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35"/>
  </p:notesMasterIdLst>
  <p:handoutMasterIdLst>
    <p:handoutMasterId r:id="rId36"/>
  </p:handoutMasterIdLst>
  <p:sldIdLst>
    <p:sldId id="812" r:id="rId3"/>
    <p:sldId id="903" r:id="rId4"/>
    <p:sldId id="871" r:id="rId5"/>
    <p:sldId id="904" r:id="rId6"/>
    <p:sldId id="932" r:id="rId7"/>
    <p:sldId id="964" r:id="rId8"/>
    <p:sldId id="873" r:id="rId9"/>
    <p:sldId id="874" r:id="rId10"/>
    <p:sldId id="908" r:id="rId11"/>
    <p:sldId id="965" r:id="rId12"/>
    <p:sldId id="966" r:id="rId13"/>
    <p:sldId id="967" r:id="rId14"/>
    <p:sldId id="875" r:id="rId15"/>
    <p:sldId id="877" r:id="rId16"/>
    <p:sldId id="500" r:id="rId17"/>
    <p:sldId id="786" r:id="rId18"/>
    <p:sldId id="791" r:id="rId19"/>
    <p:sldId id="912" r:id="rId20"/>
    <p:sldId id="977" r:id="rId21"/>
    <p:sldId id="983" r:id="rId22"/>
    <p:sldId id="978" r:id="rId23"/>
    <p:sldId id="979" r:id="rId24"/>
    <p:sldId id="980" r:id="rId25"/>
    <p:sldId id="913" r:id="rId26"/>
    <p:sldId id="981" r:id="rId27"/>
    <p:sldId id="914" r:id="rId28"/>
    <p:sldId id="982" r:id="rId29"/>
    <p:sldId id="976" r:id="rId30"/>
    <p:sldId id="883" r:id="rId31"/>
    <p:sldId id="946" r:id="rId32"/>
    <p:sldId id="884" r:id="rId33"/>
    <p:sldId id="885" r:id="rId3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89277" autoAdjust="0"/>
  </p:normalViewPr>
  <p:slideViewPr>
    <p:cSldViewPr snapToGrid="0">
      <p:cViewPr varScale="1">
        <p:scale>
          <a:sx n="77" d="100"/>
          <a:sy n="77" d="100"/>
        </p:scale>
        <p:origin x="15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20.xml"/><Relationship Id="rId7" Type="http://schemas.openxmlformats.org/officeDocument/2006/relationships/slide" Target="slides/slide25.xml"/><Relationship Id="rId2" Type="http://schemas.openxmlformats.org/officeDocument/2006/relationships/slide" Target="slides/slide19.xml"/><Relationship Id="rId1" Type="http://schemas.openxmlformats.org/officeDocument/2006/relationships/slide" Target="slides/slide18.xml"/><Relationship Id="rId6" Type="http://schemas.openxmlformats.org/officeDocument/2006/relationships/slide" Target="slides/slide23.xml"/><Relationship Id="rId5" Type="http://schemas.openxmlformats.org/officeDocument/2006/relationships/slide" Target="slides/slide22.xml"/><Relationship Id="rId10" Type="http://schemas.openxmlformats.org/officeDocument/2006/relationships/slide" Target="slides/slide30.xml"/><Relationship Id="rId4" Type="http://schemas.openxmlformats.org/officeDocument/2006/relationships/slide" Target="slides/slide21.xml"/><Relationship Id="rId9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</a:t>
            </a:r>
            <a:r>
              <a:rPr lang="en-US" b="0" dirty="0" smtClean="0"/>
              <a:t>Program</a:t>
            </a:r>
            <a:endParaRPr lang="en-US" b="0" dirty="0"/>
          </a:p>
          <a:p>
            <a:pPr>
              <a:buFontTx/>
              <a:buNone/>
            </a:pPr>
            <a:r>
              <a:rPr lang="en-US" b="0" dirty="0" smtClean="0"/>
              <a:t>Introduction</a:t>
            </a:r>
            <a:r>
              <a:rPr lang="en-US" b="0" baseline="0" dirty="0" smtClean="0"/>
              <a:t> to Networks v6.0</a:t>
            </a:r>
            <a:endParaRPr lang="en-US" b="0" dirty="0"/>
          </a:p>
          <a:p>
            <a:pPr>
              <a:buFontTx/>
              <a:buNone/>
            </a:pPr>
            <a:r>
              <a:rPr lang="en-US" sz="1400" dirty="0" smtClean="0">
                <a:latin typeface="Arial" charset="0"/>
              </a:rPr>
              <a:t>Chapter 8: </a:t>
            </a:r>
            <a:r>
              <a:rPr lang="en-US" sz="1400" dirty="0" err="1" smtClean="0">
                <a:latin typeface="Arial" charset="0"/>
              </a:rPr>
              <a:t>Subnetting</a:t>
            </a:r>
            <a:r>
              <a:rPr lang="en-US" sz="1400" dirty="0" smtClean="0">
                <a:latin typeface="Arial" charset="0"/>
              </a:rPr>
              <a:t> IP Networks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10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19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11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6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12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17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13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3527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16DC-A265-4634-B8FE-A98AE819939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9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dirty="0" smtClean="0">
                <a:latin typeface="Arial" charset="0"/>
              </a:rPr>
              <a:t>Chapter 8: </a:t>
            </a:r>
            <a:r>
              <a:rPr lang="en-US" sz="1200" dirty="0" err="1" smtClean="0">
                <a:latin typeface="Arial" charset="0"/>
              </a:rPr>
              <a:t>Subnetting</a:t>
            </a:r>
            <a:r>
              <a:rPr lang="en-US" sz="1200" dirty="0" smtClean="0">
                <a:latin typeface="Arial" charset="0"/>
              </a:rPr>
              <a:t> IP Networks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16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8: </a:t>
            </a:r>
            <a:r>
              <a:rPr lang="en-US" sz="1200" b="0" dirty="0" err="1" smtClean="0"/>
              <a:t>Subnetting</a:t>
            </a:r>
            <a:r>
              <a:rPr lang="en-US" sz="1200" b="0" dirty="0" smtClean="0"/>
              <a:t> IP Networks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Subnetting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 IPv4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8.1.1 – </a:t>
            </a:r>
            <a:r>
              <a:rPr lang="en-US" sz="1200" dirty="0" smtClean="0">
                <a:latin typeface="Arial" charset="0"/>
              </a:rPr>
              <a:t>Network</a:t>
            </a:r>
            <a:r>
              <a:rPr lang="en-US" sz="1200" baseline="0" dirty="0" smtClean="0">
                <a:latin typeface="Arial" charset="0"/>
              </a:rPr>
              <a:t> Segmentation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8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Subnetting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 IPv4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8.1.2 – </a:t>
            </a:r>
            <a:r>
              <a:rPr lang="en-US" sz="1200" dirty="0" err="1" smtClean="0">
                <a:latin typeface="Arial" charset="0"/>
              </a:rPr>
              <a:t>Subnetting</a:t>
            </a:r>
            <a:r>
              <a:rPr lang="en-US" sz="1200" dirty="0" smtClean="0">
                <a:latin typeface="Arial" charset="0"/>
              </a:rPr>
              <a:t> an IPv4 Network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9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0163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Subnetting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 IPv4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8.1.2 – </a:t>
            </a:r>
            <a:r>
              <a:rPr lang="en-US" sz="1200" dirty="0" err="1" smtClean="0">
                <a:latin typeface="Arial" charset="0"/>
              </a:rPr>
              <a:t>Subnetting</a:t>
            </a:r>
            <a:r>
              <a:rPr lang="en-US" sz="1200" dirty="0" smtClean="0">
                <a:latin typeface="Arial" charset="0"/>
              </a:rPr>
              <a:t> an IPv4 Network</a:t>
            </a:r>
            <a:r>
              <a:rPr lang="en-US" dirty="0" smtClean="0">
                <a:latin typeface="Arial" charset="0"/>
              </a:rPr>
              <a:t> (Cont.)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99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Subnetting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 IPv4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8.1.3 – </a:t>
            </a:r>
            <a:r>
              <a:rPr lang="en-US" sz="1200" dirty="0" err="1" smtClean="0">
                <a:latin typeface="Arial" charset="0"/>
              </a:rPr>
              <a:t>Subnetting</a:t>
            </a:r>
            <a:r>
              <a:rPr lang="en-US" sz="1200" dirty="0" smtClean="0">
                <a:latin typeface="Arial" charset="0"/>
              </a:rPr>
              <a:t> a /16 and /8 Prefix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3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Subnetting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 IPv4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8.1.4 – </a:t>
            </a:r>
            <a:r>
              <a:rPr lang="en-US" sz="1200" dirty="0" err="1" smtClean="0">
                <a:latin typeface="Arial" charset="0"/>
              </a:rPr>
              <a:t>Subnetting</a:t>
            </a:r>
            <a:r>
              <a:rPr lang="en-US" sz="1200" dirty="0" smtClean="0">
                <a:latin typeface="Arial" charset="0"/>
              </a:rPr>
              <a:t> to Meet Requirements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79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8.1 –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Subnetting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an IPv4 Network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8.1.5 – </a:t>
            </a:r>
            <a:r>
              <a:rPr lang="en-US" sz="1200" dirty="0" smtClean="0">
                <a:latin typeface="Arial" charset="0"/>
              </a:rPr>
              <a:t>Benefits of Variable Length Subnet Masking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93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8: </a:t>
            </a:r>
            <a:r>
              <a:rPr lang="en-US" sz="1200" b="0" dirty="0" err="1" smtClean="0"/>
              <a:t>Subnetting</a:t>
            </a:r>
            <a:r>
              <a:rPr lang="en-US" sz="1200" b="0" dirty="0" smtClean="0"/>
              <a:t> IP Networks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196270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8.2 – Addressing Schemes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8.2.1 – Structured Design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593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8: </a:t>
            </a:r>
            <a:r>
              <a:rPr lang="en-US" sz="1200" b="0" dirty="0" err="1" smtClean="0"/>
              <a:t>Subnetting</a:t>
            </a:r>
            <a:r>
              <a:rPr lang="en-US" sz="1200" b="0" dirty="0" smtClean="0"/>
              <a:t> IP Networks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388080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8.3 – Design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Considerations for IPv6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8.3.1 – </a:t>
            </a:r>
            <a:r>
              <a:rPr lang="en-US" dirty="0" err="1" smtClean="0">
                <a:latin typeface="Arial" charset="0"/>
              </a:rPr>
              <a:t>Subnetting</a:t>
            </a:r>
            <a:r>
              <a:rPr lang="en-US" dirty="0" smtClean="0">
                <a:latin typeface="Arial" charset="0"/>
              </a:rPr>
              <a:t> an IPv6 Network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26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Introduction to Networks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8: </a:t>
            </a:r>
            <a:r>
              <a:rPr lang="en-US" sz="1200" b="0" dirty="0" err="1" smtClean="0"/>
              <a:t>Subnetting</a:t>
            </a:r>
            <a:r>
              <a:rPr lang="en-US" sz="1200" b="0" dirty="0" smtClean="0"/>
              <a:t> IP Networks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82555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8.4.1</a:t>
            </a:r>
            <a:r>
              <a:rPr lang="en-US" sz="1200" kern="1200" baseline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- </a:t>
            </a:r>
            <a:r>
              <a:rPr lang="en-US" dirty="0" smtClean="0">
                <a:latin typeface="Arial" charset="0"/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2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97EDCD-494B-463B-94F5-50E6B57D71C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l" defTabSz="814388">
              <a:lnSpc>
                <a:spcPct val="90000"/>
              </a:lnSpc>
              <a:buNone/>
              <a:defRPr/>
            </a:pPr>
            <a:r>
              <a:rPr lang="en-US" sz="800" b="0" kern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Introduction</a:t>
            </a:r>
            <a:r>
              <a:rPr lang="en-US" sz="800" b="0" kern="0" baseline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to Network</a:t>
            </a:r>
            <a:r>
              <a:rPr lang="en-US" sz="800" b="0" kern="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Planning Guide</a:t>
            </a:r>
          </a:p>
          <a:p>
            <a:pPr marL="0" indent="0" algn="l" defTabSz="814388">
              <a:lnSpc>
                <a:spcPct val="90000"/>
              </a:lnSpc>
              <a:buNone/>
              <a:defRPr/>
            </a:pP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8: </a:t>
            </a:r>
            <a:r>
              <a:rPr lang="en-US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Subnetting</a:t>
            </a: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IP Networks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5188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4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3B40C-7774-46A0-8FD7-D0857136B16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711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5155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6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30891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7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4400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68471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en-US"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3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 smtClean="0">
                <a:solidFill>
                  <a:srgbClr val="D3D3D3"/>
                </a:solidFill>
              </a:rPr>
              <a:t>Chapter 8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 smtClean="0">
                <a:solidFill>
                  <a:srgbClr val="D3D3D3"/>
                </a:solidFill>
              </a:rPr>
              <a:t>Chapter 8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press.com/store/ipv6-fundamentals-livelessons-a-straightforward-approach-978158720457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rljkNMySmuM&amp;list=PL7FBD333BAB233A4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netacad.com/group/communities/ccna-blo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.cisco.com/CertCom/game/binary_game_page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624384" y="800403"/>
            <a:ext cx="6788150" cy="10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0" indent="0" algn="l" defTabSz="814388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None/>
              <a:defRPr sz="2000" b="1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charset="0"/>
              <a:buNone/>
            </a:pPr>
            <a:endParaRPr lang="en-US" kern="0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Instructor Materials</a:t>
            </a:r>
            <a:br>
              <a:rPr lang="en-US" sz="2400" dirty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Chapter 8: </a:t>
            </a:r>
            <a:r>
              <a:rPr lang="en-US" sz="2400" dirty="0" err="1" smtClean="0">
                <a:latin typeface="Arial" charset="0"/>
              </a:rPr>
              <a:t>Subnetting</a:t>
            </a:r>
            <a:r>
              <a:rPr lang="en-US" sz="2400" dirty="0" smtClean="0">
                <a:latin typeface="Arial" charset="0"/>
              </a:rPr>
              <a:t> IP Networks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50" y="4672012"/>
            <a:ext cx="4103688" cy="106181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CCNA Routing and Switching</a:t>
            </a:r>
          </a:p>
          <a:p>
            <a:pPr eaLnBrk="1" hangingPunct="1"/>
            <a:r>
              <a:rPr lang="en-US" dirty="0">
                <a:latin typeface="Arial" charset="0"/>
              </a:rPr>
              <a:t>Introduction to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11087" y="3544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8: </a:t>
            </a: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Best </a:t>
            </a: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Practices (Cont.)</a:t>
            </a:r>
            <a:endParaRPr lang="en-US" sz="3200" b="1" kern="0" dirty="0">
              <a:solidFill>
                <a:srgbClr val="708CA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8600" y="1344168"/>
            <a:ext cx="8577072" cy="4965192"/>
          </a:xfrm>
          <a:prstGeom prst="rect">
            <a:avLst/>
          </a:prstGeom>
        </p:spPr>
        <p:txBody>
          <a:bodyPr/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 indent="-28575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Explain the hierarchical structure of an IP address by using analogies (for example, mailing address and phone numbers). </a:t>
            </a:r>
          </a:p>
          <a:p>
            <a:pPr marL="285750" lvl="1" indent="-28575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Provide practice scenarios for the students to use the formula 2^n (n= number of bits borrowed) to calculate subnets.</a:t>
            </a:r>
          </a:p>
          <a:p>
            <a:pPr marL="342900" lvl="1" indent="-34290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200" dirty="0"/>
              <a:t>Remind students that the first and last address of each subnet cannot be used as host addresses. First is network id and last is broadcast for the subnetwork. </a:t>
            </a:r>
          </a:p>
          <a:p>
            <a:pPr marL="342900" lvl="1" indent="-34290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2200" dirty="0"/>
              <a:t>The formula, 2^n-2, is required to calculate the usable number of addresses.</a:t>
            </a:r>
          </a:p>
          <a:p>
            <a:pPr marL="342900" lvl="1" indent="-34290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Encourage students to see patterns and find shortcuts.</a:t>
            </a:r>
          </a:p>
          <a:p>
            <a:pPr marL="342900" lvl="1" indent="-34290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Demonstrate how to calculate subnets and hosts using the Magic number shortcut (see video 8.1.2.5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609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11087" y="3544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8: </a:t>
            </a: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Best </a:t>
            </a: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Practices (Cont.)</a:t>
            </a:r>
            <a:endParaRPr lang="en-US" sz="3200" b="1" kern="0" dirty="0">
              <a:solidFill>
                <a:srgbClr val="708CA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8600" y="1344168"/>
            <a:ext cx="8577072" cy="4965192"/>
          </a:xfrm>
          <a:prstGeom prst="rect">
            <a:avLst/>
          </a:prstGeom>
        </p:spPr>
        <p:txBody>
          <a:bodyPr/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Practice problems are available in the “IP Addressing and </a:t>
            </a:r>
            <a:r>
              <a:rPr lang="en-US" dirty="0" err="1"/>
              <a:t>Subnetting</a:t>
            </a:r>
            <a:r>
              <a:rPr lang="en-US" dirty="0"/>
              <a:t> Workbook, by Robb Jones” (student and instructor versions are available in PDF format).</a:t>
            </a:r>
          </a:p>
          <a:p>
            <a:pPr marL="342900" lvl="1" indent="-34290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Demonstrate how addresses are wasted in traditional </a:t>
            </a:r>
            <a:r>
              <a:rPr lang="en-US" dirty="0" err="1"/>
              <a:t>subnetting</a:t>
            </a:r>
            <a:r>
              <a:rPr lang="en-US" dirty="0"/>
              <a:t> by using one subnet mask for the whole network. </a:t>
            </a:r>
          </a:p>
          <a:p>
            <a:pPr marL="342900" lvl="1" indent="-34290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A good example is to subnet using a /27 and include WAN connections in the topology. Students clearly see the waste of addresses on the WAN connections. </a:t>
            </a:r>
          </a:p>
          <a:p>
            <a:pPr marL="342900" lvl="1" indent="-34290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Here is a sample /27, using formula 2^n-2 to determine the number of hosts: </a:t>
            </a:r>
          </a:p>
          <a:p>
            <a:pPr marL="460375" lvl="3"/>
            <a:r>
              <a:rPr lang="en-US" sz="1800" dirty="0"/>
              <a:t>2</a:t>
            </a:r>
            <a:r>
              <a:rPr lang="en-US" sz="1800" baseline="30000" dirty="0"/>
              <a:t>5</a:t>
            </a:r>
            <a:r>
              <a:rPr lang="en-US" sz="1800" dirty="0"/>
              <a:t> - 2 = 32 - 2 reserved = 30 useable host addresses on each subnet</a:t>
            </a:r>
          </a:p>
          <a:p>
            <a:pPr marL="455613" lvl="4">
              <a:spcBef>
                <a:spcPts val="1440"/>
              </a:spcBef>
              <a:buClr>
                <a:srgbClr val="493B93"/>
              </a:buClr>
              <a:buSzPct val="90000"/>
            </a:pPr>
            <a:r>
              <a:rPr lang="en-US" sz="1800" dirty="0"/>
              <a:t>Only two addresses are required for WAN connection, 28 are wasted</a:t>
            </a:r>
          </a:p>
        </p:txBody>
      </p:sp>
    </p:spTree>
    <p:extLst>
      <p:ext uri="{BB962C8B-B14F-4D97-AF65-F5344CB8AC3E}">
        <p14:creationId xmlns:p14="http://schemas.microsoft.com/office/powerpoint/2010/main" val="34410059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11087" y="3544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8: </a:t>
            </a: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Best </a:t>
            </a: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Practices (Cont.)</a:t>
            </a:r>
            <a:endParaRPr lang="en-US" sz="3200" b="1" kern="0" dirty="0">
              <a:solidFill>
                <a:srgbClr val="708CA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8600" y="1344168"/>
            <a:ext cx="8577072" cy="4965192"/>
          </a:xfrm>
          <a:prstGeom prst="rect">
            <a:avLst/>
          </a:prstGeom>
        </p:spPr>
        <p:txBody>
          <a:bodyPr/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Explain how to conserve addresses using VLSM. Use VLSM to solve the wasted addresses issue on the WAN connections in the previous example. VLSM is </a:t>
            </a:r>
            <a:r>
              <a:rPr lang="en-US" dirty="0" err="1"/>
              <a:t>subnetting</a:t>
            </a:r>
            <a:r>
              <a:rPr lang="en-US" dirty="0"/>
              <a:t> a subnet to create subnets with different numbers of hosts.</a:t>
            </a:r>
          </a:p>
          <a:p>
            <a:r>
              <a:rPr lang="en-US" sz="1800" dirty="0"/>
              <a:t>Encourage students to review the videos in the chapter and complete the practice interactive activities.</a:t>
            </a:r>
          </a:p>
          <a:p>
            <a:r>
              <a:rPr lang="en-US" sz="1800" dirty="0"/>
              <a:t>In addition to theoretical </a:t>
            </a:r>
            <a:r>
              <a:rPr lang="en-US" sz="1800" dirty="0" err="1"/>
              <a:t>subnetting</a:t>
            </a:r>
            <a:r>
              <a:rPr lang="en-US" sz="1800" dirty="0"/>
              <a:t> problems, students should complete the labs that require not only designing and calculating addressing schemes, but also applying addresses to devices on a network (see activities).</a:t>
            </a:r>
          </a:p>
          <a:p>
            <a:r>
              <a:rPr lang="en-US" sz="1800" dirty="0"/>
              <a:t>Point out that IPv6 is much easier to subnet than IPv4. Explain that IPv6 </a:t>
            </a:r>
            <a:r>
              <a:rPr lang="en-US" sz="1800" dirty="0" err="1"/>
              <a:t>subnetting</a:t>
            </a:r>
            <a:r>
              <a:rPr lang="en-US" sz="1800" dirty="0"/>
              <a:t> using the 16-bit subnet ID yields a possible 65,536 subnets and does not require borrowing any bits from the interface ID.</a:t>
            </a:r>
          </a:p>
          <a:p>
            <a:r>
              <a:rPr lang="en-US" sz="1800" dirty="0"/>
              <a:t>More on IPv6 </a:t>
            </a:r>
          </a:p>
          <a:p>
            <a:pPr lvl="1"/>
            <a:r>
              <a:rPr lang="en-US" sz="1600" u="sng" dirty="0">
                <a:hlinkClick r:id="rId3"/>
              </a:rPr>
              <a:t>IPv6 Fundamentals: A Straightforward Approach to Understanding IPv6 </a:t>
            </a:r>
            <a:r>
              <a:rPr lang="en-US" sz="1600" dirty="0"/>
              <a:t>by Rick Graziani</a:t>
            </a:r>
          </a:p>
          <a:p>
            <a:pPr lvl="1"/>
            <a:r>
              <a:rPr lang="en-US" sz="1600" dirty="0">
                <a:hlinkClick r:id="rId4"/>
              </a:rPr>
              <a:t>Making Sense Out of an IPv6 Address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95012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395786" y="350288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8: Additional Help</a:t>
            </a:r>
          </a:p>
        </p:txBody>
      </p:sp>
      <p:sp>
        <p:nvSpPr>
          <p:cNvPr id="20483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395786" y="1260910"/>
            <a:ext cx="8200528" cy="357187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1200"/>
              </a:spcAft>
              <a:defRPr/>
            </a:pPr>
            <a:r>
              <a:rPr lang="en-US" sz="2000" dirty="0" smtClean="0"/>
              <a:t>For additional help with teaching strategies, including lesson plans, analogies for difficult concepts, and discussion topics, visit the CCNA Community at: </a:t>
            </a:r>
            <a:r>
              <a:rPr lang="en-US" sz="2000" dirty="0" smtClean="0">
                <a:hlinkClick r:id="rId3"/>
              </a:rPr>
              <a:t>https://www.netacad.com/group/communities/community-home</a:t>
            </a:r>
            <a:endParaRPr lang="en-US" sz="2000" dirty="0" smtClean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1200"/>
              </a:spcAft>
              <a:defRPr/>
            </a:pPr>
            <a:r>
              <a:rPr lang="en-US" sz="2000" dirty="0" smtClean="0"/>
              <a:t>Best practices from around the world for teaching CCNA Routing and Switching. </a:t>
            </a:r>
            <a:r>
              <a:rPr lang="en-US" sz="2000" dirty="0" smtClean="0">
                <a:hlinkClick r:id="rId4"/>
              </a:rPr>
              <a:t>https://www.netacad.com/group/communities/ccna-blog</a:t>
            </a:r>
            <a:endParaRPr lang="en-US" sz="2000" dirty="0" smtClean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sz="2000" dirty="0" smtClean="0"/>
              <a:t>If you have lesson plans or resources that you would like to share, upload them to the CCNA Community in order to help other instructors.</a:t>
            </a:r>
          </a:p>
          <a:p>
            <a:r>
              <a:rPr lang="en-US" sz="2000" dirty="0" smtClean="0"/>
              <a:t>Students can enroll in </a:t>
            </a:r>
            <a:r>
              <a:rPr lang="en-US" sz="2000" b="1" dirty="0" smtClean="0"/>
              <a:t>Packet Tracer Know How 1: Packet Tracer 101 </a:t>
            </a:r>
            <a:r>
              <a:rPr lang="en-US" sz="2000" dirty="0" smtClean="0"/>
              <a:t>(self-enroll)</a:t>
            </a:r>
          </a:p>
        </p:txBody>
      </p:sp>
    </p:spTree>
    <p:extLst>
      <p:ext uri="{BB962C8B-B14F-4D97-AF65-F5344CB8AC3E}">
        <p14:creationId xmlns:p14="http://schemas.microsoft.com/office/powerpoint/2010/main" val="14025893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  <p:pic>
        <p:nvPicPr>
          <p:cNvPr id="14339" name="Picture 100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297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Chapter 8: </a:t>
            </a:r>
            <a:r>
              <a:rPr lang="en-US" sz="2400" dirty="0" err="1" smtClean="0">
                <a:latin typeface="Arial" charset="0"/>
              </a:rPr>
              <a:t>Subnetting</a:t>
            </a:r>
            <a:r>
              <a:rPr lang="en-US" sz="2400" dirty="0" smtClean="0">
                <a:latin typeface="Arial" charset="0"/>
              </a:rPr>
              <a:t> IP Networks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dirty="0"/>
              <a:t>Introduction to Networks v6.0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350288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8 - Sections &amp;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337482"/>
            <a:ext cx="7940675" cy="4743578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 smtClean="0"/>
              <a:t>8.0 Introduction</a:t>
            </a:r>
          </a:p>
          <a:p>
            <a:pPr marL="0" indent="0">
              <a:buNone/>
            </a:pPr>
            <a:r>
              <a:rPr lang="en-CA" sz="2000" dirty="0" smtClean="0"/>
              <a:t>8.1 </a:t>
            </a:r>
            <a:r>
              <a:rPr lang="en-CA" sz="2000" dirty="0" err="1" smtClean="0"/>
              <a:t>Subnetting</a:t>
            </a:r>
            <a:r>
              <a:rPr lang="en-CA" sz="2000" dirty="0" smtClean="0"/>
              <a:t> an IPv4 Network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</a:t>
            </a:r>
            <a:r>
              <a:rPr lang="en-US" sz="1600" dirty="0" err="1"/>
              <a:t>subnetting</a:t>
            </a:r>
            <a:r>
              <a:rPr lang="en-US" sz="1600" dirty="0"/>
              <a:t> segments a network to enable better communication.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to calculate IPv4 subnets for a /24 prefix.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to calculate IPv4 subnets for a /16 and /8 prefix.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Given a set of requirements for </a:t>
            </a:r>
            <a:r>
              <a:rPr lang="en-US" sz="1600" dirty="0" err="1"/>
              <a:t>subnetting</a:t>
            </a:r>
            <a:r>
              <a:rPr lang="en-US" sz="1600" dirty="0"/>
              <a:t>, implement an IPv4 addressing scheme.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to create a flexible addressing scheme using variable length subnet masking (VLSM).</a:t>
            </a:r>
          </a:p>
          <a:p>
            <a:pPr marL="1588" indent="0">
              <a:buNone/>
            </a:pPr>
            <a:r>
              <a:rPr lang="en-CA" sz="2000" dirty="0"/>
              <a:t>8</a:t>
            </a:r>
            <a:r>
              <a:rPr lang="en-CA" sz="2000" dirty="0" smtClean="0"/>
              <a:t>.2 Addressing Schemes</a:t>
            </a:r>
          </a:p>
          <a:p>
            <a:pPr marL="625475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Implement a VLSM addressing scheme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2000" dirty="0"/>
              <a:t>8</a:t>
            </a:r>
            <a:r>
              <a:rPr lang="en-US" sz="2000" dirty="0" smtClean="0"/>
              <a:t>.3 Design Considerations for IPv6</a:t>
            </a:r>
          </a:p>
          <a:p>
            <a:pPr marL="627063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to implement IPv6 address assignments in a business network.</a:t>
            </a:r>
            <a:endParaRPr lang="en-US" sz="1600" dirty="0" smtClean="0"/>
          </a:p>
          <a:p>
            <a:pPr marL="0" indent="0">
              <a:buNone/>
            </a:pPr>
            <a:r>
              <a:rPr lang="en-US" sz="2000" dirty="0"/>
              <a:t>8</a:t>
            </a:r>
            <a:r>
              <a:rPr lang="en-US" sz="2000" dirty="0" smtClean="0"/>
              <a:t>.4 Summary</a:t>
            </a:r>
            <a:endParaRPr lang="en-US" sz="1600" dirty="0" smtClean="0"/>
          </a:p>
          <a:p>
            <a:pPr marL="627063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CA" sz="2400" dirty="0"/>
              <a:t>8</a:t>
            </a:r>
            <a:r>
              <a:rPr lang="en-CA" sz="2400" dirty="0" smtClean="0"/>
              <a:t>.1 </a:t>
            </a:r>
            <a:r>
              <a:rPr lang="en-CA" sz="2400" dirty="0"/>
              <a:t>Network Layer Protocols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duction to Networks - Google Chrom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3" t="30014" r="45939" b="26078"/>
          <a:stretch/>
        </p:blipFill>
        <p:spPr>
          <a:xfrm>
            <a:off x="5914663" y="3808071"/>
            <a:ext cx="3102015" cy="2476982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err="1">
                <a:latin typeface="Arial" charset="0"/>
              </a:rPr>
              <a:t>Subnetting</a:t>
            </a:r>
            <a:r>
              <a:rPr lang="en-US" sz="1800" dirty="0">
                <a:latin typeface="Arial" charset="0"/>
              </a:rPr>
              <a:t> an IPv4 Network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Network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Segmentation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1" y="1232592"/>
            <a:ext cx="8752914" cy="5093780"/>
          </a:xfrm>
        </p:spPr>
        <p:txBody>
          <a:bodyPr/>
          <a:lstStyle/>
          <a:p>
            <a:r>
              <a:rPr lang="en-US" sz="2000" dirty="0" smtClean="0"/>
              <a:t>Broadcast Domains</a:t>
            </a:r>
          </a:p>
          <a:p>
            <a:pPr lvl="1"/>
            <a:r>
              <a:rPr lang="en-US" sz="1600" dirty="0"/>
              <a:t>Each router interface connects a broadcast </a:t>
            </a:r>
            <a:r>
              <a:rPr lang="en-US" sz="1600" dirty="0" smtClean="0"/>
              <a:t>domain.</a:t>
            </a:r>
          </a:p>
          <a:p>
            <a:pPr lvl="1"/>
            <a:r>
              <a:rPr lang="en-US" sz="1600" dirty="0"/>
              <a:t>B</a:t>
            </a:r>
            <a:r>
              <a:rPr lang="en-US" sz="1600" dirty="0" smtClean="0"/>
              <a:t>roadcasts </a:t>
            </a:r>
            <a:r>
              <a:rPr lang="en-US" sz="1600" dirty="0"/>
              <a:t>are only propagated within its </a:t>
            </a:r>
            <a:r>
              <a:rPr lang="en-US" sz="1600" dirty="0" smtClean="0"/>
              <a:t>broadcast </a:t>
            </a:r>
            <a:r>
              <a:rPr lang="en-US" sz="1600" dirty="0"/>
              <a:t>domain</a:t>
            </a:r>
            <a:r>
              <a:rPr lang="en-US" sz="1600" dirty="0" smtClean="0"/>
              <a:t>.</a:t>
            </a:r>
          </a:p>
          <a:p>
            <a:r>
              <a:rPr lang="en-US" sz="2000" dirty="0" smtClean="0"/>
              <a:t>Problems </a:t>
            </a:r>
            <a:r>
              <a:rPr lang="en-US" sz="2000" dirty="0"/>
              <a:t>with Large Broadcast Domains</a:t>
            </a:r>
            <a:endParaRPr lang="en-US" sz="2000" dirty="0" smtClean="0"/>
          </a:p>
          <a:p>
            <a:pPr lvl="1"/>
            <a:r>
              <a:rPr lang="en-US" sz="1600" dirty="0"/>
              <a:t>Slow network operations due to the significant amount of broadcast traffic.</a:t>
            </a:r>
          </a:p>
          <a:p>
            <a:pPr lvl="1"/>
            <a:r>
              <a:rPr lang="en-US" sz="1600" dirty="0"/>
              <a:t>Slow device operations because a device must accept and process each broadcast packet</a:t>
            </a:r>
            <a:r>
              <a:rPr lang="en-US" sz="1600" dirty="0" smtClean="0"/>
              <a:t>.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93867" y="3625366"/>
            <a:ext cx="5674497" cy="509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Reasons for </a:t>
            </a:r>
            <a:r>
              <a:rPr lang="en-US" sz="2000" kern="0" dirty="0" err="1" smtClean="0"/>
              <a:t>Subnetting</a:t>
            </a:r>
            <a:endParaRPr lang="en-US" sz="2000" kern="0" dirty="0" smtClean="0"/>
          </a:p>
          <a:p>
            <a:pPr lvl="1"/>
            <a:r>
              <a:rPr lang="en-US" sz="1600" kern="0" dirty="0" smtClean="0"/>
              <a:t>Solution: reduce the size of the network to create smaller broadcast domains.</a:t>
            </a:r>
          </a:p>
          <a:p>
            <a:pPr lvl="1"/>
            <a:r>
              <a:rPr lang="en-US" sz="1600" kern="0" dirty="0" smtClean="0"/>
              <a:t>Because each broadcast domain connects to a different router interface, each domain needs its own network address space.</a:t>
            </a:r>
          </a:p>
          <a:p>
            <a:pPr lvl="1"/>
            <a:r>
              <a:rPr lang="en-US" sz="1600" kern="0" dirty="0" smtClean="0"/>
              <a:t>The process of breaking an address range into smaller address spaces is called </a:t>
            </a:r>
            <a:r>
              <a:rPr lang="en-US" sz="1600" kern="0" dirty="0" err="1" smtClean="0"/>
              <a:t>subnetting</a:t>
            </a:r>
            <a:r>
              <a:rPr lang="en-US" sz="1600" kern="0" dirty="0" smtClean="0"/>
              <a:t>.</a:t>
            </a:r>
          </a:p>
          <a:p>
            <a:pPr lvl="1"/>
            <a:r>
              <a:rPr lang="en-US" sz="1600" kern="0" dirty="0" smtClean="0"/>
              <a:t>Network administrators can group devices into subnets that are determined by location, organizational unit or device type.</a:t>
            </a:r>
          </a:p>
          <a:p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7000308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err="1">
                <a:latin typeface="Arial" charset="0"/>
              </a:rPr>
              <a:t>Subnetting</a:t>
            </a:r>
            <a:r>
              <a:rPr lang="en-US" sz="1800" dirty="0">
                <a:latin typeface="Arial" charset="0"/>
              </a:rPr>
              <a:t> an IPv4 Network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err="1">
                <a:latin typeface="Arial" charset="0"/>
              </a:rPr>
              <a:t>Subnetting</a:t>
            </a:r>
            <a:r>
              <a:rPr lang="en-US" dirty="0">
                <a:latin typeface="Arial" charset="0"/>
              </a:rPr>
              <a:t> an IPv4 Network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752915" cy="5093780"/>
          </a:xfrm>
        </p:spPr>
        <p:txBody>
          <a:bodyPr/>
          <a:lstStyle/>
          <a:p>
            <a:r>
              <a:rPr lang="en-US" sz="2000" dirty="0" smtClean="0"/>
              <a:t>Octet Boundaries</a:t>
            </a:r>
          </a:p>
          <a:p>
            <a:pPr lvl="1"/>
            <a:r>
              <a:rPr lang="en-US" sz="1600" dirty="0" smtClean="0"/>
              <a:t>Subnets can be created based on octet boundaries. (/8, /16 or /24)</a:t>
            </a:r>
          </a:p>
          <a:p>
            <a:r>
              <a:rPr lang="en-US" sz="2000" dirty="0" err="1" smtClean="0"/>
              <a:t>Subnetting</a:t>
            </a:r>
            <a:r>
              <a:rPr lang="en-US" sz="2000" dirty="0" smtClean="0"/>
              <a:t> on the Octet Boundary</a:t>
            </a:r>
          </a:p>
          <a:p>
            <a:pPr lvl="1"/>
            <a:r>
              <a:rPr lang="en-US" sz="1600" dirty="0" smtClean="0"/>
              <a:t>Also known as IPv4 Classes.</a:t>
            </a:r>
          </a:p>
          <a:p>
            <a:pPr lvl="1"/>
            <a:r>
              <a:rPr lang="en-US" sz="1600" dirty="0" smtClean="0"/>
              <a:t>Uses the octet boundaries to separate network from hosts.</a:t>
            </a:r>
            <a:endParaRPr lang="en-US" sz="1600" dirty="0"/>
          </a:p>
          <a:p>
            <a:r>
              <a:rPr lang="en-US" sz="2000" dirty="0" smtClean="0"/>
              <a:t>Classless </a:t>
            </a:r>
            <a:r>
              <a:rPr lang="en-US" sz="2000" dirty="0" err="1" smtClean="0"/>
              <a:t>Subnetting</a:t>
            </a:r>
            <a:endParaRPr lang="en-US" sz="2000" dirty="0"/>
          </a:p>
          <a:p>
            <a:pPr lvl="1"/>
            <a:r>
              <a:rPr lang="en-US" sz="1600" dirty="0" smtClean="0"/>
              <a:t>Uses address bits to separate network from hosts.</a:t>
            </a:r>
          </a:p>
          <a:p>
            <a:pPr lvl="1"/>
            <a:r>
              <a:rPr lang="en-US" sz="1600" dirty="0" smtClean="0"/>
              <a:t>Allows for much more flexibility.</a:t>
            </a:r>
            <a:endParaRPr lang="en-US" sz="1600" dirty="0"/>
          </a:p>
          <a:p>
            <a:r>
              <a:rPr lang="en-US" sz="2000" dirty="0"/>
              <a:t>Classless </a:t>
            </a:r>
            <a:r>
              <a:rPr lang="en-US" sz="2000" dirty="0" err="1" smtClean="0"/>
              <a:t>Subnetting</a:t>
            </a:r>
            <a:r>
              <a:rPr lang="en-US" sz="2000" dirty="0" smtClean="0"/>
              <a:t> Example</a:t>
            </a:r>
            <a:endParaRPr lang="en-US" sz="20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sz="2000" dirty="0" smtClean="0"/>
          </a:p>
        </p:txBody>
      </p:sp>
      <p:pic>
        <p:nvPicPr>
          <p:cNvPr id="4" name="Picture 3" descr="Introduction to Networks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33046" r="36913" b="57569"/>
          <a:stretch/>
        </p:blipFill>
        <p:spPr>
          <a:xfrm>
            <a:off x="567161" y="4728265"/>
            <a:ext cx="7674078" cy="9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9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609600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Instructor </a:t>
            </a:r>
            <a:r>
              <a:rPr lang="en-US" dirty="0" smtClean="0">
                <a:latin typeface="Arial" charset="0"/>
              </a:rPr>
              <a:t>Materials – Chapter 8 Planning Guide</a:t>
            </a:r>
            <a:endParaRPr lang="en-US" dirty="0" smtClean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532586"/>
            <a:ext cx="7940675" cy="453980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This PowerPoint deck is divided in two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Instructor Planning Guide</a:t>
            </a:r>
            <a:endParaRPr lang="en-CA" sz="2000" dirty="0" smtClean="0"/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Information to help you become familiar with the chapter</a:t>
            </a:r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Teaching aids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Instructor </a:t>
            </a:r>
            <a:r>
              <a:rPr lang="en-CA" sz="2000" dirty="0"/>
              <a:t>Class Presentation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Optional slides that </a:t>
            </a:r>
            <a:r>
              <a:rPr lang="en-CA" sz="1600" dirty="0" smtClean="0"/>
              <a:t>you </a:t>
            </a:r>
            <a:r>
              <a:rPr lang="en-CA" sz="1600" dirty="0"/>
              <a:t>can use </a:t>
            </a:r>
            <a:r>
              <a:rPr lang="en-CA" sz="1600" dirty="0" smtClean="0"/>
              <a:t>in the classroom</a:t>
            </a:r>
            <a:endParaRPr lang="en-CA" sz="1600" dirty="0"/>
          </a:p>
          <a:p>
            <a:pPr lvl="1">
              <a:buFont typeface="Wingdings" charset="2"/>
              <a:buChar char="§"/>
            </a:pPr>
            <a:r>
              <a:rPr lang="en-CA" sz="1600" dirty="0"/>
              <a:t>Begins on slide </a:t>
            </a:r>
            <a:r>
              <a:rPr lang="en-CA" sz="1600" dirty="0" smtClean="0"/>
              <a:t># 15</a:t>
            </a:r>
            <a:endParaRPr lang="en-CA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CA" sz="2000" dirty="0" smtClean="0"/>
              <a:t>Note: Remove the Planning Guide from this presentation before sharing with anyone.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45761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duction to Networks - Google Chrom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7" t="36787" r="47595" b="35162"/>
          <a:stretch/>
        </p:blipFill>
        <p:spPr>
          <a:xfrm>
            <a:off x="5092861" y="4590174"/>
            <a:ext cx="3873164" cy="1979272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err="1">
                <a:latin typeface="Arial" charset="0"/>
              </a:rPr>
              <a:t>Subnetting</a:t>
            </a:r>
            <a:r>
              <a:rPr lang="en-US" sz="1800" dirty="0">
                <a:latin typeface="Arial" charset="0"/>
              </a:rPr>
              <a:t> an IPv4 Network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err="1">
                <a:latin typeface="Arial" charset="0"/>
              </a:rPr>
              <a:t>Subnetting</a:t>
            </a:r>
            <a:r>
              <a:rPr lang="en-US" dirty="0">
                <a:latin typeface="Arial" charset="0"/>
              </a:rPr>
              <a:t> an IPv4 </a:t>
            </a:r>
            <a:r>
              <a:rPr lang="en-US" dirty="0" smtClean="0">
                <a:latin typeface="Arial" charset="0"/>
              </a:rPr>
              <a:t>Network (Cont.)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1" y="1232592"/>
            <a:ext cx="6835872" cy="5093780"/>
          </a:xfrm>
        </p:spPr>
        <p:txBody>
          <a:bodyPr/>
          <a:lstStyle/>
          <a:p>
            <a:r>
              <a:rPr lang="en-US" sz="2000" dirty="0" smtClean="0"/>
              <a:t>Creating 2 Subnets</a:t>
            </a:r>
            <a:endParaRPr lang="en-US" sz="2000" dirty="0"/>
          </a:p>
          <a:p>
            <a:pPr lvl="1"/>
            <a:r>
              <a:rPr lang="en-US" sz="1600" dirty="0" smtClean="0"/>
              <a:t>A subnet mask of /25 applied to 192.168.10.0, creates two equal subnets, each one with 126 hosts.</a:t>
            </a:r>
            <a:endParaRPr lang="en-US" sz="1600" dirty="0"/>
          </a:p>
          <a:p>
            <a:r>
              <a:rPr lang="en-US" sz="2000" dirty="0" err="1" smtClean="0"/>
              <a:t>Subnetting</a:t>
            </a:r>
            <a:r>
              <a:rPr lang="en-US" sz="2000" dirty="0" smtClean="0"/>
              <a:t> Formulas</a:t>
            </a:r>
            <a:endParaRPr lang="en-US" sz="2000" dirty="0"/>
          </a:p>
          <a:p>
            <a:pPr lvl="1"/>
            <a:r>
              <a:rPr lang="en-US" sz="1600" dirty="0" smtClean="0"/>
              <a:t>Use 2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, </a:t>
            </a:r>
            <a:r>
              <a:rPr lang="en-US" sz="1600" dirty="0"/>
              <a:t>to calculate the number of </a:t>
            </a:r>
            <a:r>
              <a:rPr lang="en-US" sz="1600" dirty="0" smtClean="0"/>
              <a:t>subnets.</a:t>
            </a:r>
          </a:p>
          <a:p>
            <a:pPr lvl="1"/>
            <a:r>
              <a:rPr lang="en-US" sz="1600" dirty="0"/>
              <a:t>Use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h</a:t>
            </a:r>
            <a:r>
              <a:rPr lang="en-US" sz="1600" dirty="0" smtClean="0"/>
              <a:t>-2 </a:t>
            </a:r>
            <a:r>
              <a:rPr lang="en-US" sz="1600" dirty="0"/>
              <a:t>to calculate the number of </a:t>
            </a:r>
            <a:r>
              <a:rPr lang="en-US" sz="1600" dirty="0" smtClean="0"/>
              <a:t>hosts.</a:t>
            </a:r>
          </a:p>
          <a:p>
            <a:pPr lvl="1"/>
            <a:r>
              <a:rPr lang="en-US" sz="1600" i="1" dirty="0" smtClean="0"/>
              <a:t>n</a:t>
            </a:r>
            <a:r>
              <a:rPr lang="en-US" sz="1600" dirty="0" smtClean="0"/>
              <a:t> is the number allocated to the network portion of the address.</a:t>
            </a:r>
          </a:p>
          <a:p>
            <a:pPr lvl="1"/>
            <a:r>
              <a:rPr lang="en-US" sz="1600" i="1" dirty="0" smtClean="0"/>
              <a:t>h</a:t>
            </a:r>
            <a:r>
              <a:rPr lang="en-US" sz="1600" dirty="0" smtClean="0"/>
              <a:t> </a:t>
            </a:r>
            <a:r>
              <a:rPr lang="en-US" sz="1600" dirty="0"/>
              <a:t>is the number allocated to the </a:t>
            </a:r>
            <a:r>
              <a:rPr lang="en-US" sz="1600" dirty="0" smtClean="0"/>
              <a:t>host </a:t>
            </a:r>
            <a:r>
              <a:rPr lang="en-US" sz="1600" dirty="0"/>
              <a:t>portion of the address.</a:t>
            </a:r>
          </a:p>
          <a:p>
            <a:r>
              <a:rPr lang="en-US" sz="2000" dirty="0" smtClean="0"/>
              <a:t>Creating 4 </a:t>
            </a:r>
            <a:r>
              <a:rPr lang="en-US" sz="2000" dirty="0"/>
              <a:t>Subnets</a:t>
            </a:r>
          </a:p>
          <a:p>
            <a:pPr lvl="1"/>
            <a:r>
              <a:rPr lang="en-US" sz="1600" dirty="0"/>
              <a:t>A subnet mask of /</a:t>
            </a:r>
            <a:r>
              <a:rPr lang="en-US" sz="1600" dirty="0" smtClean="0"/>
              <a:t>26 </a:t>
            </a:r>
            <a:r>
              <a:rPr lang="en-US" sz="1600" dirty="0"/>
              <a:t>applied to </a:t>
            </a:r>
            <a:r>
              <a:rPr lang="en-US" sz="1600" dirty="0" smtClean="0"/>
              <a:t>192.168.10.0, creates four </a:t>
            </a:r>
            <a:r>
              <a:rPr lang="en-US" sz="1600" dirty="0"/>
              <a:t>equal subnets, each one with </a:t>
            </a:r>
            <a:r>
              <a:rPr lang="en-US" sz="1600" dirty="0" smtClean="0"/>
              <a:t>62 </a:t>
            </a:r>
            <a:r>
              <a:rPr lang="en-US" sz="1600" dirty="0"/>
              <a:t>hosts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i="1" dirty="0" smtClean="0"/>
              <a:t>n</a:t>
            </a:r>
            <a:r>
              <a:rPr lang="en-US" sz="1600" dirty="0" smtClean="0"/>
              <a:t> = 2 and therefore 2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4.</a:t>
            </a:r>
          </a:p>
          <a:p>
            <a:pPr lvl="1"/>
            <a:r>
              <a:rPr lang="en-US" sz="1600" i="1" dirty="0" smtClean="0"/>
              <a:t>h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6 </a:t>
            </a:r>
            <a:r>
              <a:rPr lang="en-US" sz="1600" dirty="0"/>
              <a:t>and therefore </a:t>
            </a:r>
            <a:r>
              <a:rPr lang="en-US" sz="1600" dirty="0" smtClean="0"/>
              <a:t>2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-2 = 62.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337083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err="1">
                <a:latin typeface="Arial" charset="0"/>
              </a:rPr>
              <a:t>Subnetting</a:t>
            </a:r>
            <a:r>
              <a:rPr lang="en-US" sz="1800" dirty="0">
                <a:latin typeface="Arial" charset="0"/>
              </a:rPr>
              <a:t> an IPv4 Network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err="1">
                <a:latin typeface="Arial" charset="0"/>
              </a:rPr>
              <a:t>Subnetting</a:t>
            </a:r>
            <a:r>
              <a:rPr lang="en-US" dirty="0">
                <a:latin typeface="Arial" charset="0"/>
              </a:rPr>
              <a:t> a /16 and /8 Prefix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752915" cy="5093780"/>
          </a:xfrm>
        </p:spPr>
        <p:txBody>
          <a:bodyPr/>
          <a:lstStyle/>
          <a:p>
            <a:r>
              <a:rPr lang="en-US" sz="2000" dirty="0" smtClean="0"/>
              <a:t>Creating Subnets with a /16 Prefix</a:t>
            </a:r>
          </a:p>
          <a:p>
            <a:pPr lvl="1"/>
            <a:r>
              <a:rPr lang="en-US" sz="1600" dirty="0"/>
              <a:t>A subnet mask of </a:t>
            </a:r>
            <a:r>
              <a:rPr lang="en-US" sz="1600" dirty="0" smtClean="0"/>
              <a:t>/16 applied </a:t>
            </a:r>
            <a:r>
              <a:rPr lang="en-US" sz="1600" dirty="0"/>
              <a:t>to </a:t>
            </a:r>
            <a:r>
              <a:rPr lang="en-US" sz="1600" dirty="0" smtClean="0"/>
              <a:t>172.16.32.0, creates a network </a:t>
            </a:r>
            <a:r>
              <a:rPr lang="en-US" sz="1600" dirty="0"/>
              <a:t>with </a:t>
            </a:r>
            <a:r>
              <a:rPr lang="en-US" sz="1600" dirty="0" smtClean="0"/>
              <a:t>65534 </a:t>
            </a:r>
            <a:r>
              <a:rPr lang="en-US" sz="1600" dirty="0"/>
              <a:t>hosts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/>
              <a:t>A subnet mask of /</a:t>
            </a:r>
            <a:r>
              <a:rPr lang="en-US" sz="1600" dirty="0" smtClean="0"/>
              <a:t>18 applied </a:t>
            </a:r>
            <a:r>
              <a:rPr lang="en-US" sz="1600" dirty="0"/>
              <a:t>to 172.16.32.0, creates </a:t>
            </a:r>
            <a:r>
              <a:rPr lang="en-US" sz="1600" dirty="0" smtClean="0"/>
              <a:t>4 networks </a:t>
            </a:r>
            <a:r>
              <a:rPr lang="en-US" sz="1600" dirty="0"/>
              <a:t>with </a:t>
            </a:r>
            <a:r>
              <a:rPr lang="en-US" sz="1600" dirty="0" smtClean="0"/>
              <a:t>16382 hosts in each network.</a:t>
            </a:r>
            <a:endParaRPr lang="en-US" sz="1600" dirty="0"/>
          </a:p>
          <a:p>
            <a:pPr lvl="1"/>
            <a:r>
              <a:rPr lang="en-US" sz="1600" dirty="0"/>
              <a:t>A subnet mask of </a:t>
            </a:r>
            <a:r>
              <a:rPr lang="en-US" sz="1600" dirty="0" smtClean="0"/>
              <a:t>/22 </a:t>
            </a:r>
            <a:r>
              <a:rPr lang="en-US" sz="1600" dirty="0"/>
              <a:t>applied to 172.16.32.0, creates </a:t>
            </a:r>
            <a:r>
              <a:rPr lang="en-US" sz="1600" dirty="0" smtClean="0"/>
              <a:t>64 </a:t>
            </a:r>
            <a:r>
              <a:rPr lang="en-US" sz="1600" dirty="0"/>
              <a:t>networks with </a:t>
            </a:r>
            <a:r>
              <a:rPr lang="en-US" sz="1600" dirty="0" smtClean="0"/>
              <a:t>1022 </a:t>
            </a:r>
            <a:r>
              <a:rPr lang="en-US" sz="1600" dirty="0"/>
              <a:t>hosts in each network</a:t>
            </a:r>
            <a:r>
              <a:rPr lang="en-US" sz="1600" dirty="0" smtClean="0"/>
              <a:t>.</a:t>
            </a:r>
          </a:p>
          <a:p>
            <a:r>
              <a:rPr lang="en-US" sz="2000" dirty="0"/>
              <a:t>Creating </a:t>
            </a:r>
            <a:r>
              <a:rPr lang="en-US" sz="2000" dirty="0" smtClean="0"/>
              <a:t>100 Subnets </a:t>
            </a:r>
            <a:r>
              <a:rPr lang="en-US" sz="2000" dirty="0"/>
              <a:t>with a /16 Prefix</a:t>
            </a:r>
          </a:p>
          <a:p>
            <a:pPr lvl="1"/>
            <a:r>
              <a:rPr lang="en-US" sz="1600" dirty="0"/>
              <a:t>A subnet mask of </a:t>
            </a:r>
            <a:r>
              <a:rPr lang="en-US" sz="1600" dirty="0" smtClean="0"/>
              <a:t>/23 </a:t>
            </a:r>
            <a:r>
              <a:rPr lang="en-US" sz="1600" dirty="0"/>
              <a:t>applied to 172.16.32.0, creates </a:t>
            </a:r>
            <a:r>
              <a:rPr lang="en-US" sz="1600" dirty="0" smtClean="0"/>
              <a:t>128 </a:t>
            </a:r>
            <a:r>
              <a:rPr lang="en-US" sz="1600" dirty="0"/>
              <a:t>networks with </a:t>
            </a:r>
            <a:r>
              <a:rPr lang="en-US" sz="1600" dirty="0" smtClean="0"/>
              <a:t>510 </a:t>
            </a:r>
            <a:r>
              <a:rPr lang="en-US" sz="1600" dirty="0"/>
              <a:t>hosts in each network</a:t>
            </a:r>
          </a:p>
          <a:p>
            <a:r>
              <a:rPr lang="en-US" sz="2000" dirty="0" smtClean="0"/>
              <a:t>Calculating the Hosts</a:t>
            </a:r>
            <a:endParaRPr lang="en-US" sz="2000" dirty="0"/>
          </a:p>
          <a:p>
            <a:pPr lvl="1"/>
            <a:r>
              <a:rPr lang="en-US" sz="1600" dirty="0" smtClean="0"/>
              <a:t>Use </a:t>
            </a:r>
            <a:r>
              <a:rPr lang="en-US" sz="1600" dirty="0"/>
              <a:t>2</a:t>
            </a:r>
            <a:r>
              <a:rPr lang="en-US" sz="1600" baseline="30000" dirty="0"/>
              <a:t>h</a:t>
            </a:r>
            <a:r>
              <a:rPr lang="en-US" sz="1600" dirty="0"/>
              <a:t>-2 to calculate the number of hosts.</a:t>
            </a:r>
          </a:p>
          <a:p>
            <a:pPr lvl="1"/>
            <a:r>
              <a:rPr lang="en-US" sz="1600" i="1" dirty="0" smtClean="0"/>
              <a:t>h</a:t>
            </a:r>
            <a:r>
              <a:rPr lang="en-US" sz="1600" dirty="0" smtClean="0"/>
              <a:t> </a:t>
            </a:r>
            <a:r>
              <a:rPr lang="en-US" sz="1600" dirty="0"/>
              <a:t>is the number allocated to the host portion of the address.</a:t>
            </a:r>
          </a:p>
          <a:p>
            <a:r>
              <a:rPr lang="en-US" sz="2000" dirty="0"/>
              <a:t>Creating </a:t>
            </a:r>
            <a:r>
              <a:rPr lang="en-US" sz="2000" dirty="0" smtClean="0"/>
              <a:t>1000 Subnets </a:t>
            </a:r>
            <a:r>
              <a:rPr lang="en-US" sz="2000" dirty="0"/>
              <a:t>with a </a:t>
            </a:r>
            <a:r>
              <a:rPr lang="en-US" sz="2000" dirty="0" smtClean="0"/>
              <a:t>/</a:t>
            </a:r>
            <a:r>
              <a:rPr lang="en-US" sz="2000" dirty="0"/>
              <a:t>8</a:t>
            </a:r>
            <a:r>
              <a:rPr lang="en-US" sz="2000" dirty="0" smtClean="0"/>
              <a:t> </a:t>
            </a:r>
            <a:r>
              <a:rPr lang="en-US" sz="2000" dirty="0"/>
              <a:t>Prefix</a:t>
            </a:r>
          </a:p>
          <a:p>
            <a:pPr lvl="1"/>
            <a:r>
              <a:rPr lang="en-US" sz="1600" dirty="0"/>
              <a:t>A subnet mask of </a:t>
            </a:r>
            <a:r>
              <a:rPr lang="en-US" sz="1600" dirty="0" smtClean="0"/>
              <a:t>/18 </a:t>
            </a:r>
            <a:r>
              <a:rPr lang="en-US" sz="1600" dirty="0"/>
              <a:t>applied to </a:t>
            </a:r>
            <a:r>
              <a:rPr lang="en-US" sz="1600" dirty="0" smtClean="0"/>
              <a:t>20.0.0.0, </a:t>
            </a:r>
            <a:r>
              <a:rPr lang="en-US" sz="1600" dirty="0"/>
              <a:t>creates </a:t>
            </a:r>
            <a:r>
              <a:rPr lang="en-US" sz="1600" dirty="0" smtClean="0"/>
              <a:t>1024 </a:t>
            </a:r>
            <a:r>
              <a:rPr lang="en-US" sz="1600" dirty="0"/>
              <a:t>networks with </a:t>
            </a:r>
            <a:r>
              <a:rPr lang="en-US" sz="1600" dirty="0" smtClean="0"/>
              <a:t>16382 </a:t>
            </a:r>
            <a:r>
              <a:rPr lang="en-US" sz="1600" dirty="0"/>
              <a:t>hosts in each network</a:t>
            </a:r>
          </a:p>
          <a:p>
            <a:endParaRPr lang="en-US" sz="16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57033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err="1">
                <a:latin typeface="Arial" charset="0"/>
              </a:rPr>
              <a:t>Subnetting</a:t>
            </a:r>
            <a:r>
              <a:rPr lang="en-US" sz="1800" dirty="0">
                <a:latin typeface="Arial" charset="0"/>
              </a:rPr>
              <a:t> an IPv4 Network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err="1">
                <a:latin typeface="Arial" charset="0"/>
              </a:rPr>
              <a:t>Subnetting</a:t>
            </a:r>
            <a:r>
              <a:rPr lang="en-US" dirty="0">
                <a:latin typeface="Arial" charset="0"/>
              </a:rPr>
              <a:t> to Meet Requirements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752915" cy="5093780"/>
          </a:xfrm>
        </p:spPr>
        <p:txBody>
          <a:bodyPr/>
          <a:lstStyle/>
          <a:p>
            <a:r>
              <a:rPr lang="en-US" sz="2000" dirty="0" err="1" smtClean="0"/>
              <a:t>Subnetting</a:t>
            </a:r>
            <a:r>
              <a:rPr lang="en-US" sz="2000" dirty="0" smtClean="0"/>
              <a:t> Based on Host Requirements</a:t>
            </a:r>
          </a:p>
          <a:p>
            <a:pPr lvl="1"/>
            <a:r>
              <a:rPr lang="en-US" sz="1600" dirty="0"/>
              <a:t>Two considerations when planning subnets: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The number of host addresses required for each network.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The number of individual subnets needed.</a:t>
            </a:r>
            <a:endParaRPr lang="en-US" sz="1600" dirty="0" smtClean="0"/>
          </a:p>
          <a:p>
            <a:r>
              <a:rPr lang="en-US" sz="2000" dirty="0" err="1"/>
              <a:t>Subnetting</a:t>
            </a:r>
            <a:r>
              <a:rPr lang="en-US" sz="2000" dirty="0"/>
              <a:t> Based on </a:t>
            </a:r>
            <a:r>
              <a:rPr lang="en-US" sz="2000" dirty="0" smtClean="0"/>
              <a:t>Network </a:t>
            </a:r>
            <a:r>
              <a:rPr lang="en-US" sz="2000" dirty="0"/>
              <a:t>Requirements</a:t>
            </a:r>
          </a:p>
          <a:p>
            <a:pPr lvl="1"/>
            <a:r>
              <a:rPr lang="en-US" sz="1600" dirty="0" smtClean="0"/>
              <a:t>Administrators may be asked to subnet an IP range to accommodate a specific number of networks.</a:t>
            </a:r>
          </a:p>
          <a:p>
            <a:pPr lvl="1"/>
            <a:r>
              <a:rPr lang="en-US" sz="1600" dirty="0" smtClean="0"/>
              <a:t>Think of a company with 7 departments where each department must have its own subnetwork.</a:t>
            </a:r>
          </a:p>
          <a:p>
            <a:pPr lvl="1"/>
            <a:r>
              <a:rPr lang="en-US" sz="1600" dirty="0" smtClean="0"/>
              <a:t>The number of hosts per subnet, while secondary, is also important.</a:t>
            </a:r>
            <a:endParaRPr lang="en-US" sz="1600" dirty="0"/>
          </a:p>
          <a:p>
            <a:r>
              <a:rPr lang="en-US" sz="2000" dirty="0"/>
              <a:t>Network </a:t>
            </a:r>
            <a:r>
              <a:rPr lang="en-US" sz="2000" dirty="0" smtClean="0"/>
              <a:t>Requirement Example</a:t>
            </a:r>
            <a:endParaRPr lang="en-US" sz="2000" dirty="0"/>
          </a:p>
          <a:p>
            <a:pPr lvl="1"/>
            <a:r>
              <a:rPr lang="en-US" sz="1600" dirty="0" smtClean="0"/>
              <a:t>Assume the range 200.42.98.0/24 was given to the administrator.</a:t>
            </a:r>
          </a:p>
          <a:p>
            <a:pPr lvl="1"/>
            <a:r>
              <a:rPr lang="en-US" sz="1600" dirty="0" smtClean="0"/>
              <a:t>7 subnets must be created.</a:t>
            </a:r>
          </a:p>
          <a:p>
            <a:pPr lvl="1"/>
            <a:r>
              <a:rPr lang="en-US" sz="1600" dirty="0" smtClean="0"/>
              <a:t>Each department will have no more than 29 hosts.</a:t>
            </a:r>
          </a:p>
          <a:p>
            <a:pPr lvl="1"/>
            <a:r>
              <a:rPr lang="en-US" sz="1600" dirty="0"/>
              <a:t>A subnet mask of </a:t>
            </a:r>
            <a:r>
              <a:rPr lang="en-US" sz="1600" dirty="0" smtClean="0"/>
              <a:t>/27 </a:t>
            </a:r>
            <a:r>
              <a:rPr lang="en-US" sz="1600" dirty="0"/>
              <a:t>applied to </a:t>
            </a:r>
            <a:r>
              <a:rPr lang="en-US" sz="1600" dirty="0" smtClean="0"/>
              <a:t>200.42.98.0/24, creates 8 networks </a:t>
            </a:r>
            <a:r>
              <a:rPr lang="en-US" sz="1600" dirty="0"/>
              <a:t>with </a:t>
            </a:r>
            <a:r>
              <a:rPr lang="en-US" sz="1600" dirty="0" smtClean="0"/>
              <a:t>30 hosts in each network.</a:t>
            </a:r>
            <a:endParaRPr lang="en-US" sz="1600" dirty="0"/>
          </a:p>
          <a:p>
            <a:pPr lvl="1"/>
            <a:endParaRPr lang="en-US" sz="1600" dirty="0"/>
          </a:p>
          <a:p>
            <a:endParaRPr lang="en-US" sz="16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949435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err="1">
                <a:latin typeface="Arial" charset="0"/>
              </a:rPr>
              <a:t>Subnetting</a:t>
            </a:r>
            <a:r>
              <a:rPr lang="en-US" sz="1800" dirty="0">
                <a:latin typeface="Arial" charset="0"/>
              </a:rPr>
              <a:t> an IPv4 Network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Benefits of Variable Length Subnet Masking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232592"/>
            <a:ext cx="8752915" cy="5093780"/>
          </a:xfrm>
        </p:spPr>
        <p:txBody>
          <a:bodyPr/>
          <a:lstStyle/>
          <a:p>
            <a:r>
              <a:rPr lang="en-US" sz="2000" dirty="0" smtClean="0"/>
              <a:t>Traditional </a:t>
            </a:r>
            <a:r>
              <a:rPr lang="en-US" sz="2000" dirty="0" err="1" smtClean="0"/>
              <a:t>Subnetting</a:t>
            </a:r>
            <a:r>
              <a:rPr lang="en-US" sz="2000" dirty="0" smtClean="0"/>
              <a:t> Wastes Addresses</a:t>
            </a:r>
          </a:p>
          <a:p>
            <a:pPr lvl="1"/>
            <a:r>
              <a:rPr lang="en-US" sz="1600" dirty="0" err="1" smtClean="0"/>
              <a:t>Subnetting</a:t>
            </a:r>
            <a:r>
              <a:rPr lang="en-US" sz="1600" dirty="0" smtClean="0"/>
              <a:t> based on classes is not very flexible.</a:t>
            </a:r>
          </a:p>
          <a:p>
            <a:pPr lvl="1"/>
            <a:r>
              <a:rPr lang="en-US" sz="1600" dirty="0" smtClean="0"/>
              <a:t>Results in wasted addresses.</a:t>
            </a:r>
          </a:p>
          <a:p>
            <a:r>
              <a:rPr lang="en-US" sz="2000" dirty="0" smtClean="0"/>
              <a:t>Variable Length Subnet Masks</a:t>
            </a:r>
            <a:endParaRPr lang="en-US" sz="2000" dirty="0"/>
          </a:p>
          <a:p>
            <a:pPr lvl="1"/>
            <a:r>
              <a:rPr lang="en-US" sz="1600" dirty="0" smtClean="0"/>
              <a:t>By varying the mask, an administrator has more control.</a:t>
            </a:r>
          </a:p>
          <a:p>
            <a:pPr lvl="1"/>
            <a:r>
              <a:rPr lang="en-US" sz="1600" dirty="0" smtClean="0"/>
              <a:t>Less waste.</a:t>
            </a:r>
            <a:endParaRPr lang="en-US" sz="1600" dirty="0"/>
          </a:p>
          <a:p>
            <a:r>
              <a:rPr lang="en-US" sz="2000" dirty="0" smtClean="0"/>
              <a:t>Basic VLSM</a:t>
            </a:r>
            <a:endParaRPr lang="en-US" sz="2000" dirty="0"/>
          </a:p>
          <a:p>
            <a:pPr lvl="1"/>
            <a:r>
              <a:rPr lang="en-US" sz="1600" dirty="0"/>
              <a:t>A subnet mask of </a:t>
            </a:r>
            <a:r>
              <a:rPr lang="en-US" sz="1600" dirty="0" smtClean="0"/>
              <a:t>/30 </a:t>
            </a:r>
            <a:r>
              <a:rPr lang="en-US" sz="1600" dirty="0"/>
              <a:t>applied to </a:t>
            </a:r>
            <a:r>
              <a:rPr lang="en-US" sz="1600" dirty="0" smtClean="0"/>
              <a:t>200.42.98.0, </a:t>
            </a:r>
            <a:r>
              <a:rPr lang="en-US" sz="1600" dirty="0"/>
              <a:t>creates </a:t>
            </a:r>
            <a:r>
              <a:rPr lang="en-US" sz="1600" dirty="0" smtClean="0"/>
              <a:t>a network </a:t>
            </a:r>
            <a:r>
              <a:rPr lang="en-US" sz="1600" dirty="0"/>
              <a:t>with 2</a:t>
            </a:r>
            <a:r>
              <a:rPr lang="en-US" sz="1600" dirty="0" smtClean="0"/>
              <a:t> </a:t>
            </a:r>
            <a:r>
              <a:rPr lang="en-US" sz="1600" dirty="0"/>
              <a:t>hosts in each network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The network 200.42.98.0/30 would be a perfect match for a serial link.</a:t>
            </a:r>
          </a:p>
          <a:p>
            <a:r>
              <a:rPr lang="en-US" sz="2000" dirty="0" smtClean="0"/>
              <a:t>VLSM in Practice</a:t>
            </a:r>
            <a:endParaRPr lang="en-US" sz="2000" dirty="0"/>
          </a:p>
          <a:p>
            <a:pPr lvl="1"/>
            <a:r>
              <a:rPr lang="en-US" sz="1600" dirty="0" smtClean="0"/>
              <a:t>Consider two routers connected by a Serial link:</a:t>
            </a:r>
          </a:p>
          <a:p>
            <a:pPr lvl="1"/>
            <a:r>
              <a:rPr lang="en-US" sz="1600" dirty="0" err="1" smtClean="0"/>
              <a:t>RouterA</a:t>
            </a:r>
            <a:r>
              <a:rPr lang="en-US" sz="1600" dirty="0" smtClean="0"/>
              <a:t> would be 200.42.98.1/30 and </a:t>
            </a:r>
            <a:r>
              <a:rPr lang="en-US" sz="1600" dirty="0" err="1" smtClean="0"/>
              <a:t>RouterB</a:t>
            </a:r>
            <a:r>
              <a:rPr lang="en-US" sz="1600" dirty="0" smtClean="0"/>
              <a:t> would be 200.42.98.2/30.</a:t>
            </a:r>
          </a:p>
          <a:p>
            <a:pPr lvl="1"/>
            <a:r>
              <a:rPr lang="en-US" sz="1600" dirty="0" smtClean="0"/>
              <a:t>200.42.98.0/30 is the network address and 200.42.98.3/30 is the broadcast address.</a:t>
            </a:r>
            <a:endParaRPr lang="en-US" sz="1600" dirty="0"/>
          </a:p>
          <a:p>
            <a:pPr marL="228600" lvl="1" indent="0">
              <a:buNone/>
            </a:pPr>
            <a:endParaRPr lang="en-US" sz="16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037235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CA" sz="2400" dirty="0"/>
              <a:t>8</a:t>
            </a:r>
            <a:r>
              <a:rPr lang="en-CA" sz="2400" dirty="0" smtClean="0"/>
              <a:t>.2 Addressing Schemes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2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roduction to Networks - Google Chrom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38686" r="35775" b="36749"/>
          <a:stretch/>
        </p:blipFill>
        <p:spPr>
          <a:xfrm>
            <a:off x="5278056" y="5145314"/>
            <a:ext cx="3687969" cy="1181058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Addressing Schemes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Structured Design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1" y="1232592"/>
            <a:ext cx="5655254" cy="5093780"/>
          </a:xfrm>
        </p:spPr>
        <p:txBody>
          <a:bodyPr/>
          <a:lstStyle/>
          <a:p>
            <a:r>
              <a:rPr lang="en-US" sz="2000" dirty="0" smtClean="0"/>
              <a:t>Network Address Planning</a:t>
            </a:r>
          </a:p>
          <a:p>
            <a:pPr lvl="1"/>
            <a:r>
              <a:rPr lang="en-US" sz="1600" dirty="0" smtClean="0"/>
              <a:t>Planning requires decisions on each subnet in terms of size, the number of hosts per subnet and how host addresses will be assigned.</a:t>
            </a:r>
          </a:p>
          <a:p>
            <a:r>
              <a:rPr lang="en-US" sz="2000" dirty="0" smtClean="0"/>
              <a:t>Planning to Address the Network</a:t>
            </a:r>
          </a:p>
          <a:p>
            <a:pPr lvl="1"/>
            <a:r>
              <a:rPr lang="en-US" sz="1600" dirty="0" smtClean="0"/>
              <a:t>The Primary Planning Considerations are: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Prevent Duplication of Addresses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Monitor Security and Performance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Provide and Control Access</a:t>
            </a:r>
            <a:endParaRPr lang="en-US" sz="1600" dirty="0"/>
          </a:p>
          <a:p>
            <a:r>
              <a:rPr lang="en-US" sz="2000" dirty="0" smtClean="0"/>
              <a:t>Assigning Addresses to Devices</a:t>
            </a:r>
            <a:endParaRPr lang="en-US" sz="2000" dirty="0"/>
          </a:p>
          <a:p>
            <a:pPr lvl="1"/>
            <a:r>
              <a:rPr lang="en-US" sz="1600" dirty="0" smtClean="0"/>
              <a:t>Different devices needs may also impact the addressing scheme.</a:t>
            </a:r>
          </a:p>
          <a:p>
            <a:pPr lvl="1"/>
            <a:r>
              <a:rPr lang="en-US" sz="1600" dirty="0" smtClean="0"/>
              <a:t>Common devices are: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End user devices, servers, printers, network devices and gateways</a:t>
            </a:r>
            <a:endParaRPr lang="en-US" sz="1600" dirty="0"/>
          </a:p>
          <a:p>
            <a:endParaRPr lang="en-US" sz="1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728534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8</a:t>
            </a:r>
            <a:r>
              <a:rPr lang="en-US" sz="2400" dirty="0" smtClean="0"/>
              <a:t>.3 Design Considerations for IPv6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30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460" y="3460830"/>
            <a:ext cx="3747565" cy="3010804"/>
          </a:xfrm>
          <a:prstGeom prst="rect">
            <a:avLst/>
          </a:prstGeom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Addressing Schemes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Structured Design</a:t>
            </a:r>
            <a:endParaRPr lang="en-US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1" y="1232592"/>
            <a:ext cx="5009590" cy="5093780"/>
          </a:xfrm>
        </p:spPr>
        <p:txBody>
          <a:bodyPr/>
          <a:lstStyle/>
          <a:p>
            <a:r>
              <a:rPr lang="en-US" sz="2000" dirty="0" smtClean="0"/>
              <a:t>The IPv6 Global Unicast Address</a:t>
            </a:r>
          </a:p>
          <a:p>
            <a:pPr lvl="1"/>
            <a:r>
              <a:rPr lang="en-US" sz="1600" dirty="0"/>
              <a:t>The IPv6 global unicast address normally consists of a /48 global routing prefix, a 16 bit subnet ID, and a 64 bit interface ID.</a:t>
            </a:r>
          </a:p>
          <a:p>
            <a:r>
              <a:rPr lang="en-US" sz="2000" dirty="0" err="1" smtClean="0"/>
              <a:t>Subnetting</a:t>
            </a:r>
            <a:r>
              <a:rPr lang="en-US" sz="2000" dirty="0" smtClean="0"/>
              <a:t> Using Subnet ID</a:t>
            </a:r>
          </a:p>
          <a:p>
            <a:pPr lvl="1"/>
            <a:r>
              <a:rPr lang="en-US" sz="1600" dirty="0"/>
              <a:t>The subnet ID provides </a:t>
            </a:r>
            <a:r>
              <a:rPr lang="en-US" sz="1600" dirty="0" smtClean="0"/>
              <a:t>plenty </a:t>
            </a:r>
            <a:r>
              <a:rPr lang="en-US" sz="1600" dirty="0"/>
              <a:t>subnets and host </a:t>
            </a:r>
            <a:r>
              <a:rPr lang="en-US" sz="1600" dirty="0" smtClean="0"/>
              <a:t>support in </a:t>
            </a:r>
            <a:r>
              <a:rPr lang="en-US" sz="1600" dirty="0"/>
              <a:t>one subnet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The subnet ID alone allows for creating up </a:t>
            </a:r>
            <a:r>
              <a:rPr lang="en-US" sz="1600" dirty="0"/>
              <a:t>to 65,536 /64 </a:t>
            </a:r>
            <a:r>
              <a:rPr lang="en-US" sz="1600" dirty="0" smtClean="0"/>
              <a:t>subnets.</a:t>
            </a:r>
            <a:endParaRPr lang="en-US" sz="1600" dirty="0"/>
          </a:p>
          <a:p>
            <a:r>
              <a:rPr lang="en-US" sz="2000" dirty="0" smtClean="0"/>
              <a:t>IPv6 Subnet Allocation</a:t>
            </a:r>
            <a:endParaRPr lang="en-US" sz="2000" dirty="0"/>
          </a:p>
          <a:p>
            <a:pPr lvl="1"/>
            <a:r>
              <a:rPr lang="en-US" sz="1600" dirty="0" smtClean="0"/>
              <a:t>Address waste is not a concern in IPv6.</a:t>
            </a:r>
          </a:p>
          <a:p>
            <a:pPr lvl="1"/>
            <a:r>
              <a:rPr lang="en-US" sz="1600" dirty="0" smtClean="0"/>
              <a:t>Administrators can concentrate </a:t>
            </a:r>
            <a:r>
              <a:rPr lang="en-US" sz="1600" dirty="0"/>
              <a:t>on </a:t>
            </a:r>
            <a:r>
              <a:rPr lang="en-US" sz="1600" dirty="0" smtClean="0"/>
              <a:t>designing </a:t>
            </a:r>
            <a:r>
              <a:rPr lang="en-US" sz="1600" dirty="0"/>
              <a:t>a logical scheme to address the network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endParaRPr lang="en-US" sz="1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028290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8.4 Chapter Summary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469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65508" y="1539502"/>
            <a:ext cx="8600517" cy="248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Implement an IPv4 addressing scheme to enable end-to-end connectivity in a small to medium-sized business network.</a:t>
            </a:r>
          </a:p>
          <a:p>
            <a:r>
              <a:rPr lang="en-US" sz="1600" dirty="0"/>
              <a:t>Given a set of requirements, implement a VLSM addressing scheme to provide connectivity to end users in a small to medium-sized network.</a:t>
            </a:r>
          </a:p>
          <a:p>
            <a:r>
              <a:rPr lang="en-US" sz="1600" dirty="0"/>
              <a:t>Explain design considerations for implementing IPv6 in a business network.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Chapter Summary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Summary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09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 txBox="1">
            <a:spLocks noChangeArrowheads="1"/>
          </p:cNvSpPr>
          <p:nvPr/>
        </p:nvSpPr>
        <p:spPr bwMode="white">
          <a:xfrm>
            <a:off x="311148" y="2155592"/>
            <a:ext cx="4189413" cy="183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>
              <a:lnSpc>
                <a:spcPct val="90000"/>
              </a:lnSpc>
              <a:defRPr/>
            </a:pPr>
            <a:r>
              <a:rPr lang="en-US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 to Network </a:t>
            </a:r>
            <a:r>
              <a:rPr lang="en-US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6.0 P</a:t>
            </a:r>
            <a:r>
              <a:rPr lang="en-US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lanning Guide</a:t>
            </a:r>
          </a:p>
          <a:p>
            <a:pPr algn="l" defTabSz="814388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8: </a:t>
            </a:r>
            <a:r>
              <a:rPr lang="en-US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Subnetting</a:t>
            </a:r>
            <a:r>
              <a:rPr lang="en-US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IP Networks</a:t>
            </a:r>
            <a:endParaRPr lang="en-US" b="0" kern="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981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Section 6.1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6908" y="1358745"/>
            <a:ext cx="2721476" cy="4946358"/>
          </a:xfrm>
        </p:spPr>
        <p:txBody>
          <a:bodyPr/>
          <a:lstStyle/>
          <a:p>
            <a:pPr eaLnBrk="1" fontAlgn="ctr" hangingPunct="1"/>
            <a:r>
              <a:rPr lang="en-US" sz="1600" dirty="0" err="1"/>
              <a:t>Subnetting</a:t>
            </a:r>
            <a:endParaRPr lang="en-US" sz="1600" dirty="0"/>
          </a:p>
          <a:p>
            <a:pPr eaLnBrk="1" fontAlgn="ctr" hangingPunct="1"/>
            <a:r>
              <a:rPr lang="en-US" sz="1600" dirty="0"/>
              <a:t>Classful Boundary</a:t>
            </a:r>
          </a:p>
          <a:p>
            <a:pPr eaLnBrk="1" fontAlgn="ctr" hangingPunct="1"/>
            <a:r>
              <a:rPr lang="en-US" sz="1600" dirty="0"/>
              <a:t>Classless </a:t>
            </a:r>
            <a:r>
              <a:rPr lang="en-US" sz="1600" dirty="0" err="1"/>
              <a:t>Subnetting</a:t>
            </a:r>
            <a:endParaRPr lang="en-US" sz="1600" dirty="0"/>
          </a:p>
          <a:p>
            <a:pPr eaLnBrk="1" fontAlgn="ctr" hangingPunct="1"/>
            <a:r>
              <a:rPr lang="en-US" sz="1600" dirty="0"/>
              <a:t>Magic number</a:t>
            </a:r>
          </a:p>
          <a:p>
            <a:pPr eaLnBrk="1" fontAlgn="ctr" hangingPunct="1"/>
            <a:r>
              <a:rPr lang="en-US" sz="1600" dirty="0"/>
              <a:t>Variable Length Subnet Mask (VLSM)</a:t>
            </a:r>
          </a:p>
          <a:p>
            <a:pPr eaLnBrk="1" fontAlgn="ctr" hangingPunct="1"/>
            <a:r>
              <a:rPr lang="en-US" sz="1600" dirty="0"/>
              <a:t>Global Routing Prefix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08165" y="1358745"/>
            <a:ext cx="2850381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fontAlgn="b" hangingPunct="1">
              <a:buNone/>
            </a:pPr>
            <a:endParaRPr lang="en-US" sz="1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856379" y="1358745"/>
            <a:ext cx="2841064" cy="49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b" hangingPunct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00047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36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isco_WHT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19375"/>
            <a:ext cx="2400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25382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45863" y="350288"/>
            <a:ext cx="821875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8: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45863" y="1222600"/>
            <a:ext cx="8060269" cy="372982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 smtClean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13928"/>
              </p:ext>
            </p:extLst>
          </p:nvPr>
        </p:nvGraphicFramePr>
        <p:xfrm>
          <a:off x="445863" y="1641144"/>
          <a:ext cx="831599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22"/>
                <a:gridCol w="1964622"/>
                <a:gridCol w="3962654"/>
                <a:gridCol w="14123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Page #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Activity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Activity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Optional?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8.0.1.2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 Activity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 Me!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Video Demonstration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Subnet</a:t>
                      </a:r>
                      <a:r>
                        <a:rPr lang="en-US" sz="1400" baseline="0" dirty="0" smtClean="0"/>
                        <a:t> Mask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Video Demonstration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Subnetting</a:t>
                      </a:r>
                      <a:r>
                        <a:rPr lang="en-US" sz="1400" dirty="0" smtClean="0"/>
                        <a:t> with the Magic</a:t>
                      </a:r>
                      <a:r>
                        <a:rPr lang="en-US" sz="1400" baseline="0" dirty="0" smtClean="0"/>
                        <a:t> Number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8.1.2.8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Video Demonstration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Creating Two Equal-Sized Subnets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8.1.2.11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Video Demonstration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Creating Four Equal-Sized Subnets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8.1.2.12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Video Demonstration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Creating Eight Equal-Sized Subnets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Video Demonstration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Creating One</a:t>
                      </a:r>
                      <a:r>
                        <a:rPr lang="en-US" sz="1400" baseline="0" dirty="0" smtClean="0"/>
                        <a:t> Hundred </a:t>
                      </a:r>
                      <a:r>
                        <a:rPr lang="en-US" sz="1400" dirty="0" smtClean="0"/>
                        <a:t>Equal-Sized Subnets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Video Demonstration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Subnetting</a:t>
                      </a:r>
                      <a:r>
                        <a:rPr lang="en-US" sz="1400" dirty="0" smtClean="0"/>
                        <a:t> Across Multiple Octets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8.1.4.4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Calculate the Subnet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8.1.4.5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Determining</a:t>
                      </a:r>
                      <a:r>
                        <a:rPr lang="en-US" sz="1400" baseline="0" dirty="0" smtClean="0"/>
                        <a:t> the Number of bits to Borrow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445863" y="6019643"/>
            <a:ext cx="8162663" cy="4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1600" kern="0" dirty="0" smtClean="0"/>
              <a:t>The password used in the Packet Tracer activities in this chapter is: </a:t>
            </a:r>
            <a:r>
              <a:rPr lang="en-US" sz="1600" b="1" kern="0" dirty="0" smtClean="0"/>
              <a:t>PT_ccna5</a:t>
            </a:r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 smtClean="0"/>
          </a:p>
          <a:p>
            <a:pPr marL="119063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 smtClean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 smtClean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307004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45863" y="350288"/>
            <a:ext cx="821875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8: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45863" y="1222600"/>
            <a:ext cx="8060269" cy="372982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 smtClean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00004"/>
              </p:ext>
            </p:extLst>
          </p:nvPr>
        </p:nvGraphicFramePr>
        <p:xfrm>
          <a:off x="445863" y="1641144"/>
          <a:ext cx="831599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22"/>
                <a:gridCol w="1964622"/>
                <a:gridCol w="3962654"/>
                <a:gridCol w="14123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Page #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Activity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Activity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Optional?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8.1.4.6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Calculating IPv4</a:t>
                      </a:r>
                      <a:r>
                        <a:rPr lang="en-US" sz="1400" baseline="0" dirty="0" smtClean="0"/>
                        <a:t> Subnets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8.1.4.7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Packet Tracer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Subnetting</a:t>
                      </a:r>
                      <a:r>
                        <a:rPr lang="en-US" sz="1400" dirty="0" smtClean="0"/>
                        <a:t> Scenario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8.1.4.8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Designing &amp; Implementing a </a:t>
                      </a:r>
                      <a:r>
                        <a:rPr lang="en-US" sz="1400" dirty="0" err="1" smtClean="0"/>
                        <a:t>Subnetted</a:t>
                      </a:r>
                      <a:r>
                        <a:rPr lang="en-US" sz="1400" baseline="0" dirty="0" smtClean="0"/>
                        <a:t> IPv4 Addressing Scheme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8.1.5.4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Video Demonstration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Basic VLSM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8.1.5.7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Video Demonstration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VLSM 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8.1.5.8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Practicing VLSM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8.2.1.4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Packet Tracer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Designing and Implementing a VLSM Addressing Scheme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8.2.1.5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Designing and Implementing a VLSM Addressing Scheme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8.3.1.4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Packet Tracer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Implementing</a:t>
                      </a:r>
                      <a:r>
                        <a:rPr lang="en-US" sz="1400" baseline="0" dirty="0" smtClean="0"/>
                        <a:t> a </a:t>
                      </a:r>
                      <a:r>
                        <a:rPr lang="en-US" sz="1400" baseline="0" dirty="0" err="1" smtClean="0"/>
                        <a:t>Subnetted</a:t>
                      </a:r>
                      <a:r>
                        <a:rPr lang="en-US" sz="1400" baseline="0" dirty="0" smtClean="0"/>
                        <a:t> IPv6 Addressing Scheme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445863" y="6019643"/>
            <a:ext cx="8162663" cy="4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1600" kern="0" dirty="0" smtClean="0"/>
              <a:t>The password used in the Packet Tracer activities in this chapter is: </a:t>
            </a:r>
            <a:r>
              <a:rPr lang="en-US" sz="1600" b="1" kern="0" dirty="0" smtClean="0"/>
              <a:t>PT_ccna5</a:t>
            </a:r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 smtClean="0"/>
          </a:p>
          <a:p>
            <a:pPr marL="119063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 smtClean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 smtClean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946008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45863" y="350288"/>
            <a:ext cx="8218757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8: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45863" y="1222600"/>
            <a:ext cx="8060269" cy="372982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 smtClean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808616"/>
              </p:ext>
            </p:extLst>
          </p:nvPr>
        </p:nvGraphicFramePr>
        <p:xfrm>
          <a:off x="445863" y="1641144"/>
          <a:ext cx="83159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22"/>
                <a:gridCol w="1964622"/>
                <a:gridCol w="3962654"/>
                <a:gridCol w="14123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Page #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Activity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Activity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Optional?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8.4.1.1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Can</a:t>
                      </a:r>
                      <a:r>
                        <a:rPr lang="en-US" sz="1400" baseline="0" dirty="0" smtClean="0"/>
                        <a:t> You Call Me Now?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8.4.1.2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Packet Tracer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Skills Integration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4"/>
          <p:cNvSpPr txBox="1">
            <a:spLocks noChangeArrowheads="1"/>
          </p:cNvSpPr>
          <p:nvPr/>
        </p:nvSpPr>
        <p:spPr bwMode="auto">
          <a:xfrm>
            <a:off x="445863" y="6019643"/>
            <a:ext cx="8162663" cy="40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r>
              <a:rPr lang="en-US" sz="1600" kern="0" dirty="0" smtClean="0"/>
              <a:t>The password used in the Packet Tracer activities in this chapter is: </a:t>
            </a:r>
            <a:r>
              <a:rPr lang="en-US" sz="1600" b="1" kern="0" dirty="0" smtClean="0"/>
              <a:t>PT_ccna5</a:t>
            </a:r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 smtClean="0"/>
          </a:p>
          <a:p>
            <a:pPr marL="119063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 smtClean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 smtClean="0"/>
          </a:p>
          <a:p>
            <a:pPr marL="0" indent="0" eaLnBrk="1" hangingPunct="1">
              <a:spcBef>
                <a:spcPct val="30000"/>
              </a:spcBef>
              <a:buFont typeface="Wingdings" charset="0"/>
              <a:buNone/>
            </a:pP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846647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46113" y="340092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8: Assessment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46113" y="1285841"/>
            <a:ext cx="7940675" cy="357187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Students should complete Chapter 8, “Assessment” after completing Chapter 8.</a:t>
            </a:r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Quizzes, labs, Packet </a:t>
            </a:r>
            <a:r>
              <a:rPr lang="en-US" sz="2000" dirty="0"/>
              <a:t>T</a:t>
            </a:r>
            <a:r>
              <a:rPr lang="en-US" sz="2000" dirty="0" smtClean="0"/>
              <a:t>racers and other activities can be used to informally assess student progress.</a:t>
            </a:r>
          </a:p>
        </p:txBody>
      </p:sp>
    </p:spTree>
    <p:extLst>
      <p:ext uri="{BB962C8B-B14F-4D97-AF65-F5344CB8AC3E}">
        <p14:creationId xmlns:p14="http://schemas.microsoft.com/office/powerpoint/2010/main" val="33030449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505510" y="1214404"/>
            <a:ext cx="7940675" cy="5186398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sz="2000" dirty="0" smtClean="0"/>
              <a:t>Prior to teaching Chapter 8, 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Complete </a:t>
            </a:r>
            <a:r>
              <a:rPr lang="en-US" sz="2000" dirty="0" smtClean="0"/>
              <a:t>Chapter 8, </a:t>
            </a:r>
            <a:r>
              <a:rPr lang="en-US" sz="2000" dirty="0"/>
              <a:t>“Assessment</a:t>
            </a:r>
            <a:r>
              <a:rPr lang="en-US" sz="2000" dirty="0" smtClean="0"/>
              <a:t>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sz="2000" dirty="0"/>
              <a:t>The objectives of this chapter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</a:t>
            </a:r>
            <a:r>
              <a:rPr lang="en-US" sz="1600" dirty="0" err="1"/>
              <a:t>subnetting</a:t>
            </a:r>
            <a:r>
              <a:rPr lang="en-US" sz="1600" dirty="0"/>
              <a:t> segments a network to enable better communication.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to calculate IPv4 subnets for a /24 prefix.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to calculate IPv4 subnets for a /16 and /8 prefix.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Given a set of requirements for </a:t>
            </a:r>
            <a:r>
              <a:rPr lang="en-US" sz="1600" dirty="0" err="1"/>
              <a:t>subnetting</a:t>
            </a:r>
            <a:r>
              <a:rPr lang="en-US" sz="1600" dirty="0"/>
              <a:t>, implement an IPv4 addressing scheme.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to create a flexible addressing scheme using variable length subnet masking (VLSM).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Implement a VLSM addressing scheme.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how to implement IPv6 address assignments in a business network</a:t>
            </a:r>
            <a:r>
              <a:rPr lang="en-US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505510" y="35115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8: </a:t>
            </a: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8049452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 txBox="1">
            <a:spLocks noChangeArrowheads="1"/>
          </p:cNvSpPr>
          <p:nvPr/>
        </p:nvSpPr>
        <p:spPr bwMode="auto">
          <a:xfrm>
            <a:off x="411087" y="3544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b"/>
          <a:lstStyle/>
          <a:p>
            <a:pPr algn="l" defTabSz="814388">
              <a:lnSpc>
                <a:spcPct val="90000"/>
              </a:lnSpc>
              <a:defRPr/>
            </a:pP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Chapter 8: </a:t>
            </a:r>
            <a:r>
              <a:rPr lang="en-US" sz="3200" b="1" kern="0" dirty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Best </a:t>
            </a:r>
            <a:r>
              <a:rPr lang="en-US" sz="3200" b="1" kern="0" dirty="0" smtClean="0">
                <a:solidFill>
                  <a:srgbClr val="708CA1"/>
                </a:solidFill>
                <a:latin typeface="+mj-lt"/>
                <a:ea typeface="+mj-ea"/>
                <a:cs typeface="+mj-cs"/>
              </a:rPr>
              <a:t>Practices (Cont.)</a:t>
            </a:r>
            <a:endParaRPr lang="en-US" sz="3200" b="1" kern="0" dirty="0">
              <a:solidFill>
                <a:srgbClr val="708CA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228600" y="1344168"/>
            <a:ext cx="8577072" cy="4965192"/>
          </a:xfrm>
          <a:prstGeom prst="rect">
            <a:avLst/>
          </a:prstGeom>
        </p:spPr>
        <p:txBody>
          <a:bodyPr/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/>
              <a:t>This </a:t>
            </a:r>
            <a:r>
              <a:rPr lang="en-US" sz="1800" dirty="0"/>
              <a:t>chapter examines in detail the creation of IP networks and subnetworks and  how to assign addresses in the network.</a:t>
            </a:r>
          </a:p>
          <a:p>
            <a:pPr>
              <a:spcBef>
                <a:spcPts val="600"/>
              </a:spcBef>
            </a:pPr>
            <a:r>
              <a:rPr lang="en-CA" sz="1800" dirty="0"/>
              <a:t>Explain the importance of designing, implementing, and managing an effective IP addressing plan so that networks can operate effectively and efficiently.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Show students an example of how to segment a network, by dividing it into multiple smaller network spaces or subnets. </a:t>
            </a:r>
          </a:p>
          <a:p>
            <a:pPr>
              <a:spcBef>
                <a:spcPts val="600"/>
              </a:spcBef>
            </a:pPr>
            <a:r>
              <a:rPr lang="en-CA" sz="1800" dirty="0"/>
              <a:t>Explain that when using</a:t>
            </a:r>
            <a:r>
              <a:rPr lang="en-US" sz="1800" dirty="0"/>
              <a:t> IPv4 addresses, bits are borrowed from the host portion of the address to create subnets. </a:t>
            </a:r>
          </a:p>
          <a:p>
            <a:r>
              <a:rPr lang="en-US" sz="1800" dirty="0"/>
              <a:t>Point out that </a:t>
            </a:r>
            <a:r>
              <a:rPr lang="en-US" sz="1800" dirty="0" err="1"/>
              <a:t>subnetting</a:t>
            </a:r>
            <a:r>
              <a:rPr lang="en-US" sz="1800" dirty="0"/>
              <a:t> is done in IPv6 to create a logical and hierarchical addressing design, not to conserve addresses.</a:t>
            </a:r>
          </a:p>
          <a:p>
            <a:pPr marL="285750" lvl="1" indent="-28575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Ensure that students are familiar with binary and hexadecimal before beginning this chapter.</a:t>
            </a:r>
          </a:p>
          <a:p>
            <a:pPr marL="285750" lvl="1" indent="-285750">
              <a:spcBef>
                <a:spcPts val="1440"/>
              </a:spcBef>
              <a:buClr>
                <a:srgbClr val="493B93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/>
              <a:t>Direct the students to the binary game located at this URL to test their binary-decimal conversion skills: </a:t>
            </a:r>
            <a:r>
              <a:rPr lang="en-US" dirty="0">
                <a:hlinkClick r:id="rId3"/>
              </a:rPr>
              <a:t>http://forums.cisco.com/CertCom/game/binary_game_page.htm</a:t>
            </a:r>
            <a:endParaRPr lang="en-US" dirty="0"/>
          </a:p>
          <a:p>
            <a:endParaRPr lang="en-US" dirty="0"/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52719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27455</TotalTime>
  <Pages>28</Pages>
  <Words>2336</Words>
  <Application>Microsoft Office PowerPoint</Application>
  <PresentationFormat>On-screen Show (4:3)</PresentationFormat>
  <Paragraphs>375</Paragraphs>
  <Slides>32</Slides>
  <Notes>31</Notes>
  <HiddenSlides>14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Wingdings</vt:lpstr>
      <vt:lpstr>PPT-TMPLT-WHT_C</vt:lpstr>
      <vt:lpstr>NetAcad-4F_PPT-WHT_060408</vt:lpstr>
      <vt:lpstr>Instructor Materials Chapter 8: Subnetting IP Networks</vt:lpstr>
      <vt:lpstr>Instructor Materials – Chapter 8 Planning Guide</vt:lpstr>
      <vt:lpstr>PowerPoint Presentation</vt:lpstr>
      <vt:lpstr>Chapter 8: Activities</vt:lpstr>
      <vt:lpstr>Chapter 8: Activities</vt:lpstr>
      <vt:lpstr>Chapter 8: Activities</vt:lpstr>
      <vt:lpstr>Chapter 8: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8: Additional Help</vt:lpstr>
      <vt:lpstr>PowerPoint Presentation</vt:lpstr>
      <vt:lpstr>Chapter 8: Subnetting IP Networks</vt:lpstr>
      <vt:lpstr>Chapter 8 - Sections &amp; Objectives</vt:lpstr>
      <vt:lpstr>8.1 Network Layer Protocols</vt:lpstr>
      <vt:lpstr>Subnetting an IPv4 Network Network Segmentation</vt:lpstr>
      <vt:lpstr>Subnetting an IPv4 Network Subnetting an IPv4 Network</vt:lpstr>
      <vt:lpstr>Subnetting an IPv4 Network Subnetting an IPv4 Network (Cont.)</vt:lpstr>
      <vt:lpstr>Subnetting an IPv4 Network Subnetting a /16 and /8 Prefix</vt:lpstr>
      <vt:lpstr>Subnetting an IPv4 Network Subnetting to Meet Requirements</vt:lpstr>
      <vt:lpstr>Subnetting an IPv4 Network Benefits of Variable Length Subnet Masking</vt:lpstr>
      <vt:lpstr>8.2 Addressing Schemes</vt:lpstr>
      <vt:lpstr>Addressing Schemes Structured Design</vt:lpstr>
      <vt:lpstr>8.3 Design Considerations for IPv6</vt:lpstr>
      <vt:lpstr>Addressing Schemes Structured Design</vt:lpstr>
      <vt:lpstr>8.4 Chapter Summary</vt:lpstr>
      <vt:lpstr>Chapter Summary Summary</vt:lpstr>
      <vt:lpstr>Section 6.1 New Terms and Commands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 -X (rofloria - BAY AREA TECHWORKERS at Cisco)</cp:lastModifiedBy>
  <cp:revision>1011</cp:revision>
  <cp:lastPrinted>1999-01-27T00:54:54Z</cp:lastPrinted>
  <dcterms:created xsi:type="dcterms:W3CDTF">2006-10-23T15:07:30Z</dcterms:created>
  <dcterms:modified xsi:type="dcterms:W3CDTF">2016-03-08T22:52:55Z</dcterms:modified>
</cp:coreProperties>
</file>