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9" r:id="rId1"/>
  </p:sldMasterIdLst>
  <p:notesMasterIdLst>
    <p:notesMasterId r:id="rId28"/>
  </p:notesMasterIdLst>
  <p:handoutMasterIdLst>
    <p:handoutMasterId r:id="rId29"/>
  </p:handoutMasterIdLst>
  <p:sldIdLst>
    <p:sldId id="299" r:id="rId2"/>
    <p:sldId id="325" r:id="rId3"/>
    <p:sldId id="350" r:id="rId4"/>
    <p:sldId id="300" r:id="rId5"/>
    <p:sldId id="401" r:id="rId6"/>
    <p:sldId id="266" r:id="rId7"/>
    <p:sldId id="412" r:id="rId8"/>
    <p:sldId id="422" r:id="rId9"/>
    <p:sldId id="413" r:id="rId10"/>
    <p:sldId id="367" r:id="rId11"/>
    <p:sldId id="414" r:id="rId12"/>
    <p:sldId id="394" r:id="rId13"/>
    <p:sldId id="395" r:id="rId14"/>
    <p:sldId id="423" r:id="rId15"/>
    <p:sldId id="383" r:id="rId16"/>
    <p:sldId id="304" r:id="rId17"/>
    <p:sldId id="424" r:id="rId18"/>
    <p:sldId id="415" r:id="rId19"/>
    <p:sldId id="416" r:id="rId20"/>
    <p:sldId id="417" r:id="rId21"/>
    <p:sldId id="418" r:id="rId22"/>
    <p:sldId id="369" r:id="rId23"/>
    <p:sldId id="321" r:id="rId24"/>
    <p:sldId id="339" r:id="rId25"/>
    <p:sldId id="387" r:id="rId26"/>
    <p:sldId id="406"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homson" initials="" lastIdx="5"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9933"/>
    <a:srgbClr val="FF9933"/>
    <a:srgbClr val="FFCC00"/>
    <a:srgbClr val="FFCC66"/>
    <a:srgbClr val="FFFF99"/>
    <a:srgbClr val="0099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20110" autoAdjust="0"/>
    <p:restoredTop sz="94575" autoAdjust="0"/>
  </p:normalViewPr>
  <p:slideViewPr>
    <p:cSldViewPr>
      <p:cViewPr>
        <p:scale>
          <a:sx n="75" d="100"/>
          <a:sy n="75" d="100"/>
        </p:scale>
        <p:origin x="-492" y="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0" d="100"/>
          <a:sy n="60" d="100"/>
        </p:scale>
        <p:origin x="-2478" y="-7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5529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5530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5530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B2D429BD-1133-42FE-93F1-23729BF5E951}"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573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73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73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573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3CD0AB61-4F84-4EF4-A06E-CB18CE7E7D4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D0BFB547-E703-4BEB-9744-C3B15C6538EE}" type="slidenum">
              <a:rPr lang="en-US" smtClean="0"/>
              <a:pPr/>
              <a:t>1</a:t>
            </a:fld>
            <a:endParaRPr lang="en-US" dirty="0" smtClean="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a:ln/>
        </p:spPr>
      </p:sp>
      <p:sp>
        <p:nvSpPr>
          <p:cNvPr id="19458" name="Notes Placeholder 2"/>
          <p:cNvSpPr>
            <a:spLocks noGrp="1"/>
          </p:cNvSpPr>
          <p:nvPr>
            <p:ph type="body" idx="1"/>
          </p:nvPr>
        </p:nvSpPr>
        <p:spPr>
          <a:noFill/>
          <a:ln/>
        </p:spPr>
        <p:txBody>
          <a:bodyPr/>
          <a:lstStyle/>
          <a:p>
            <a:endParaRPr lang="en-US" dirty="0" smtClean="0"/>
          </a:p>
        </p:txBody>
      </p:sp>
      <p:sp>
        <p:nvSpPr>
          <p:cNvPr id="19459" name="Slide Number Placeholder 3"/>
          <p:cNvSpPr>
            <a:spLocks noGrp="1"/>
          </p:cNvSpPr>
          <p:nvPr>
            <p:ph type="sldNum" sz="quarter" idx="5"/>
          </p:nvPr>
        </p:nvSpPr>
        <p:spPr>
          <a:noFill/>
        </p:spPr>
        <p:txBody>
          <a:bodyPr/>
          <a:lstStyle/>
          <a:p>
            <a:fld id="{8F2F699D-837F-4A61-B534-54F56031EB4C}" type="slidenum">
              <a:rPr lang="en-US" smtClean="0"/>
              <a:pPr/>
              <a:t>2</a:t>
            </a:fld>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a:ln/>
        </p:spPr>
      </p:sp>
      <p:sp>
        <p:nvSpPr>
          <p:cNvPr id="19458" name="Notes Placeholder 2"/>
          <p:cNvSpPr>
            <a:spLocks noGrp="1"/>
          </p:cNvSpPr>
          <p:nvPr>
            <p:ph type="body" idx="1"/>
          </p:nvPr>
        </p:nvSpPr>
        <p:spPr>
          <a:noFill/>
          <a:ln/>
        </p:spPr>
        <p:txBody>
          <a:bodyPr/>
          <a:lstStyle/>
          <a:p>
            <a:endParaRPr lang="en-US" dirty="0" smtClean="0"/>
          </a:p>
        </p:txBody>
      </p:sp>
      <p:sp>
        <p:nvSpPr>
          <p:cNvPr id="19459" name="Slide Number Placeholder 3"/>
          <p:cNvSpPr>
            <a:spLocks noGrp="1"/>
          </p:cNvSpPr>
          <p:nvPr>
            <p:ph type="sldNum" sz="quarter" idx="5"/>
          </p:nvPr>
        </p:nvSpPr>
        <p:spPr>
          <a:noFill/>
        </p:spPr>
        <p:txBody>
          <a:bodyPr/>
          <a:lstStyle/>
          <a:p>
            <a:fld id="{8F2F699D-837F-4A61-B534-54F56031EB4C}" type="slidenum">
              <a:rPr lang="en-US" smtClean="0"/>
              <a:pPr/>
              <a:t>3</a:t>
            </a:fld>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CD0AB61-4F84-4EF4-A06E-CB18CE7E7D47}" type="slidenum">
              <a:rPr lang="en-US" smtClean="0"/>
              <a:pPr>
                <a:defRPr/>
              </a:pPr>
              <a:t>12</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CD0AB61-4F84-4EF4-A06E-CB18CE7E7D47}" type="slidenum">
              <a:rPr lang="en-US" smtClean="0"/>
              <a:pPr>
                <a:defRPr/>
              </a:pPr>
              <a:t>13</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CD0AB61-4F84-4EF4-A06E-CB18CE7E7D47}" type="slidenum">
              <a:rPr lang="en-US" smtClean="0"/>
              <a:pPr>
                <a:defRPr/>
              </a:pPr>
              <a:t>15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rgbClr val="339933"/>
            </a:solidFill>
            <a:ln w="9525">
              <a:noFill/>
              <a:miter lim="800000"/>
              <a:headEnd/>
              <a:tailEnd/>
            </a:ln>
          </p:spPr>
          <p:txBody>
            <a:bodyPr wrap="none" anchor="ctr"/>
            <a:lstStyle/>
            <a:p>
              <a:pPr algn="ctr">
                <a:defRPr/>
              </a:pPr>
              <a:endParaRPr kumimoji="1" lang="en-US" sz="2400" dirty="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a:defRPr/>
              </a:pPr>
              <a:endParaRPr kumimoji="1" lang="en-US" sz="2400" dirty="0">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pPr eaLnBrk="0" hangingPunct="0">
                <a:defRPr/>
              </a:pPr>
              <a:endParaRPr lang="en-US" dirty="0"/>
            </a:p>
          </p:txBody>
        </p:sp>
        <p:sp>
          <p:nvSpPr>
            <p:cNvPr id="9"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pPr eaLnBrk="0" hangingPunct="0">
                <a:defRPr/>
              </a:pPr>
              <a:endParaRPr lang="en-US" dirty="0"/>
            </a:p>
          </p:txBody>
        </p:sp>
      </p:grpSp>
      <p:sp>
        <p:nvSpPr>
          <p:cNvPr id="70664"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en-US"/>
              <a:t>Click to edit Master subtitle style</a:t>
            </a:r>
          </a:p>
        </p:txBody>
      </p:sp>
      <p:sp>
        <p:nvSpPr>
          <p:cNvPr id="70668"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en-US"/>
              <a:t>Click to edit Master title style</a:t>
            </a:r>
          </a:p>
        </p:txBody>
      </p:sp>
      <p:pic>
        <p:nvPicPr>
          <p:cNvPr id="1026" name="Picture 2"/>
          <p:cNvPicPr>
            <a:picLocks noChangeAspect="1" noChangeArrowheads="1"/>
          </p:cNvPicPr>
          <p:nvPr userDrawn="1"/>
        </p:nvPicPr>
        <p:blipFill>
          <a:blip r:embed="rId2" cstate="print"/>
          <a:srcRect/>
          <a:stretch>
            <a:fillRect/>
          </a:stretch>
        </p:blipFill>
        <p:spPr bwMode="auto">
          <a:xfrm>
            <a:off x="0" y="0"/>
            <a:ext cx="533400" cy="6858000"/>
          </a:xfrm>
          <a:prstGeom prst="rect">
            <a:avLst/>
          </a:prstGeom>
          <a:noFill/>
          <a:ln w="9525">
            <a:noFill/>
            <a:miter lim="800000"/>
            <a:headEnd/>
            <a:tailEnd/>
          </a:ln>
          <a:effectLst/>
        </p:spPr>
      </p:pic>
      <p:sp>
        <p:nvSpPr>
          <p:cNvPr id="10" name="Rectangle 11"/>
          <p:cNvSpPr>
            <a:spLocks noGrp="1" noChangeArrowheads="1"/>
          </p:cNvSpPr>
          <p:nvPr>
            <p:ph type="sldNum" sz="quarter" idx="10"/>
          </p:nvPr>
        </p:nvSpPr>
        <p:spPr>
          <a:xfrm>
            <a:off x="76200" y="6248400"/>
            <a:ext cx="587375" cy="488950"/>
          </a:xfrm>
        </p:spPr>
        <p:txBody>
          <a:bodyPr anchorCtr="0"/>
          <a:lstStyle>
            <a:lvl1pPr>
              <a:defRPr/>
            </a:lvl1pPr>
          </a:lstStyle>
          <a:p>
            <a:pPr>
              <a:defRPr/>
            </a:pPr>
            <a:fld id="{4B6C512A-4FF9-4409-89D4-BD2BA896FF9A}"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sldNum" sz="quarter" idx="10"/>
          </p:nvPr>
        </p:nvSpPr>
        <p:spPr>
          <a:ln/>
        </p:spPr>
        <p:txBody>
          <a:bodyPr/>
          <a:lstStyle>
            <a:lvl1pPr>
              <a:defRPr/>
            </a:lvl1pPr>
          </a:lstStyle>
          <a:p>
            <a:pPr>
              <a:defRPr/>
            </a:pPr>
            <a:fld id="{2F78292F-5660-4066-94DC-8461C13AFFDB}" type="slidenum">
              <a:rPr lang="en-US"/>
              <a:pPr>
                <a:defRPr/>
              </a:pPr>
              <a:t>‹#›</a:t>
            </a:fld>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sldNum" sz="quarter" idx="10"/>
          </p:nvPr>
        </p:nvSpPr>
        <p:spPr>
          <a:ln/>
        </p:spPr>
        <p:txBody>
          <a:bodyPr/>
          <a:lstStyle>
            <a:lvl1pPr>
              <a:defRPr/>
            </a:lvl1pPr>
          </a:lstStyle>
          <a:p>
            <a:pPr>
              <a:defRPr/>
            </a:pPr>
            <a:fld id="{B35409E9-5D2F-4E81-8081-C3E40BA0D253}" type="slidenum">
              <a:rPr lang="en-US"/>
              <a:pPr>
                <a:defRPr/>
              </a:pPr>
              <a:t>‹#›</a:t>
            </a:fld>
            <a:endParaRPr lang="en-US"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Rectangle 13"/>
          <p:cNvSpPr>
            <a:spLocks noGrp="1" noChangeArrowheads="1"/>
          </p:cNvSpPr>
          <p:nvPr>
            <p:ph type="sldNum" sz="quarter" idx="10"/>
          </p:nvPr>
        </p:nvSpPr>
        <p:spPr>
          <a:ln/>
        </p:spPr>
        <p:txBody>
          <a:bodyPr/>
          <a:lstStyle>
            <a:lvl1pPr>
              <a:defRPr/>
            </a:lvl1pPr>
          </a:lstStyle>
          <a:p>
            <a:pPr>
              <a:defRPr/>
            </a:pPr>
            <a:fld id="{F0A8BF58-7975-44C6-A4CC-482CE335F725}" type="slidenum">
              <a:rPr lang="en-US"/>
              <a:pPr>
                <a:defRPr/>
              </a:pPr>
              <a:t>‹#›</a:t>
            </a:fld>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sldNum" sz="quarter" idx="10"/>
          </p:nvPr>
        </p:nvSpPr>
        <p:spPr>
          <a:ln/>
        </p:spPr>
        <p:txBody>
          <a:bodyPr/>
          <a:lstStyle>
            <a:lvl1pPr>
              <a:defRPr/>
            </a:lvl1pPr>
          </a:lstStyle>
          <a:p>
            <a:pPr>
              <a:defRPr/>
            </a:pPr>
            <a:fld id="{169357B5-0756-4F1C-8CE0-A38FD7FF2699}" type="slidenum">
              <a:rPr lang="en-US"/>
              <a:pPr>
                <a:defRPr/>
              </a:pPr>
              <a:t>‹#›</a:t>
            </a:fld>
            <a:endParaRPr lang="en-US"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3"/>
          <p:cNvSpPr>
            <a:spLocks noGrp="1" noChangeArrowheads="1"/>
          </p:cNvSpPr>
          <p:nvPr>
            <p:ph type="sldNum" sz="quarter" idx="10"/>
          </p:nvPr>
        </p:nvSpPr>
        <p:spPr>
          <a:ln/>
        </p:spPr>
        <p:txBody>
          <a:bodyPr/>
          <a:lstStyle>
            <a:lvl1pPr>
              <a:defRPr/>
            </a:lvl1pPr>
          </a:lstStyle>
          <a:p>
            <a:pPr>
              <a:defRPr/>
            </a:pPr>
            <a:fld id="{C8C2D2E8-7562-41BB-8E9A-3C48F42FD35E}" type="slidenum">
              <a:rPr lang="en-US"/>
              <a:pPr>
                <a:defRPr/>
              </a:pPr>
              <a:t>‹#›</a:t>
            </a:fld>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sldNum" sz="quarter" idx="10"/>
          </p:nvPr>
        </p:nvSpPr>
        <p:spPr>
          <a:ln/>
        </p:spPr>
        <p:txBody>
          <a:bodyPr/>
          <a:lstStyle>
            <a:lvl1pPr>
              <a:defRPr/>
            </a:lvl1pPr>
          </a:lstStyle>
          <a:p>
            <a:pPr>
              <a:defRPr/>
            </a:pPr>
            <a:fld id="{0B6EBBC7-2F9B-4A77-B360-D7E7E2C5C221}" type="slidenum">
              <a:rPr lang="en-US"/>
              <a:pPr>
                <a:defRPr/>
              </a:pPr>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3"/>
          <p:cNvSpPr>
            <a:spLocks noGrp="1" noChangeArrowheads="1"/>
          </p:cNvSpPr>
          <p:nvPr>
            <p:ph type="sldNum" sz="quarter" idx="10"/>
          </p:nvPr>
        </p:nvSpPr>
        <p:spPr>
          <a:ln/>
        </p:spPr>
        <p:txBody>
          <a:bodyPr/>
          <a:lstStyle>
            <a:lvl1pPr>
              <a:defRPr/>
            </a:lvl1pPr>
          </a:lstStyle>
          <a:p>
            <a:pPr>
              <a:defRPr/>
            </a:pPr>
            <a:fld id="{4C05B63C-D157-4F5A-858D-9224C3AEDD13}" type="slidenum">
              <a:rPr lang="en-US"/>
              <a:pPr>
                <a:defRPr/>
              </a:pPr>
              <a:t>‹#›</a:t>
            </a:fld>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3"/>
          <p:cNvSpPr>
            <a:spLocks noGrp="1" noChangeArrowheads="1"/>
          </p:cNvSpPr>
          <p:nvPr>
            <p:ph type="sldNum" sz="quarter" idx="10"/>
          </p:nvPr>
        </p:nvSpPr>
        <p:spPr>
          <a:ln/>
        </p:spPr>
        <p:txBody>
          <a:bodyPr/>
          <a:lstStyle>
            <a:lvl1pPr>
              <a:defRPr/>
            </a:lvl1pPr>
          </a:lstStyle>
          <a:p>
            <a:pPr>
              <a:defRPr/>
            </a:pPr>
            <a:fld id="{DA2523DE-DCFD-4422-A8A5-8EBB08FF8F12}" type="slidenum">
              <a:rPr lang="en-US"/>
              <a:pPr>
                <a:defRPr/>
              </a:pPr>
              <a:t>‹#›</a:t>
            </a:fld>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2" name="Group 2"/>
          <p:cNvGrpSpPr>
            <a:grpSpLocks/>
          </p:cNvGrpSpPr>
          <p:nvPr userDrawn="1"/>
        </p:nvGrpSpPr>
        <p:grpSpPr bwMode="auto">
          <a:xfrm>
            <a:off x="0" y="0"/>
            <a:ext cx="7620000" cy="6858000"/>
            <a:chOff x="0" y="0"/>
            <a:chExt cx="4800" cy="4320"/>
          </a:xfrm>
        </p:grpSpPr>
        <p:grpSp>
          <p:nvGrpSpPr>
            <p:cNvPr id="3" name="Group 3"/>
            <p:cNvGrpSpPr>
              <a:grpSpLocks/>
            </p:cNvGrpSpPr>
            <p:nvPr userDrawn="1"/>
          </p:nvGrpSpPr>
          <p:grpSpPr bwMode="auto">
            <a:xfrm>
              <a:off x="0" y="0"/>
              <a:ext cx="2016" cy="4320"/>
              <a:chOff x="0" y="0"/>
              <a:chExt cx="2016" cy="4320"/>
            </a:xfrm>
          </p:grpSpPr>
          <p:sp>
            <p:nvSpPr>
              <p:cNvPr id="7"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pPr eaLnBrk="0" hangingPunct="0">
                  <a:defRPr/>
                </a:pPr>
                <a:endParaRPr lang="en-US" dirty="0"/>
              </a:p>
            </p:txBody>
          </p:sp>
          <p:sp>
            <p:nvSpPr>
              <p:cNvPr id="8"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pPr eaLnBrk="0" hangingPunct="0">
                  <a:defRPr/>
                </a:pPr>
                <a:endParaRPr lang="en-US" dirty="0"/>
              </a:p>
            </p:txBody>
          </p:sp>
        </p:grpSp>
        <p:grpSp>
          <p:nvGrpSpPr>
            <p:cNvPr id="4" name="Group 6"/>
            <p:cNvGrpSpPr>
              <a:grpSpLocks/>
            </p:cNvGrpSpPr>
            <p:nvPr/>
          </p:nvGrpSpPr>
          <p:grpSpPr bwMode="auto">
            <a:xfrm>
              <a:off x="144" y="1248"/>
              <a:ext cx="4656" cy="201"/>
              <a:chOff x="144" y="1248"/>
              <a:chExt cx="4656" cy="201"/>
            </a:xfrm>
          </p:grpSpPr>
          <p:sp>
            <p:nvSpPr>
              <p:cNvPr id="5"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pPr eaLnBrk="0" hangingPunct="0">
                  <a:defRPr/>
                </a:pPr>
                <a:endParaRPr lang="en-US" dirty="0"/>
              </a:p>
            </p:txBody>
          </p:sp>
          <p:sp>
            <p:nvSpPr>
              <p:cNvPr id="6"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pPr eaLnBrk="0" hangingPunct="0">
                  <a:defRPr/>
                </a:pPr>
                <a:endParaRPr lang="en-US" dirty="0"/>
              </a:p>
            </p:txBody>
          </p:sp>
        </p:grpSp>
      </p:grpSp>
      <p:sp>
        <p:nvSpPr>
          <p:cNvPr id="9" name="Text Box 21"/>
          <p:cNvSpPr txBox="1">
            <a:spLocks noChangeArrowheads="1"/>
          </p:cNvSpPr>
          <p:nvPr userDrawn="1"/>
        </p:nvSpPr>
        <p:spPr bwMode="auto">
          <a:xfrm>
            <a:off x="-3175" y="3276600"/>
            <a:ext cx="492125" cy="2667000"/>
          </a:xfrm>
          <a:prstGeom prst="rect">
            <a:avLst/>
          </a:prstGeom>
          <a:noFill/>
          <a:ln w="9525">
            <a:noFill/>
            <a:miter lim="800000"/>
            <a:headEnd/>
            <a:tailEnd/>
          </a:ln>
          <a:effectLst/>
        </p:spPr>
        <p:txBody>
          <a:bodyPr rot="10800000" vert="eaVert">
            <a:spAutoFit/>
          </a:bodyPr>
          <a:lstStyle/>
          <a:p>
            <a:pPr eaLnBrk="0" hangingPunct="0">
              <a:spcBef>
                <a:spcPct val="50000"/>
              </a:spcBef>
              <a:defRPr/>
            </a:pPr>
            <a:r>
              <a:rPr lang="en-US" sz="2000" b="1" dirty="0"/>
              <a:t>Lesson 1</a:t>
            </a:r>
          </a:p>
        </p:txBody>
      </p:sp>
      <p:sp>
        <p:nvSpPr>
          <p:cNvPr id="10" name="Footer Placeholder 3"/>
          <p:cNvSpPr txBox="1">
            <a:spLocks/>
          </p:cNvSpPr>
          <p:nvPr userDrawn="1"/>
        </p:nvSpPr>
        <p:spPr bwMode="auto">
          <a:xfrm>
            <a:off x="1676400" y="6230938"/>
            <a:ext cx="7164388" cy="474662"/>
          </a:xfrm>
          <a:prstGeom prst="rect">
            <a:avLst/>
          </a:prstGeom>
          <a:noFill/>
          <a:ln w="9525">
            <a:noFill/>
            <a:miter lim="800000"/>
            <a:headEnd/>
            <a:tailEnd/>
          </a:ln>
          <a:effectLst/>
        </p:spPr>
        <p:txBody>
          <a:bodyPr anchor="b"/>
          <a:lstStyle/>
          <a:p>
            <a:pPr algn="r">
              <a:defRPr/>
            </a:pPr>
            <a:r>
              <a:rPr lang="en-US" b="1" dirty="0">
                <a:latin typeface="Arial" pitchFamily="34" charset="0"/>
              </a:rPr>
              <a:t>CLB: MS Office 2007 Companion</a:t>
            </a:r>
          </a:p>
        </p:txBody>
      </p:sp>
      <p:sp>
        <p:nvSpPr>
          <p:cNvPr id="11" name="Text Box 14"/>
          <p:cNvSpPr txBox="1">
            <a:spLocks noChangeArrowheads="1"/>
          </p:cNvSpPr>
          <p:nvPr userDrawn="1"/>
        </p:nvSpPr>
        <p:spPr bwMode="auto">
          <a:xfrm>
            <a:off x="914400" y="6400800"/>
            <a:ext cx="3886200" cy="366713"/>
          </a:xfrm>
          <a:prstGeom prst="rect">
            <a:avLst/>
          </a:prstGeom>
          <a:noFill/>
          <a:ln w="9525">
            <a:noFill/>
            <a:miter lim="800000"/>
            <a:headEnd/>
            <a:tailEnd/>
          </a:ln>
          <a:effectLst/>
        </p:spPr>
        <p:txBody>
          <a:bodyPr>
            <a:spAutoFit/>
          </a:bodyPr>
          <a:lstStyle/>
          <a:p>
            <a:pPr eaLnBrk="0" hangingPunct="0">
              <a:spcBef>
                <a:spcPct val="50000"/>
              </a:spcBef>
              <a:defRPr/>
            </a:pPr>
            <a:r>
              <a:rPr lang="en-US" b="1" dirty="0">
                <a:latin typeface="Arial" pitchFamily="34" charset="0"/>
              </a:rPr>
              <a:t>Campbell</a:t>
            </a:r>
          </a:p>
        </p:txBody>
      </p:sp>
      <p:sp>
        <p:nvSpPr>
          <p:cNvPr id="12" name="Slide Number Placeholder 3"/>
          <p:cNvSpPr>
            <a:spLocks noGrp="1"/>
          </p:cNvSpPr>
          <p:nvPr>
            <p:ph type="sldNum" sz="quarter" idx="10"/>
          </p:nvPr>
        </p:nvSpPr>
        <p:spPr/>
        <p:txBody>
          <a:bodyPr/>
          <a:lstStyle>
            <a:lvl1pPr>
              <a:defRPr/>
            </a:lvl1pPr>
          </a:lstStyle>
          <a:p>
            <a:pPr>
              <a:defRPr/>
            </a:pPr>
            <a:fld id="{656DA629-524D-4295-9D5C-D74AF03A12D8}"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85BF5104-BB51-498E-AC05-D5305DC00A1F}" type="slidenum">
              <a:rPr lang="en-US"/>
              <a:pPr>
                <a:defRPr/>
              </a:pPr>
              <a:t>‹#›</a:t>
            </a:fld>
            <a:endParaRPr lang="en-US"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CC99D123-D2E2-440F-A703-111A7DAB7127}" type="slidenum">
              <a:rPr lang="en-US"/>
              <a:pPr>
                <a:defRPr/>
              </a:pPr>
              <a:t>‹#›</a:t>
            </a:fld>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userDrawn="1"/>
        </p:nvGrpSpPr>
        <p:grpSpPr bwMode="auto">
          <a:xfrm>
            <a:off x="0" y="0"/>
            <a:ext cx="7620000" cy="6858000"/>
            <a:chOff x="0" y="0"/>
            <a:chExt cx="4800" cy="4320"/>
          </a:xfrm>
        </p:grpSpPr>
        <p:grpSp>
          <p:nvGrpSpPr>
            <p:cNvPr id="1033" name="Group 3"/>
            <p:cNvGrpSpPr>
              <a:grpSpLocks/>
            </p:cNvGrpSpPr>
            <p:nvPr userDrawn="1"/>
          </p:nvGrpSpPr>
          <p:grpSpPr bwMode="auto">
            <a:xfrm>
              <a:off x="0" y="0"/>
              <a:ext cx="2016" cy="4320"/>
              <a:chOff x="0" y="0"/>
              <a:chExt cx="2016" cy="4320"/>
            </a:xfrm>
          </p:grpSpPr>
          <p:sp>
            <p:nvSpPr>
              <p:cNvPr id="69636"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pPr eaLnBrk="0" hangingPunct="0">
                  <a:defRPr/>
                </a:pPr>
                <a:endParaRPr lang="en-US" dirty="0"/>
              </a:p>
            </p:txBody>
          </p:sp>
          <p:sp>
            <p:nvSpPr>
              <p:cNvPr id="69637"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pPr eaLnBrk="0" hangingPunct="0">
                  <a:defRPr/>
                </a:pPr>
                <a:endParaRPr lang="en-US" dirty="0"/>
              </a:p>
            </p:txBody>
          </p:sp>
        </p:grpSp>
        <p:grpSp>
          <p:nvGrpSpPr>
            <p:cNvPr id="1034" name="Group 6"/>
            <p:cNvGrpSpPr>
              <a:grpSpLocks/>
            </p:cNvGrpSpPr>
            <p:nvPr/>
          </p:nvGrpSpPr>
          <p:grpSpPr bwMode="auto">
            <a:xfrm>
              <a:off x="144" y="1248"/>
              <a:ext cx="4656" cy="201"/>
              <a:chOff x="144" y="1248"/>
              <a:chExt cx="4656" cy="201"/>
            </a:xfrm>
          </p:grpSpPr>
          <p:sp>
            <p:nvSpPr>
              <p:cNvPr id="69639"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pPr eaLnBrk="0" hangingPunct="0">
                  <a:defRPr/>
                </a:pPr>
                <a:endParaRPr lang="en-US" dirty="0"/>
              </a:p>
            </p:txBody>
          </p:sp>
          <p:sp>
            <p:nvSpPr>
              <p:cNvPr id="69640"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pPr eaLnBrk="0" hangingPunct="0">
                  <a:defRPr/>
                </a:pPr>
                <a:endParaRPr lang="en-US" dirty="0"/>
              </a:p>
            </p:txBody>
          </p:sp>
        </p:grpSp>
      </p:grpSp>
      <p:sp>
        <p:nvSpPr>
          <p:cNvPr id="1027"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8"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9653" name="Text Box 21"/>
          <p:cNvSpPr txBox="1">
            <a:spLocks noChangeArrowheads="1"/>
          </p:cNvSpPr>
          <p:nvPr userDrawn="1"/>
        </p:nvSpPr>
        <p:spPr bwMode="auto">
          <a:xfrm>
            <a:off x="152439" y="2895600"/>
            <a:ext cx="492443" cy="2667000"/>
          </a:xfrm>
          <a:prstGeom prst="rect">
            <a:avLst/>
          </a:prstGeom>
          <a:noFill/>
          <a:ln w="9525">
            <a:noFill/>
            <a:miter lim="800000"/>
            <a:headEnd/>
            <a:tailEnd/>
          </a:ln>
          <a:effectLst/>
        </p:spPr>
        <p:txBody>
          <a:bodyPr rot="10800000" vert="eaVert">
            <a:spAutoFit/>
          </a:bodyPr>
          <a:lstStyle/>
          <a:p>
            <a:pPr eaLnBrk="0" hangingPunct="0">
              <a:spcBef>
                <a:spcPct val="50000"/>
              </a:spcBef>
              <a:defRPr/>
            </a:pPr>
            <a:r>
              <a:rPr lang="en-US" sz="2000" b="1" baseline="0" dirty="0" smtClean="0"/>
              <a:t>Excel </a:t>
            </a:r>
            <a:r>
              <a:rPr lang="en-US" sz="2000" b="1" dirty="0" smtClean="0"/>
              <a:t>Lesson </a:t>
            </a:r>
            <a:r>
              <a:rPr lang="en-US" sz="2000" b="1" dirty="0" smtClean="0"/>
              <a:t>3</a:t>
            </a:r>
            <a:endParaRPr lang="en-US" sz="2000" b="1" dirty="0"/>
          </a:p>
        </p:txBody>
      </p:sp>
      <p:sp>
        <p:nvSpPr>
          <p:cNvPr id="1039" name="Text Box 15"/>
          <p:cNvSpPr txBox="1">
            <a:spLocks noChangeArrowheads="1"/>
          </p:cNvSpPr>
          <p:nvPr userDrawn="1"/>
        </p:nvSpPr>
        <p:spPr bwMode="auto">
          <a:xfrm>
            <a:off x="838200" y="6324600"/>
            <a:ext cx="3048000" cy="400110"/>
          </a:xfrm>
          <a:prstGeom prst="rect">
            <a:avLst/>
          </a:prstGeom>
          <a:noFill/>
          <a:ln w="9525">
            <a:noFill/>
            <a:miter lim="800000"/>
            <a:headEnd/>
            <a:tailEnd/>
          </a:ln>
          <a:effectLst/>
        </p:spPr>
        <p:txBody>
          <a:bodyPr wrap="square">
            <a:spAutoFit/>
          </a:bodyPr>
          <a:lstStyle/>
          <a:p>
            <a:pPr eaLnBrk="0" hangingPunct="0">
              <a:spcBef>
                <a:spcPct val="50000"/>
              </a:spcBef>
              <a:defRPr/>
            </a:pPr>
            <a:r>
              <a:rPr lang="en-US" sz="2000" b="1" dirty="0" smtClean="0"/>
              <a:t>Pasewark &amp; Pasewark</a:t>
            </a:r>
            <a:endParaRPr lang="en-US" sz="2000" b="1" dirty="0"/>
          </a:p>
        </p:txBody>
      </p:sp>
      <p:sp>
        <p:nvSpPr>
          <p:cNvPr id="1040" name="Text Box 16"/>
          <p:cNvSpPr txBox="1">
            <a:spLocks noChangeArrowheads="1"/>
          </p:cNvSpPr>
          <p:nvPr userDrawn="1"/>
        </p:nvSpPr>
        <p:spPr bwMode="auto">
          <a:xfrm>
            <a:off x="4724400" y="6324600"/>
            <a:ext cx="4267200" cy="369332"/>
          </a:xfrm>
          <a:prstGeom prst="rect">
            <a:avLst/>
          </a:prstGeom>
          <a:noFill/>
          <a:ln w="9525">
            <a:noFill/>
            <a:miter lim="800000"/>
            <a:headEnd/>
            <a:tailEnd/>
          </a:ln>
          <a:effectLst/>
        </p:spPr>
        <p:txBody>
          <a:bodyPr>
            <a:spAutoFit/>
          </a:bodyPr>
          <a:lstStyle/>
          <a:p>
            <a:pPr algn="r" eaLnBrk="0" hangingPunct="0">
              <a:spcBef>
                <a:spcPct val="50000"/>
              </a:spcBef>
              <a:defRPr/>
            </a:pPr>
            <a:r>
              <a:rPr lang="en-US" sz="1800" b="1" kern="1200" dirty="0" smtClean="0">
                <a:solidFill>
                  <a:schemeClr val="tx1"/>
                </a:solidFill>
                <a:latin typeface="Arial" charset="0"/>
                <a:ea typeface="+mn-ea"/>
                <a:cs typeface="+mn-cs"/>
              </a:rPr>
              <a:t>Microsoft Office 2010 Introductory </a:t>
            </a:r>
            <a:endParaRPr lang="en-US" sz="2000" b="1" dirty="0"/>
          </a:p>
        </p:txBody>
      </p:sp>
      <p:pic>
        <p:nvPicPr>
          <p:cNvPr id="15" name="Picture 2"/>
          <p:cNvPicPr>
            <a:picLocks noChangeAspect="1" noChangeArrowheads="1"/>
          </p:cNvPicPr>
          <p:nvPr userDrawn="1"/>
        </p:nvPicPr>
        <p:blipFill>
          <a:blip r:embed="rId14" cstate="print"/>
          <a:srcRect/>
          <a:stretch>
            <a:fillRect/>
          </a:stretch>
        </p:blipFill>
        <p:spPr bwMode="auto">
          <a:xfrm>
            <a:off x="0" y="0"/>
            <a:ext cx="152400" cy="6858000"/>
          </a:xfrm>
          <a:prstGeom prst="rect">
            <a:avLst/>
          </a:prstGeom>
          <a:noFill/>
          <a:ln w="9525">
            <a:noFill/>
            <a:miter lim="800000"/>
            <a:headEnd/>
            <a:tailEnd/>
          </a:ln>
          <a:effectLst/>
        </p:spPr>
      </p:pic>
      <p:sp>
        <p:nvSpPr>
          <p:cNvPr id="69645"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eaLnBrk="1" hangingPunct="1">
              <a:defRPr sz="2600" b="1">
                <a:solidFill>
                  <a:schemeClr val="bg1"/>
                </a:solidFill>
                <a:latin typeface="Arial" charset="0"/>
              </a:defRPr>
            </a:lvl1pPr>
          </a:lstStyle>
          <a:p>
            <a:pPr>
              <a:defRPr/>
            </a:pPr>
            <a:fld id="{887C4785-737E-47A6-A3E0-BD606DACAF1D}"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2" r:id="rId1"/>
    <p:sldLayoutId id="2147483681" r:id="rId2"/>
    <p:sldLayoutId id="2147483680" r:id="rId3"/>
    <p:sldLayoutId id="2147483679" r:id="rId4"/>
    <p:sldLayoutId id="2147483678" r:id="rId5"/>
    <p:sldLayoutId id="2147483677" r:id="rId6"/>
    <p:sldLayoutId id="2147483683" r:id="rId7"/>
    <p:sldLayoutId id="2147483676" r:id="rId8"/>
    <p:sldLayoutId id="2147483675" r:id="rId9"/>
    <p:sldLayoutId id="2147483674" r:id="rId10"/>
    <p:sldLayoutId id="2147483673" r:id="rId11"/>
    <p:sldLayoutId id="2147483672" r:id="rId12"/>
  </p:sldLayoutIdLst>
  <p:transition/>
  <p:timing>
    <p:tnLst>
      <p:par>
        <p:cTn id="1" dur="indefinite" restart="never" nodeType="tmRoot"/>
      </p:par>
    </p:tnLst>
  </p:timing>
  <p:hf hdr="0"/>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5" name="Rectangle 11"/>
          <p:cNvSpPr>
            <a:spLocks noGrp="1" noChangeArrowheads="1"/>
          </p:cNvSpPr>
          <p:nvPr>
            <p:ph type="sldNum" sz="quarter" idx="10"/>
          </p:nvPr>
        </p:nvSpPr>
        <p:spPr>
          <a:noFill/>
        </p:spPr>
        <p:txBody>
          <a:bodyPr/>
          <a:lstStyle/>
          <a:p>
            <a:fld id="{2A4F936E-69BF-43F9-9510-9E079A8CE8F4}" type="slidenum">
              <a:rPr lang="en-US" smtClean="0"/>
              <a:pPr/>
              <a:t>1</a:t>
            </a:fld>
            <a:endParaRPr lang="en-US" dirty="0" smtClean="0"/>
          </a:p>
        </p:txBody>
      </p:sp>
      <p:sp>
        <p:nvSpPr>
          <p:cNvPr id="16386" name="AutoShape 2"/>
          <p:cNvSpPr>
            <a:spLocks noGrp="1" noChangeArrowheads="1"/>
          </p:cNvSpPr>
          <p:nvPr>
            <p:ph type="ctrTitle"/>
          </p:nvPr>
        </p:nvSpPr>
        <p:spPr/>
        <p:txBody>
          <a:bodyPr/>
          <a:lstStyle/>
          <a:p>
            <a:r>
              <a:rPr lang="en-US" sz="3400" dirty="0" smtClean="0"/>
              <a:t>Excel Lesson 3</a:t>
            </a:r>
            <a:br>
              <a:rPr lang="en-US" sz="3400" dirty="0" smtClean="0"/>
            </a:br>
            <a:r>
              <a:rPr lang="en-US" sz="3200" dirty="0" smtClean="0"/>
              <a:t>Organizing the Worksheet</a:t>
            </a:r>
            <a:endParaRPr lang="en-US" sz="3400" dirty="0" smtClean="0"/>
          </a:p>
        </p:txBody>
      </p:sp>
      <p:sp>
        <p:nvSpPr>
          <p:cNvPr id="16387" name="Rectangle 3"/>
          <p:cNvSpPr>
            <a:spLocks noGrp="1" noChangeArrowheads="1"/>
          </p:cNvSpPr>
          <p:nvPr>
            <p:ph type="subTitle" idx="1"/>
          </p:nvPr>
        </p:nvSpPr>
        <p:spPr>
          <a:xfrm>
            <a:off x="4673600" y="2927350"/>
            <a:ext cx="4241800" cy="1822450"/>
          </a:xfrm>
        </p:spPr>
        <p:txBody>
          <a:bodyPr/>
          <a:lstStyle/>
          <a:p>
            <a:pPr eaLnBrk="1" hangingPunct="1"/>
            <a:r>
              <a:rPr lang="en-US" b="1" dirty="0" smtClean="0"/>
              <a:t>Microsoft Office 2010 Introductory</a:t>
            </a:r>
            <a:endParaRPr lang="en-US" dirty="0" smtClean="0"/>
          </a:p>
        </p:txBody>
      </p:sp>
      <p:sp>
        <p:nvSpPr>
          <p:cNvPr id="16388" name="Text Box 6"/>
          <p:cNvSpPr txBox="1">
            <a:spLocks noChangeArrowheads="1"/>
          </p:cNvSpPr>
          <p:nvPr/>
        </p:nvSpPr>
        <p:spPr bwMode="auto">
          <a:xfrm>
            <a:off x="609600" y="6248400"/>
            <a:ext cx="2667000" cy="366713"/>
          </a:xfrm>
          <a:prstGeom prst="rect">
            <a:avLst/>
          </a:prstGeom>
          <a:noFill/>
          <a:ln w="9525">
            <a:noFill/>
            <a:miter lim="800000"/>
            <a:headEnd/>
            <a:tailEnd/>
          </a:ln>
        </p:spPr>
        <p:txBody>
          <a:bodyPr>
            <a:spAutoFit/>
          </a:bodyPr>
          <a:lstStyle/>
          <a:p>
            <a:pPr eaLnBrk="0" hangingPunct="0">
              <a:spcBef>
                <a:spcPct val="50000"/>
              </a:spcBef>
            </a:pPr>
            <a:endParaRPr lang="en-US" dirty="0"/>
          </a:p>
        </p:txBody>
      </p:sp>
      <p:sp>
        <p:nvSpPr>
          <p:cNvPr id="16389" name="Text Box 7"/>
          <p:cNvSpPr txBox="1">
            <a:spLocks noChangeArrowheads="1"/>
          </p:cNvSpPr>
          <p:nvPr/>
        </p:nvSpPr>
        <p:spPr bwMode="auto">
          <a:xfrm>
            <a:off x="685800" y="6324600"/>
            <a:ext cx="3048000" cy="400110"/>
          </a:xfrm>
          <a:prstGeom prst="rect">
            <a:avLst/>
          </a:prstGeom>
          <a:noFill/>
          <a:ln w="9525">
            <a:noFill/>
            <a:miter lim="800000"/>
            <a:headEnd/>
            <a:tailEnd/>
          </a:ln>
        </p:spPr>
        <p:txBody>
          <a:bodyPr wrap="square">
            <a:spAutoFit/>
          </a:bodyPr>
          <a:lstStyle/>
          <a:p>
            <a:pPr eaLnBrk="0" hangingPunct="0">
              <a:spcBef>
                <a:spcPct val="50000"/>
              </a:spcBef>
            </a:pPr>
            <a:r>
              <a:rPr lang="en-US" sz="2000" b="1" dirty="0" smtClean="0"/>
              <a:t>Pasewark &amp; Pasewark</a:t>
            </a:r>
            <a:endParaRPr lang="en-US" sz="2000" b="1"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3"/>
          <p:cNvSpPr>
            <a:spLocks noGrp="1" noChangeArrowheads="1"/>
          </p:cNvSpPr>
          <p:nvPr>
            <p:ph type="sldNum" sz="quarter" idx="10"/>
          </p:nvPr>
        </p:nvSpPr>
        <p:spPr>
          <a:noFill/>
        </p:spPr>
        <p:txBody>
          <a:bodyPr/>
          <a:lstStyle/>
          <a:p>
            <a:fld id="{A698578E-FDB1-4372-AD30-2E5C40FDD34F}" type="slidenum">
              <a:rPr lang="en-US" smtClean="0"/>
              <a:pPr/>
              <a:t>10</a:t>
            </a:fld>
            <a:endParaRPr lang="en-US" dirty="0" smtClean="0"/>
          </a:p>
        </p:txBody>
      </p:sp>
      <p:sp>
        <p:nvSpPr>
          <p:cNvPr id="21506"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5737C02A-06E1-45C7-BAA2-11B624447972}" type="slidenum">
              <a:rPr lang="en-US" sz="2600" b="1">
                <a:solidFill>
                  <a:schemeClr val="bg1"/>
                </a:solidFill>
              </a:rPr>
              <a:pPr/>
              <a:t>10</a:t>
            </a:fld>
            <a:endParaRPr lang="en-US" sz="2600" b="1" dirty="0">
              <a:solidFill>
                <a:schemeClr val="bg1"/>
              </a:solidFill>
            </a:endParaRPr>
          </a:p>
        </p:txBody>
      </p:sp>
      <p:sp>
        <p:nvSpPr>
          <p:cNvPr id="21507" name="Slide Number Placeholder 5"/>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E8C6EF71-21AF-470D-9168-B659540BE69C}" type="slidenum">
              <a:rPr lang="en-US" sz="2600" b="1">
                <a:solidFill>
                  <a:schemeClr val="bg1"/>
                </a:solidFill>
              </a:rPr>
              <a:pPr/>
              <a:t>10</a:t>
            </a:fld>
            <a:endParaRPr lang="en-US" sz="2600" b="1" dirty="0">
              <a:solidFill>
                <a:schemeClr val="bg1"/>
              </a:solidFill>
            </a:endParaRPr>
          </a:p>
        </p:txBody>
      </p:sp>
      <p:sp>
        <p:nvSpPr>
          <p:cNvPr id="21508" name="AutoShape 2"/>
          <p:cNvSpPr>
            <a:spLocks noGrp="1" noChangeArrowheads="1"/>
          </p:cNvSpPr>
          <p:nvPr>
            <p:ph type="title"/>
          </p:nvPr>
        </p:nvSpPr>
        <p:spPr>
          <a:xfrm>
            <a:off x="762000" y="762000"/>
            <a:ext cx="8382000" cy="1143000"/>
          </a:xfrm>
        </p:spPr>
        <p:txBody>
          <a:bodyPr/>
          <a:lstStyle/>
          <a:p>
            <a:pPr eaLnBrk="1" hangingPunct="1"/>
            <a:r>
              <a:rPr lang="en-US" dirty="0" smtClean="0"/>
              <a:t>Inserting and Deleting Rows, Columns, and Cells</a:t>
            </a:r>
          </a:p>
        </p:txBody>
      </p:sp>
      <p:sp>
        <p:nvSpPr>
          <p:cNvPr id="21509" name="Rectangle 3"/>
          <p:cNvSpPr>
            <a:spLocks noGrp="1" noChangeArrowheads="1"/>
          </p:cNvSpPr>
          <p:nvPr>
            <p:ph type="body" idx="1"/>
          </p:nvPr>
        </p:nvSpPr>
        <p:spPr>
          <a:xfrm>
            <a:off x="838200" y="2362200"/>
            <a:ext cx="7693025" cy="3962400"/>
          </a:xfrm>
        </p:spPr>
        <p:txBody>
          <a:bodyPr>
            <a:normAutofit/>
          </a:bodyPr>
          <a:lstStyle/>
          <a:p>
            <a:pPr lvl="0"/>
            <a:r>
              <a:rPr lang="en-US" dirty="0" smtClean="0"/>
              <a:t>To insert a row, click the row heading to select the row where you want the new row to appear. Then, click the Insert button on the Home tab. </a:t>
            </a:r>
          </a:p>
          <a:p>
            <a:pPr lvl="0"/>
            <a:r>
              <a:rPr lang="en-US" dirty="0" smtClean="0"/>
              <a:t>To insert a column, click the column heading to select the column where you want the new column to appear. Then, click the Insert button. </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3"/>
          <p:cNvSpPr>
            <a:spLocks noGrp="1" noChangeArrowheads="1"/>
          </p:cNvSpPr>
          <p:nvPr>
            <p:ph type="sldNum" sz="quarter" idx="10"/>
          </p:nvPr>
        </p:nvSpPr>
        <p:spPr>
          <a:noFill/>
        </p:spPr>
        <p:txBody>
          <a:bodyPr/>
          <a:lstStyle/>
          <a:p>
            <a:fld id="{A698578E-FDB1-4372-AD30-2E5C40FDD34F}" type="slidenum">
              <a:rPr lang="en-US" smtClean="0"/>
              <a:pPr/>
              <a:t>11</a:t>
            </a:fld>
            <a:endParaRPr lang="en-US" dirty="0" smtClean="0"/>
          </a:p>
        </p:txBody>
      </p:sp>
      <p:sp>
        <p:nvSpPr>
          <p:cNvPr id="21506"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5737C02A-06E1-45C7-BAA2-11B624447972}" type="slidenum">
              <a:rPr lang="en-US" sz="2600" b="1">
                <a:solidFill>
                  <a:schemeClr val="bg1"/>
                </a:solidFill>
              </a:rPr>
              <a:pPr/>
              <a:t>11</a:t>
            </a:fld>
            <a:endParaRPr lang="en-US" sz="2600" b="1" dirty="0">
              <a:solidFill>
                <a:schemeClr val="bg1"/>
              </a:solidFill>
            </a:endParaRPr>
          </a:p>
        </p:txBody>
      </p:sp>
      <p:sp>
        <p:nvSpPr>
          <p:cNvPr id="21507" name="Slide Number Placeholder 5"/>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E8C6EF71-21AF-470D-9168-B659540BE69C}" type="slidenum">
              <a:rPr lang="en-US" sz="2600" b="1">
                <a:solidFill>
                  <a:schemeClr val="bg1"/>
                </a:solidFill>
              </a:rPr>
              <a:pPr/>
              <a:t>11</a:t>
            </a:fld>
            <a:endParaRPr lang="en-US" sz="2600" b="1" dirty="0">
              <a:solidFill>
                <a:schemeClr val="bg1"/>
              </a:solidFill>
            </a:endParaRPr>
          </a:p>
        </p:txBody>
      </p:sp>
      <p:sp>
        <p:nvSpPr>
          <p:cNvPr id="21508" name="AutoShape 2"/>
          <p:cNvSpPr>
            <a:spLocks noGrp="1" noChangeArrowheads="1"/>
          </p:cNvSpPr>
          <p:nvPr>
            <p:ph type="title"/>
          </p:nvPr>
        </p:nvSpPr>
        <p:spPr>
          <a:xfrm>
            <a:off x="762000" y="762000"/>
            <a:ext cx="8382000" cy="1143000"/>
          </a:xfrm>
        </p:spPr>
        <p:txBody>
          <a:bodyPr/>
          <a:lstStyle/>
          <a:p>
            <a:pPr eaLnBrk="1" hangingPunct="1"/>
            <a:r>
              <a:rPr lang="en-US" dirty="0" smtClean="0"/>
              <a:t>Inserting and Deleting Rows, Columns, and Cells (continued)</a:t>
            </a:r>
          </a:p>
        </p:txBody>
      </p:sp>
      <p:sp>
        <p:nvSpPr>
          <p:cNvPr id="21509" name="Rectangle 3"/>
          <p:cNvSpPr>
            <a:spLocks noGrp="1" noChangeArrowheads="1"/>
          </p:cNvSpPr>
          <p:nvPr>
            <p:ph type="body" idx="1"/>
          </p:nvPr>
        </p:nvSpPr>
        <p:spPr>
          <a:xfrm>
            <a:off x="838200" y="2362200"/>
            <a:ext cx="7693025" cy="2438400"/>
          </a:xfrm>
        </p:spPr>
        <p:txBody>
          <a:bodyPr>
            <a:normAutofit/>
          </a:bodyPr>
          <a:lstStyle/>
          <a:p>
            <a:pPr lvl="0"/>
            <a:r>
              <a:rPr lang="en-US" sz="2600" dirty="0" smtClean="0"/>
              <a:t>To delete a row or column, click the appropriate row or column heading and then click the Delete button on the Home tab.</a:t>
            </a:r>
          </a:p>
          <a:p>
            <a:pPr lvl="0"/>
            <a:r>
              <a:rPr lang="en-US" sz="2600" dirty="0" smtClean="0"/>
              <a:t>Use the buttons in the Cells group on the Home tab to insert and delete cells.</a:t>
            </a:r>
            <a:endParaRPr lang="en-US" sz="2600" dirty="0"/>
          </a:p>
        </p:txBody>
      </p:sp>
      <p:sp>
        <p:nvSpPr>
          <p:cNvPr id="8" name="Rectangle 7"/>
          <p:cNvSpPr/>
          <p:nvPr/>
        </p:nvSpPr>
        <p:spPr>
          <a:xfrm>
            <a:off x="7086600" y="5943600"/>
            <a:ext cx="1497526" cy="307777"/>
          </a:xfrm>
          <a:prstGeom prst="rect">
            <a:avLst/>
          </a:prstGeom>
        </p:spPr>
        <p:txBody>
          <a:bodyPr wrap="none">
            <a:spAutoFit/>
          </a:bodyPr>
          <a:lstStyle/>
          <a:p>
            <a:r>
              <a:rPr lang="en-US" sz="1400" dirty="0" smtClean="0"/>
              <a:t>Insert dialog box</a:t>
            </a:r>
            <a:endParaRPr lang="en-US" sz="1400" dirty="0"/>
          </a:p>
        </p:txBody>
      </p:sp>
      <p:pic>
        <p:nvPicPr>
          <p:cNvPr id="1026" name="Picture 2"/>
          <p:cNvPicPr>
            <a:picLocks noChangeAspect="1" noChangeArrowheads="1"/>
          </p:cNvPicPr>
          <p:nvPr/>
        </p:nvPicPr>
        <p:blipFill>
          <a:blip r:embed="rId2"/>
          <a:srcRect/>
          <a:stretch>
            <a:fillRect/>
          </a:stretch>
        </p:blipFill>
        <p:spPr bwMode="auto">
          <a:xfrm>
            <a:off x="5486400" y="4114800"/>
            <a:ext cx="3276600" cy="1883008"/>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3"/>
          <p:cNvSpPr>
            <a:spLocks noGrp="1" noChangeArrowheads="1"/>
          </p:cNvSpPr>
          <p:nvPr>
            <p:ph type="sldNum" sz="quarter" idx="10"/>
          </p:nvPr>
        </p:nvSpPr>
        <p:spPr>
          <a:noFill/>
        </p:spPr>
        <p:txBody>
          <a:bodyPr/>
          <a:lstStyle/>
          <a:p>
            <a:fld id="{528E6C53-A1D8-44F5-AC19-CCADA6C6CFA2}" type="slidenum">
              <a:rPr lang="en-US" smtClean="0"/>
              <a:pPr/>
              <a:t>12</a:t>
            </a:fld>
            <a:endParaRPr lang="en-US" dirty="0" smtClean="0"/>
          </a:p>
        </p:txBody>
      </p:sp>
      <p:sp>
        <p:nvSpPr>
          <p:cNvPr id="23554"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8C670429-15F8-4329-95CB-2760F1C104AF}" type="slidenum">
              <a:rPr lang="en-US" sz="2600" b="1">
                <a:solidFill>
                  <a:schemeClr val="bg1"/>
                </a:solidFill>
              </a:rPr>
              <a:pPr/>
              <a:t>12</a:t>
            </a:fld>
            <a:endParaRPr lang="en-US" sz="2600" b="1" dirty="0">
              <a:solidFill>
                <a:schemeClr val="bg1"/>
              </a:solidFill>
            </a:endParaRPr>
          </a:p>
        </p:txBody>
      </p:sp>
      <p:sp>
        <p:nvSpPr>
          <p:cNvPr id="23555" name="Title 1"/>
          <p:cNvSpPr>
            <a:spLocks noGrp="1"/>
          </p:cNvSpPr>
          <p:nvPr>
            <p:ph type="title"/>
          </p:nvPr>
        </p:nvSpPr>
        <p:spPr/>
        <p:txBody>
          <a:bodyPr/>
          <a:lstStyle/>
          <a:p>
            <a:pPr eaLnBrk="1" hangingPunct="1"/>
            <a:r>
              <a:rPr lang="en-US" dirty="0" smtClean="0"/>
              <a:t>Freezing Panes in a Worksheet</a:t>
            </a:r>
          </a:p>
        </p:txBody>
      </p:sp>
      <p:sp>
        <p:nvSpPr>
          <p:cNvPr id="23556" name="Rectangle 7"/>
          <p:cNvSpPr>
            <a:spLocks noGrp="1" noChangeArrowheads="1"/>
          </p:cNvSpPr>
          <p:nvPr>
            <p:ph type="body" sz="half" idx="4294967295"/>
          </p:nvPr>
        </p:nvSpPr>
        <p:spPr>
          <a:xfrm>
            <a:off x="838200" y="2362200"/>
            <a:ext cx="7693025" cy="4191000"/>
          </a:xfrm>
        </p:spPr>
        <p:txBody>
          <a:bodyPr>
            <a:normAutofit/>
          </a:bodyPr>
          <a:lstStyle/>
          <a:p>
            <a:pPr lvl="0"/>
            <a:r>
              <a:rPr lang="en-US" dirty="0" smtClean="0"/>
              <a:t>You can view two parts of a worksheet at once by freezing panes.</a:t>
            </a:r>
          </a:p>
          <a:p>
            <a:pPr lvl="0"/>
            <a:r>
              <a:rPr lang="en-US" dirty="0" smtClean="0"/>
              <a:t>When </a:t>
            </a:r>
            <a:r>
              <a:rPr lang="en-US" dirty="0" smtClean="0"/>
              <a:t>you </a:t>
            </a:r>
            <a:r>
              <a:rPr lang="en-US" b="1" dirty="0" smtClean="0"/>
              <a:t>freeze panes</a:t>
            </a:r>
            <a:r>
              <a:rPr lang="en-US" dirty="0" smtClean="0"/>
              <a:t>, you select which rows and/or columns of the worksheet remain visible on the screen as the rest of the worksheet scrolls.</a:t>
            </a:r>
          </a:p>
        </p:txBody>
      </p:sp>
      <p:sp>
        <p:nvSpPr>
          <p:cNvPr id="23557"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3A344EB1-7539-4EC3-B65C-005E167CAC81}" type="slidenum">
              <a:rPr lang="en-US" sz="2600" b="1">
                <a:solidFill>
                  <a:schemeClr val="bg1"/>
                </a:solidFill>
              </a:rPr>
              <a:pPr/>
              <a:t>12</a:t>
            </a:fld>
            <a:endParaRPr lang="en-US" sz="2600" b="1" dirty="0">
              <a:solidFill>
                <a:schemeClr val="bg1"/>
              </a:solidFill>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3"/>
          <p:cNvSpPr>
            <a:spLocks noGrp="1" noChangeArrowheads="1"/>
          </p:cNvSpPr>
          <p:nvPr>
            <p:ph type="sldNum" sz="quarter" idx="10"/>
          </p:nvPr>
        </p:nvSpPr>
        <p:spPr>
          <a:noFill/>
        </p:spPr>
        <p:txBody>
          <a:bodyPr/>
          <a:lstStyle/>
          <a:p>
            <a:fld id="{528E6C53-A1D8-44F5-AC19-CCADA6C6CFA2}" type="slidenum">
              <a:rPr lang="en-US" smtClean="0"/>
              <a:pPr/>
              <a:t>13</a:t>
            </a:fld>
            <a:endParaRPr lang="en-US" dirty="0" smtClean="0"/>
          </a:p>
        </p:txBody>
      </p:sp>
      <p:sp>
        <p:nvSpPr>
          <p:cNvPr id="23554"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8C670429-15F8-4329-95CB-2760F1C104AF}" type="slidenum">
              <a:rPr lang="en-US" sz="2600" b="1">
                <a:solidFill>
                  <a:schemeClr val="bg1"/>
                </a:solidFill>
              </a:rPr>
              <a:pPr/>
              <a:t>13</a:t>
            </a:fld>
            <a:endParaRPr lang="en-US" sz="2600" b="1" dirty="0">
              <a:solidFill>
                <a:schemeClr val="bg1"/>
              </a:solidFill>
            </a:endParaRPr>
          </a:p>
        </p:txBody>
      </p:sp>
      <p:sp>
        <p:nvSpPr>
          <p:cNvPr id="23555" name="Title 1"/>
          <p:cNvSpPr>
            <a:spLocks noGrp="1"/>
          </p:cNvSpPr>
          <p:nvPr>
            <p:ph type="title"/>
          </p:nvPr>
        </p:nvSpPr>
        <p:spPr/>
        <p:txBody>
          <a:bodyPr/>
          <a:lstStyle/>
          <a:p>
            <a:pPr eaLnBrk="1" hangingPunct="1"/>
            <a:r>
              <a:rPr lang="en-US" dirty="0" smtClean="0"/>
              <a:t>Splitting a Worksheet Window</a:t>
            </a:r>
          </a:p>
        </p:txBody>
      </p:sp>
      <p:sp>
        <p:nvSpPr>
          <p:cNvPr id="23556" name="Rectangle 7"/>
          <p:cNvSpPr>
            <a:spLocks noGrp="1" noChangeArrowheads="1"/>
          </p:cNvSpPr>
          <p:nvPr>
            <p:ph type="body" sz="half" idx="4294967295"/>
          </p:nvPr>
        </p:nvSpPr>
        <p:spPr>
          <a:xfrm>
            <a:off x="838200" y="2362200"/>
            <a:ext cx="7693025" cy="4267200"/>
          </a:xfrm>
        </p:spPr>
        <p:txBody>
          <a:bodyPr>
            <a:normAutofit/>
          </a:bodyPr>
          <a:lstStyle/>
          <a:p>
            <a:pPr lvl="0"/>
            <a:r>
              <a:rPr lang="en-US" b="1" dirty="0" smtClean="0"/>
              <a:t>Splitting</a:t>
            </a:r>
            <a:r>
              <a:rPr lang="en-US" dirty="0" smtClean="0"/>
              <a:t> divides the worksheet window into two or four panes that you can scroll independently. </a:t>
            </a:r>
          </a:p>
          <a:p>
            <a:pPr lvl="0"/>
            <a:r>
              <a:rPr lang="en-US" dirty="0" smtClean="0"/>
              <a:t>This enables you to see different parts of a worksheet at the same time. </a:t>
            </a:r>
          </a:p>
        </p:txBody>
      </p:sp>
      <p:sp>
        <p:nvSpPr>
          <p:cNvPr id="23557"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3A344EB1-7539-4EC3-B65C-005E167CAC81}" type="slidenum">
              <a:rPr lang="en-US" sz="2600" b="1">
                <a:solidFill>
                  <a:schemeClr val="bg1"/>
                </a:solidFill>
              </a:rPr>
              <a:pPr/>
              <a:t>13</a:t>
            </a:fld>
            <a:endParaRPr lang="en-US" sz="2600" b="1" dirty="0">
              <a:solidFill>
                <a:schemeClr val="bg1"/>
              </a:solidFill>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Splitting a Worksheet Window (continued)</a:t>
            </a:r>
            <a:endParaRPr lang="en-US" dirty="0"/>
          </a:p>
        </p:txBody>
      </p:sp>
      <p:sp>
        <p:nvSpPr>
          <p:cNvPr id="3" name="Content Placeholder 2"/>
          <p:cNvSpPr>
            <a:spLocks noGrp="1"/>
          </p:cNvSpPr>
          <p:nvPr>
            <p:ph idx="1"/>
          </p:nvPr>
        </p:nvSpPr>
        <p:spPr/>
        <p:txBody>
          <a:bodyPr/>
          <a:lstStyle/>
          <a:p>
            <a:r>
              <a:rPr lang="en-US" sz="2400" dirty="0" smtClean="0"/>
              <a:t>Worksheet window split into horizontal panes</a:t>
            </a:r>
            <a:endParaRPr lang="en-US" sz="2400" dirty="0"/>
          </a:p>
        </p:txBody>
      </p:sp>
      <p:sp>
        <p:nvSpPr>
          <p:cNvPr id="4" name="Slide Number Placeholder 3"/>
          <p:cNvSpPr>
            <a:spLocks noGrp="1"/>
          </p:cNvSpPr>
          <p:nvPr>
            <p:ph type="sldNum" sz="quarter" idx="10"/>
          </p:nvPr>
        </p:nvSpPr>
        <p:spPr/>
        <p:txBody>
          <a:bodyPr/>
          <a:lstStyle/>
          <a:p>
            <a:pPr>
              <a:defRPr/>
            </a:pPr>
            <a:fld id="{169357B5-0756-4F1C-8CE0-A38FD7FF2699}" type="slidenum">
              <a:rPr lang="en-US" smtClean="0"/>
              <a:pPr>
                <a:defRPr/>
              </a:pPr>
              <a:t>14</a:t>
            </a:fld>
            <a:endParaRPr lang="en-US" dirty="0"/>
          </a:p>
        </p:txBody>
      </p:sp>
      <p:pic>
        <p:nvPicPr>
          <p:cNvPr id="5" name="Picture 3"/>
          <p:cNvPicPr>
            <a:picLocks noChangeAspect="1" noChangeArrowheads="1"/>
          </p:cNvPicPr>
          <p:nvPr/>
        </p:nvPicPr>
        <p:blipFill>
          <a:blip r:embed="rId2"/>
          <a:srcRect/>
          <a:stretch>
            <a:fillRect/>
          </a:stretch>
        </p:blipFill>
        <p:spPr bwMode="auto">
          <a:xfrm>
            <a:off x="1219200" y="2895600"/>
            <a:ext cx="6848475" cy="3402146"/>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3"/>
          <p:cNvSpPr>
            <a:spLocks noGrp="1" noChangeArrowheads="1"/>
          </p:cNvSpPr>
          <p:nvPr>
            <p:ph type="sldNum" sz="quarter" idx="10"/>
          </p:nvPr>
        </p:nvSpPr>
        <p:spPr>
          <a:noFill/>
        </p:spPr>
        <p:txBody>
          <a:bodyPr/>
          <a:lstStyle/>
          <a:p>
            <a:fld id="{528E6C53-A1D8-44F5-AC19-CCADA6C6CFA2}" type="slidenum">
              <a:rPr lang="en-US" smtClean="0"/>
              <a:pPr/>
              <a:t>15</a:t>
            </a:fld>
            <a:endParaRPr lang="en-US" dirty="0" smtClean="0"/>
          </a:p>
        </p:txBody>
      </p:sp>
      <p:sp>
        <p:nvSpPr>
          <p:cNvPr id="23554"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8C670429-15F8-4329-95CB-2760F1C104AF}" type="slidenum">
              <a:rPr lang="en-US" sz="2600" b="1">
                <a:solidFill>
                  <a:schemeClr val="bg1"/>
                </a:solidFill>
              </a:rPr>
              <a:pPr/>
              <a:t>15</a:t>
            </a:fld>
            <a:endParaRPr lang="en-US" sz="2600" b="1" dirty="0">
              <a:solidFill>
                <a:schemeClr val="bg1"/>
              </a:solidFill>
            </a:endParaRPr>
          </a:p>
        </p:txBody>
      </p:sp>
      <p:sp>
        <p:nvSpPr>
          <p:cNvPr id="23555" name="Title 1"/>
          <p:cNvSpPr>
            <a:spLocks noGrp="1"/>
          </p:cNvSpPr>
          <p:nvPr>
            <p:ph type="title"/>
          </p:nvPr>
        </p:nvSpPr>
        <p:spPr/>
        <p:txBody>
          <a:bodyPr/>
          <a:lstStyle/>
          <a:p>
            <a:pPr eaLnBrk="1" hangingPunct="1"/>
            <a:r>
              <a:rPr lang="en-US" dirty="0" smtClean="0"/>
              <a:t>Checking Spelling in a Worksheet</a:t>
            </a:r>
          </a:p>
        </p:txBody>
      </p:sp>
      <p:sp>
        <p:nvSpPr>
          <p:cNvPr id="23556" name="Rectangle 7"/>
          <p:cNvSpPr>
            <a:spLocks noGrp="1" noChangeArrowheads="1"/>
          </p:cNvSpPr>
          <p:nvPr>
            <p:ph type="body" sz="half" idx="4294967295"/>
          </p:nvPr>
        </p:nvSpPr>
        <p:spPr>
          <a:xfrm>
            <a:off x="838200" y="2362200"/>
            <a:ext cx="7693025" cy="914400"/>
          </a:xfrm>
        </p:spPr>
        <p:txBody>
          <a:bodyPr/>
          <a:lstStyle/>
          <a:p>
            <a:pPr lvl="0"/>
            <a:r>
              <a:rPr lang="en-US" dirty="0" smtClean="0"/>
              <a:t>To find and correct spelling errors, use the Spelling command on the Review tab.</a:t>
            </a:r>
          </a:p>
        </p:txBody>
      </p:sp>
      <p:sp>
        <p:nvSpPr>
          <p:cNvPr id="23557"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3A344EB1-7539-4EC3-B65C-005E167CAC81}" type="slidenum">
              <a:rPr lang="en-US" sz="2600" b="1">
                <a:solidFill>
                  <a:schemeClr val="bg1"/>
                </a:solidFill>
              </a:rPr>
              <a:pPr/>
              <a:t>15</a:t>
            </a:fld>
            <a:endParaRPr lang="en-US" sz="2600" b="1" dirty="0">
              <a:solidFill>
                <a:schemeClr val="bg1"/>
              </a:solidFill>
            </a:endParaRPr>
          </a:p>
        </p:txBody>
      </p:sp>
      <p:pic>
        <p:nvPicPr>
          <p:cNvPr id="2050" name="Picture 2"/>
          <p:cNvPicPr>
            <a:picLocks noChangeAspect="1" noChangeArrowheads="1"/>
          </p:cNvPicPr>
          <p:nvPr/>
        </p:nvPicPr>
        <p:blipFill>
          <a:blip r:embed="rId3"/>
          <a:srcRect/>
          <a:stretch>
            <a:fillRect/>
          </a:stretch>
        </p:blipFill>
        <p:spPr bwMode="auto">
          <a:xfrm>
            <a:off x="1371600" y="3505200"/>
            <a:ext cx="7182701" cy="2634162"/>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3"/>
          <p:cNvSpPr>
            <a:spLocks noGrp="1" noChangeArrowheads="1"/>
          </p:cNvSpPr>
          <p:nvPr>
            <p:ph type="sldNum" sz="quarter" idx="10"/>
          </p:nvPr>
        </p:nvSpPr>
        <p:spPr>
          <a:noFill/>
        </p:spPr>
        <p:txBody>
          <a:bodyPr/>
          <a:lstStyle/>
          <a:p>
            <a:fld id="{4D059463-CAB4-412C-9C0A-E6BEBD24D357}" type="slidenum">
              <a:rPr lang="en-US" smtClean="0"/>
              <a:pPr/>
              <a:t>16</a:t>
            </a:fld>
            <a:endParaRPr lang="en-US" dirty="0" smtClean="0"/>
          </a:p>
        </p:txBody>
      </p:sp>
      <p:sp>
        <p:nvSpPr>
          <p:cNvPr id="25602"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EBAFB979-94DD-4BCB-8037-8094083FF979}" type="slidenum">
              <a:rPr lang="en-US" sz="2600" b="1">
                <a:solidFill>
                  <a:schemeClr val="bg1"/>
                </a:solidFill>
              </a:rPr>
              <a:pPr/>
              <a:t>16</a:t>
            </a:fld>
            <a:endParaRPr lang="en-US" sz="2600" b="1" dirty="0">
              <a:solidFill>
                <a:schemeClr val="bg1"/>
              </a:solidFill>
            </a:endParaRPr>
          </a:p>
        </p:txBody>
      </p:sp>
      <p:sp>
        <p:nvSpPr>
          <p:cNvPr id="25603" name="Title 1"/>
          <p:cNvSpPr>
            <a:spLocks noGrp="1"/>
          </p:cNvSpPr>
          <p:nvPr>
            <p:ph type="title"/>
          </p:nvPr>
        </p:nvSpPr>
        <p:spPr>
          <a:xfrm>
            <a:off x="762000" y="762000"/>
            <a:ext cx="8153400" cy="1143000"/>
          </a:xfrm>
        </p:spPr>
        <p:txBody>
          <a:bodyPr/>
          <a:lstStyle/>
          <a:p>
            <a:r>
              <a:rPr lang="en-US" dirty="0" smtClean="0"/>
              <a:t>Preparing a Worksheet for Printing</a:t>
            </a:r>
          </a:p>
        </p:txBody>
      </p:sp>
      <p:sp>
        <p:nvSpPr>
          <p:cNvPr id="25604"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89DED729-070D-4F1B-95D7-32DB0854F7E1}" type="slidenum">
              <a:rPr lang="en-US" sz="2600" b="1">
                <a:solidFill>
                  <a:schemeClr val="bg1"/>
                </a:solidFill>
              </a:rPr>
              <a:pPr/>
              <a:t>16</a:t>
            </a:fld>
            <a:endParaRPr lang="en-US" sz="2600" b="1" dirty="0">
              <a:solidFill>
                <a:schemeClr val="bg1"/>
              </a:solidFill>
            </a:endParaRPr>
          </a:p>
        </p:txBody>
      </p:sp>
      <p:sp>
        <p:nvSpPr>
          <p:cNvPr id="10" name="Rectangle 7"/>
          <p:cNvSpPr txBox="1">
            <a:spLocks noChangeArrowheads="1"/>
          </p:cNvSpPr>
          <p:nvPr/>
        </p:nvSpPr>
        <p:spPr bwMode="auto">
          <a:xfrm>
            <a:off x="838200" y="2362200"/>
            <a:ext cx="7693025" cy="403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eaLnBrk="0" hangingPunct="0">
              <a:spcBef>
                <a:spcPct val="20000"/>
              </a:spcBef>
              <a:buClr>
                <a:schemeClr val="tx1"/>
              </a:buClr>
              <a:buSzPct val="75000"/>
              <a:buFont typeface="Wingdings" pitchFamily="2" charset="2"/>
              <a:buChar char="l"/>
            </a:pPr>
            <a:r>
              <a:rPr lang="en-US" sz="2800" dirty="0" smtClean="0"/>
              <a:t>So far, you have worked in </a:t>
            </a:r>
            <a:r>
              <a:rPr lang="en-US" sz="2800" b="1" dirty="0" smtClean="0"/>
              <a:t>Normal view</a:t>
            </a:r>
            <a:r>
              <a:rPr lang="en-US" sz="2800" dirty="0" smtClean="0"/>
              <a:t>, which is the best view for entering and formatting data in a worksheet. </a:t>
            </a:r>
          </a:p>
          <a:p>
            <a:pPr marL="342900" lvl="0" indent="-342900" eaLnBrk="0" hangingPunct="0">
              <a:spcBef>
                <a:spcPct val="20000"/>
              </a:spcBef>
              <a:buClr>
                <a:schemeClr val="tx1"/>
              </a:buClr>
              <a:buSzPct val="75000"/>
              <a:buFont typeface="Wingdings" pitchFamily="2" charset="2"/>
              <a:buChar char="l"/>
            </a:pPr>
            <a:r>
              <a:rPr lang="en-US" sz="2800" b="1" dirty="0" smtClean="0"/>
              <a:t>Page Layout view </a:t>
            </a:r>
            <a:r>
              <a:rPr lang="en-US" sz="2800" dirty="0" smtClean="0"/>
              <a:t>shows how the worksheet will appear on paper, which is helpful when you prepare a worksheet for printing.</a:t>
            </a:r>
          </a:p>
          <a:p>
            <a:pPr marL="342900" lvl="0" indent="-342900" eaLnBrk="0" hangingPunct="0">
              <a:spcBef>
                <a:spcPct val="20000"/>
              </a:spcBef>
              <a:buClr>
                <a:schemeClr val="tx1"/>
              </a:buClr>
              <a:buSzPct val="75000"/>
              <a:buFont typeface="Wingdings" pitchFamily="2" charset="2"/>
              <a:buChar char="l"/>
            </a:pPr>
            <a:r>
              <a:rPr lang="en-US" sz="2800" dirty="0" smtClean="0"/>
              <a:t>The </a:t>
            </a:r>
            <a:r>
              <a:rPr lang="en-US" sz="2800" b="1" dirty="0" smtClean="0"/>
              <a:t>margin</a:t>
            </a:r>
            <a:r>
              <a:rPr lang="en-US" sz="2800" dirty="0" smtClean="0"/>
              <a:t> is the blank space around the top, bottom, left, and right sides of a page.</a:t>
            </a:r>
            <a:endParaRPr lang="en-US" sz="2800"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Preparing a Worksheet for Printing (continued)</a:t>
            </a:r>
            <a:endParaRPr lang="en-US" dirty="0"/>
          </a:p>
        </p:txBody>
      </p:sp>
      <p:sp>
        <p:nvSpPr>
          <p:cNvPr id="3" name="Content Placeholder 2"/>
          <p:cNvSpPr>
            <a:spLocks noGrp="1"/>
          </p:cNvSpPr>
          <p:nvPr>
            <p:ph idx="1"/>
          </p:nvPr>
        </p:nvSpPr>
        <p:spPr/>
        <p:txBody>
          <a:bodyPr/>
          <a:lstStyle/>
          <a:p>
            <a:r>
              <a:rPr lang="en-US" dirty="0" smtClean="0"/>
              <a:t>Margins menu</a:t>
            </a:r>
            <a:endParaRPr lang="en-US" dirty="0"/>
          </a:p>
        </p:txBody>
      </p:sp>
      <p:sp>
        <p:nvSpPr>
          <p:cNvPr id="4" name="Slide Number Placeholder 3"/>
          <p:cNvSpPr>
            <a:spLocks noGrp="1"/>
          </p:cNvSpPr>
          <p:nvPr>
            <p:ph type="sldNum" sz="quarter" idx="10"/>
          </p:nvPr>
        </p:nvSpPr>
        <p:spPr/>
        <p:txBody>
          <a:bodyPr/>
          <a:lstStyle/>
          <a:p>
            <a:pPr>
              <a:defRPr/>
            </a:pPr>
            <a:fld id="{169357B5-0756-4F1C-8CE0-A38FD7FF2699}" type="slidenum">
              <a:rPr lang="en-US" smtClean="0"/>
              <a:pPr>
                <a:defRPr/>
              </a:pPr>
              <a:t>17</a:t>
            </a:fld>
            <a:endParaRPr lang="en-US" dirty="0"/>
          </a:p>
        </p:txBody>
      </p:sp>
      <p:pic>
        <p:nvPicPr>
          <p:cNvPr id="3075" name="Picture 3" descr="C:\Documents and Settings\alyons\Desktop\For COMMON DRIVE_CD Builds\9780538475235_Pswk Office 2010 Intro IR\FigureFiles\Figure Files-WITHOUT Callouts\Excel\Excel Lesson 03\FigEX03-09.jpg"/>
          <p:cNvPicPr>
            <a:picLocks noChangeAspect="1" noChangeArrowheads="1"/>
          </p:cNvPicPr>
          <p:nvPr/>
        </p:nvPicPr>
        <p:blipFill>
          <a:blip r:embed="rId2"/>
          <a:srcRect/>
          <a:stretch>
            <a:fillRect/>
          </a:stretch>
        </p:blipFill>
        <p:spPr bwMode="auto">
          <a:xfrm>
            <a:off x="2971800" y="2895600"/>
            <a:ext cx="2800350" cy="3425619"/>
          </a:xfrm>
          <a:prstGeom prst="rect">
            <a:avLst/>
          </a:prstGeom>
          <a:noFill/>
        </p:spPr>
      </p:pic>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3"/>
          <p:cNvSpPr>
            <a:spLocks noGrp="1" noChangeArrowheads="1"/>
          </p:cNvSpPr>
          <p:nvPr>
            <p:ph type="sldNum" sz="quarter" idx="10"/>
          </p:nvPr>
        </p:nvSpPr>
        <p:spPr>
          <a:noFill/>
        </p:spPr>
        <p:txBody>
          <a:bodyPr/>
          <a:lstStyle/>
          <a:p>
            <a:fld id="{4D059463-CAB4-412C-9C0A-E6BEBD24D357}" type="slidenum">
              <a:rPr lang="en-US" smtClean="0"/>
              <a:pPr/>
              <a:t>18</a:t>
            </a:fld>
            <a:endParaRPr lang="en-US" dirty="0" smtClean="0"/>
          </a:p>
        </p:txBody>
      </p:sp>
      <p:sp>
        <p:nvSpPr>
          <p:cNvPr id="25602"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EBAFB979-94DD-4BCB-8037-8094083FF979}" type="slidenum">
              <a:rPr lang="en-US" sz="2600" b="1">
                <a:solidFill>
                  <a:schemeClr val="bg1"/>
                </a:solidFill>
              </a:rPr>
              <a:pPr/>
              <a:t>18</a:t>
            </a:fld>
            <a:endParaRPr lang="en-US" sz="2600" b="1" dirty="0">
              <a:solidFill>
                <a:schemeClr val="bg1"/>
              </a:solidFill>
            </a:endParaRPr>
          </a:p>
        </p:txBody>
      </p:sp>
      <p:sp>
        <p:nvSpPr>
          <p:cNvPr id="25603" name="Title 1"/>
          <p:cNvSpPr>
            <a:spLocks noGrp="1"/>
          </p:cNvSpPr>
          <p:nvPr>
            <p:ph type="title"/>
          </p:nvPr>
        </p:nvSpPr>
        <p:spPr>
          <a:xfrm>
            <a:off x="762000" y="762000"/>
            <a:ext cx="8153400" cy="1143000"/>
          </a:xfrm>
        </p:spPr>
        <p:txBody>
          <a:bodyPr/>
          <a:lstStyle/>
          <a:p>
            <a:r>
              <a:rPr lang="en-US" dirty="0" smtClean="0"/>
              <a:t>Preparing a Worksheet for Printing (continued)</a:t>
            </a:r>
          </a:p>
        </p:txBody>
      </p:sp>
      <p:sp>
        <p:nvSpPr>
          <p:cNvPr id="25604"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89DED729-070D-4F1B-95D7-32DB0854F7E1}" type="slidenum">
              <a:rPr lang="en-US" sz="2600" b="1">
                <a:solidFill>
                  <a:schemeClr val="bg1"/>
                </a:solidFill>
              </a:rPr>
              <a:pPr/>
              <a:t>18</a:t>
            </a:fld>
            <a:endParaRPr lang="en-US" sz="2600" b="1" dirty="0">
              <a:solidFill>
                <a:schemeClr val="bg1"/>
              </a:solidFill>
            </a:endParaRPr>
          </a:p>
        </p:txBody>
      </p:sp>
      <p:sp>
        <p:nvSpPr>
          <p:cNvPr id="10" name="Rectangle 7"/>
          <p:cNvSpPr txBox="1">
            <a:spLocks noChangeArrowheads="1"/>
          </p:cNvSpPr>
          <p:nvPr/>
        </p:nvSpPr>
        <p:spPr bwMode="auto">
          <a:xfrm>
            <a:off x="838200" y="2362200"/>
            <a:ext cx="7693025" cy="403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eaLnBrk="0" hangingPunct="0">
              <a:spcBef>
                <a:spcPct val="20000"/>
              </a:spcBef>
              <a:buClr>
                <a:schemeClr val="tx1"/>
              </a:buClr>
              <a:buSzPct val="75000"/>
              <a:buFont typeface="Wingdings" pitchFamily="2" charset="2"/>
              <a:buChar char="l"/>
            </a:pPr>
            <a:r>
              <a:rPr lang="en-US" sz="2800" dirty="0" smtClean="0"/>
              <a:t>By default, Excel is set to print pages in portrait orientation. Worksheets printed in portrait orientation are longer than they are wide. In contrast, worksheets printed in landscape orientation are wider than they are long. </a:t>
            </a:r>
          </a:p>
          <a:p>
            <a:pPr marL="342900" lvl="0" indent="-342900" eaLnBrk="0" hangingPunct="0">
              <a:spcBef>
                <a:spcPct val="20000"/>
              </a:spcBef>
              <a:buClr>
                <a:schemeClr val="tx1"/>
              </a:buClr>
              <a:buSzPct val="75000"/>
              <a:buFont typeface="Wingdings" pitchFamily="2" charset="2"/>
              <a:buChar char="l"/>
            </a:pPr>
            <a:r>
              <a:rPr lang="en-US" sz="2800" dirty="0" smtClean="0"/>
              <a:t>The </a:t>
            </a:r>
            <a:r>
              <a:rPr lang="en-US" sz="2800" b="1" dirty="0" smtClean="0"/>
              <a:t>print area </a:t>
            </a:r>
            <a:r>
              <a:rPr lang="en-US" sz="2800" dirty="0" smtClean="0"/>
              <a:t>consists of the cells and ranges designated for printing.</a:t>
            </a:r>
            <a:endParaRPr lang="en-US" sz="2800"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3"/>
          <p:cNvSpPr>
            <a:spLocks noGrp="1" noChangeArrowheads="1"/>
          </p:cNvSpPr>
          <p:nvPr>
            <p:ph type="sldNum" sz="quarter" idx="10"/>
          </p:nvPr>
        </p:nvSpPr>
        <p:spPr>
          <a:noFill/>
        </p:spPr>
        <p:txBody>
          <a:bodyPr/>
          <a:lstStyle/>
          <a:p>
            <a:fld id="{4D059463-CAB4-412C-9C0A-E6BEBD24D357}" type="slidenum">
              <a:rPr lang="en-US" smtClean="0"/>
              <a:pPr/>
              <a:t>19</a:t>
            </a:fld>
            <a:endParaRPr lang="en-US" dirty="0" smtClean="0"/>
          </a:p>
        </p:txBody>
      </p:sp>
      <p:sp>
        <p:nvSpPr>
          <p:cNvPr id="25602"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EBAFB979-94DD-4BCB-8037-8094083FF979}" type="slidenum">
              <a:rPr lang="en-US" sz="2600" b="1">
                <a:solidFill>
                  <a:schemeClr val="bg1"/>
                </a:solidFill>
              </a:rPr>
              <a:pPr/>
              <a:t>19</a:t>
            </a:fld>
            <a:endParaRPr lang="en-US" sz="2600" b="1" dirty="0">
              <a:solidFill>
                <a:schemeClr val="bg1"/>
              </a:solidFill>
            </a:endParaRPr>
          </a:p>
        </p:txBody>
      </p:sp>
      <p:sp>
        <p:nvSpPr>
          <p:cNvPr id="25603" name="Title 1"/>
          <p:cNvSpPr>
            <a:spLocks noGrp="1"/>
          </p:cNvSpPr>
          <p:nvPr>
            <p:ph type="title"/>
          </p:nvPr>
        </p:nvSpPr>
        <p:spPr>
          <a:xfrm>
            <a:off x="762000" y="762000"/>
            <a:ext cx="8153400" cy="1143000"/>
          </a:xfrm>
        </p:spPr>
        <p:txBody>
          <a:bodyPr/>
          <a:lstStyle/>
          <a:p>
            <a:r>
              <a:rPr lang="en-US" dirty="0" smtClean="0"/>
              <a:t>Preparing a Worksheet for Printing (continued)</a:t>
            </a:r>
          </a:p>
        </p:txBody>
      </p:sp>
      <p:sp>
        <p:nvSpPr>
          <p:cNvPr id="25604"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89DED729-070D-4F1B-95D7-32DB0854F7E1}" type="slidenum">
              <a:rPr lang="en-US" sz="2600" b="1">
                <a:solidFill>
                  <a:schemeClr val="bg1"/>
                </a:solidFill>
              </a:rPr>
              <a:pPr/>
              <a:t>19</a:t>
            </a:fld>
            <a:endParaRPr lang="en-US" sz="2600" b="1" dirty="0">
              <a:solidFill>
                <a:schemeClr val="bg1"/>
              </a:solidFill>
            </a:endParaRPr>
          </a:p>
        </p:txBody>
      </p:sp>
      <p:sp>
        <p:nvSpPr>
          <p:cNvPr id="10" name="Rectangle 7"/>
          <p:cNvSpPr txBox="1">
            <a:spLocks noChangeArrowheads="1"/>
          </p:cNvSpPr>
          <p:nvPr/>
        </p:nvSpPr>
        <p:spPr bwMode="auto">
          <a:xfrm>
            <a:off x="838200" y="2362200"/>
            <a:ext cx="7693025" cy="403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eaLnBrk="0" hangingPunct="0">
              <a:spcBef>
                <a:spcPct val="20000"/>
              </a:spcBef>
              <a:buClr>
                <a:schemeClr val="tx1"/>
              </a:buClr>
              <a:buSzPct val="75000"/>
              <a:buFont typeface="Wingdings" pitchFamily="2" charset="2"/>
              <a:buChar char="l"/>
            </a:pPr>
            <a:r>
              <a:rPr lang="en-US" sz="2800" dirty="0" smtClean="0"/>
              <a:t>Excel inserts an </a:t>
            </a:r>
            <a:r>
              <a:rPr lang="en-US" sz="2800" b="1" dirty="0" smtClean="0"/>
              <a:t>automatic page break </a:t>
            </a:r>
            <a:r>
              <a:rPr lang="en-US" sz="2800" dirty="0" smtClean="0"/>
              <a:t>whenever it runs out of room on a page. You can also insert a </a:t>
            </a:r>
            <a:r>
              <a:rPr lang="en-US" sz="2800" b="1" dirty="0" smtClean="0"/>
              <a:t>manual page break </a:t>
            </a:r>
            <a:r>
              <a:rPr lang="en-US" sz="2800" dirty="0" smtClean="0"/>
              <a:t>to start a new page.</a:t>
            </a:r>
          </a:p>
          <a:p>
            <a:pPr marL="342900" lvl="0" indent="-342900" eaLnBrk="0" hangingPunct="0">
              <a:spcBef>
                <a:spcPct val="20000"/>
              </a:spcBef>
              <a:buClr>
                <a:schemeClr val="tx1"/>
              </a:buClr>
              <a:buSzPct val="75000"/>
              <a:buFont typeface="Wingdings" pitchFamily="2" charset="2"/>
              <a:buChar char="l"/>
            </a:pPr>
            <a:r>
              <a:rPr lang="en-US" sz="2800" dirty="0" smtClean="0"/>
              <a:t>The simplest way to adjust page breaks is in </a:t>
            </a:r>
            <a:r>
              <a:rPr lang="en-US" sz="2800" b="1" dirty="0" smtClean="0"/>
              <a:t>Page Break Preview</a:t>
            </a:r>
            <a:r>
              <a:rPr lang="en-US" sz="2800" dirty="0" smtClean="0"/>
              <a:t>. On the status bar, click the Page Break Preview button to switch to this view.</a:t>
            </a:r>
            <a:endParaRPr lang="en-US" sz="2800"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3"/>
          <p:cNvSpPr>
            <a:spLocks noGrp="1" noChangeArrowheads="1"/>
          </p:cNvSpPr>
          <p:nvPr>
            <p:ph type="sldNum" sz="quarter" idx="10"/>
          </p:nvPr>
        </p:nvSpPr>
        <p:spPr>
          <a:noFill/>
        </p:spPr>
        <p:txBody>
          <a:bodyPr/>
          <a:lstStyle/>
          <a:p>
            <a:fld id="{3769EB59-9793-4B47-8BE4-4A8B6681B855}" type="slidenum">
              <a:rPr lang="en-US" smtClean="0"/>
              <a:pPr/>
              <a:t>2</a:t>
            </a:fld>
            <a:endParaRPr lang="en-US" dirty="0" smtClean="0"/>
          </a:p>
        </p:txBody>
      </p:sp>
      <p:sp>
        <p:nvSpPr>
          <p:cNvPr id="18434"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091B3FC7-AE07-49A7-8866-40A3DCAD554D}" type="slidenum">
              <a:rPr lang="en-US" sz="2600" b="1">
                <a:solidFill>
                  <a:schemeClr val="bg1"/>
                </a:solidFill>
              </a:rPr>
              <a:pPr/>
              <a:t>2</a:t>
            </a:fld>
            <a:endParaRPr lang="en-US" sz="2600" b="1" dirty="0">
              <a:solidFill>
                <a:schemeClr val="bg1"/>
              </a:solidFill>
            </a:endParaRPr>
          </a:p>
        </p:txBody>
      </p:sp>
      <p:sp>
        <p:nvSpPr>
          <p:cNvPr id="18435" name="Slide Number Placeholder 5"/>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DED19086-1667-4B58-8A85-0400463DC0CE}" type="slidenum">
              <a:rPr lang="en-US" sz="2600" b="1">
                <a:solidFill>
                  <a:schemeClr val="bg1"/>
                </a:solidFill>
              </a:rPr>
              <a:pPr/>
              <a:t>2</a:t>
            </a:fld>
            <a:endParaRPr lang="en-US" sz="2600" b="1" dirty="0">
              <a:solidFill>
                <a:schemeClr val="bg1"/>
              </a:solidFill>
            </a:endParaRPr>
          </a:p>
        </p:txBody>
      </p:sp>
      <p:sp>
        <p:nvSpPr>
          <p:cNvPr id="18436" name="AutoShape 2"/>
          <p:cNvSpPr>
            <a:spLocks noGrp="1" noChangeArrowheads="1"/>
          </p:cNvSpPr>
          <p:nvPr>
            <p:ph type="title"/>
          </p:nvPr>
        </p:nvSpPr>
        <p:spPr/>
        <p:txBody>
          <a:bodyPr/>
          <a:lstStyle/>
          <a:p>
            <a:pPr eaLnBrk="1" hangingPunct="1"/>
            <a:r>
              <a:rPr lang="en-US" dirty="0" smtClean="0"/>
              <a:t>Objectives</a:t>
            </a:r>
          </a:p>
        </p:txBody>
      </p:sp>
      <p:sp>
        <p:nvSpPr>
          <p:cNvPr id="18437" name="Rectangle 3"/>
          <p:cNvSpPr>
            <a:spLocks noGrp="1" noChangeArrowheads="1"/>
          </p:cNvSpPr>
          <p:nvPr>
            <p:ph type="body" idx="1"/>
          </p:nvPr>
        </p:nvSpPr>
        <p:spPr/>
        <p:txBody>
          <a:bodyPr/>
          <a:lstStyle/>
          <a:p>
            <a:r>
              <a:rPr lang="en-US" dirty="0" smtClean="0"/>
              <a:t>Copy and move data in a worksheet.</a:t>
            </a:r>
          </a:p>
          <a:p>
            <a:r>
              <a:rPr lang="en-US" dirty="0" smtClean="0"/>
              <a:t>Use the drag-and-drop method and Auto Fill options to add data to cells.</a:t>
            </a:r>
          </a:p>
          <a:p>
            <a:r>
              <a:rPr lang="en-US" dirty="0" smtClean="0"/>
              <a:t>Insert and delete rows, columns, and cells.</a:t>
            </a:r>
          </a:p>
          <a:p>
            <a:r>
              <a:rPr lang="en-US" dirty="0" smtClean="0"/>
              <a:t>Freeze panes in a worksheet.</a:t>
            </a:r>
          </a:p>
          <a:p>
            <a:r>
              <a:rPr lang="en-US" dirty="0" smtClean="0"/>
              <a:t>Split a worksheet window.</a:t>
            </a:r>
            <a:endParaRPr lang="en-US"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3"/>
          <p:cNvSpPr>
            <a:spLocks noGrp="1" noChangeArrowheads="1"/>
          </p:cNvSpPr>
          <p:nvPr>
            <p:ph type="sldNum" sz="quarter" idx="10"/>
          </p:nvPr>
        </p:nvSpPr>
        <p:spPr>
          <a:noFill/>
        </p:spPr>
        <p:txBody>
          <a:bodyPr/>
          <a:lstStyle/>
          <a:p>
            <a:fld id="{4D059463-CAB4-412C-9C0A-E6BEBD24D357}" type="slidenum">
              <a:rPr lang="en-US" smtClean="0"/>
              <a:pPr/>
              <a:t>20</a:t>
            </a:fld>
            <a:endParaRPr lang="en-US" dirty="0" smtClean="0"/>
          </a:p>
        </p:txBody>
      </p:sp>
      <p:sp>
        <p:nvSpPr>
          <p:cNvPr id="25602"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EBAFB979-94DD-4BCB-8037-8094083FF979}" type="slidenum">
              <a:rPr lang="en-US" sz="2600" b="1">
                <a:solidFill>
                  <a:schemeClr val="bg1"/>
                </a:solidFill>
              </a:rPr>
              <a:pPr/>
              <a:t>20</a:t>
            </a:fld>
            <a:endParaRPr lang="en-US" sz="2600" b="1" dirty="0">
              <a:solidFill>
                <a:schemeClr val="bg1"/>
              </a:solidFill>
            </a:endParaRPr>
          </a:p>
        </p:txBody>
      </p:sp>
      <p:sp>
        <p:nvSpPr>
          <p:cNvPr id="25603" name="Title 1"/>
          <p:cNvSpPr>
            <a:spLocks noGrp="1"/>
          </p:cNvSpPr>
          <p:nvPr>
            <p:ph type="title"/>
          </p:nvPr>
        </p:nvSpPr>
        <p:spPr>
          <a:xfrm>
            <a:off x="762000" y="762000"/>
            <a:ext cx="8153400" cy="1143000"/>
          </a:xfrm>
        </p:spPr>
        <p:txBody>
          <a:bodyPr/>
          <a:lstStyle/>
          <a:p>
            <a:r>
              <a:rPr lang="en-US" dirty="0" smtClean="0"/>
              <a:t>Preparing a Worksheet for Printing (continued)</a:t>
            </a:r>
          </a:p>
        </p:txBody>
      </p:sp>
      <p:sp>
        <p:nvSpPr>
          <p:cNvPr id="25604"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89DED729-070D-4F1B-95D7-32DB0854F7E1}" type="slidenum">
              <a:rPr lang="en-US" sz="2600" b="1">
                <a:solidFill>
                  <a:schemeClr val="bg1"/>
                </a:solidFill>
              </a:rPr>
              <a:pPr/>
              <a:t>20</a:t>
            </a:fld>
            <a:endParaRPr lang="en-US" sz="2600" b="1" dirty="0">
              <a:solidFill>
                <a:schemeClr val="bg1"/>
              </a:solidFill>
            </a:endParaRPr>
          </a:p>
        </p:txBody>
      </p:sp>
      <p:sp>
        <p:nvSpPr>
          <p:cNvPr id="10" name="Rectangle 7"/>
          <p:cNvSpPr txBox="1">
            <a:spLocks noChangeArrowheads="1"/>
          </p:cNvSpPr>
          <p:nvPr/>
        </p:nvSpPr>
        <p:spPr bwMode="auto">
          <a:xfrm>
            <a:off x="838200" y="2362200"/>
            <a:ext cx="8001000" cy="403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eaLnBrk="0" hangingPunct="0">
              <a:spcBef>
                <a:spcPct val="20000"/>
              </a:spcBef>
              <a:buClr>
                <a:schemeClr val="tx1"/>
              </a:buClr>
              <a:buSzPct val="75000"/>
              <a:buFont typeface="Wingdings" pitchFamily="2" charset="2"/>
              <a:buChar char="l"/>
            </a:pPr>
            <a:r>
              <a:rPr lang="en-US" sz="2800" dirty="0" smtClean="0"/>
              <a:t>Scaling resizes a worksheet to print on a specific number of pages. The Scale to Fit group contains the three options shown below.</a:t>
            </a:r>
            <a:endParaRPr lang="en-US" sz="2800" dirty="0"/>
          </a:p>
        </p:txBody>
      </p:sp>
      <p:pic>
        <p:nvPicPr>
          <p:cNvPr id="2050" name="Picture 2"/>
          <p:cNvPicPr>
            <a:picLocks noChangeAspect="1" noChangeArrowheads="1"/>
          </p:cNvPicPr>
          <p:nvPr/>
        </p:nvPicPr>
        <p:blipFill>
          <a:blip r:embed="rId2"/>
          <a:srcRect/>
          <a:stretch>
            <a:fillRect/>
          </a:stretch>
        </p:blipFill>
        <p:spPr bwMode="auto">
          <a:xfrm>
            <a:off x="3733800" y="4343400"/>
            <a:ext cx="1409700" cy="828675"/>
          </a:xfrm>
          <a:prstGeom prst="rect">
            <a:avLst/>
          </a:prstGeom>
          <a:noFill/>
          <a:ln w="9525">
            <a:noFill/>
            <a:miter lim="800000"/>
            <a:headEnd/>
            <a:tailEnd/>
          </a:ln>
          <a:effectLst/>
        </p:spPr>
      </p:pic>
      <p:sp>
        <p:nvSpPr>
          <p:cNvPr id="9" name="Rectangle 8"/>
          <p:cNvSpPr/>
          <p:nvPr/>
        </p:nvSpPr>
        <p:spPr>
          <a:xfrm>
            <a:off x="2743200" y="5181600"/>
            <a:ext cx="3486852" cy="307777"/>
          </a:xfrm>
          <a:prstGeom prst="rect">
            <a:avLst/>
          </a:prstGeom>
        </p:spPr>
        <p:txBody>
          <a:bodyPr wrap="none">
            <a:spAutoFit/>
          </a:bodyPr>
          <a:lstStyle/>
          <a:p>
            <a:r>
              <a:rPr lang="en-US" sz="1400" dirty="0" smtClean="0"/>
              <a:t>Scale to Fit group on the Page Layout tab</a:t>
            </a:r>
            <a:endParaRPr lang="en-US" sz="1400"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3"/>
          <p:cNvSpPr>
            <a:spLocks noGrp="1" noChangeArrowheads="1"/>
          </p:cNvSpPr>
          <p:nvPr>
            <p:ph type="sldNum" sz="quarter" idx="10"/>
          </p:nvPr>
        </p:nvSpPr>
        <p:spPr>
          <a:noFill/>
        </p:spPr>
        <p:txBody>
          <a:bodyPr/>
          <a:lstStyle/>
          <a:p>
            <a:fld id="{4D059463-CAB4-412C-9C0A-E6BEBD24D357}" type="slidenum">
              <a:rPr lang="en-US" smtClean="0"/>
              <a:pPr/>
              <a:t>21</a:t>
            </a:fld>
            <a:endParaRPr lang="en-US" dirty="0" smtClean="0"/>
          </a:p>
        </p:txBody>
      </p:sp>
      <p:sp>
        <p:nvSpPr>
          <p:cNvPr id="25602"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EBAFB979-94DD-4BCB-8037-8094083FF979}" type="slidenum">
              <a:rPr lang="en-US" sz="2600" b="1">
                <a:solidFill>
                  <a:schemeClr val="bg1"/>
                </a:solidFill>
              </a:rPr>
              <a:pPr/>
              <a:t>21</a:t>
            </a:fld>
            <a:endParaRPr lang="en-US" sz="2600" b="1" dirty="0">
              <a:solidFill>
                <a:schemeClr val="bg1"/>
              </a:solidFill>
            </a:endParaRPr>
          </a:p>
        </p:txBody>
      </p:sp>
      <p:sp>
        <p:nvSpPr>
          <p:cNvPr id="25603" name="Title 1"/>
          <p:cNvSpPr>
            <a:spLocks noGrp="1"/>
          </p:cNvSpPr>
          <p:nvPr>
            <p:ph type="title"/>
          </p:nvPr>
        </p:nvSpPr>
        <p:spPr>
          <a:xfrm>
            <a:off x="762000" y="762000"/>
            <a:ext cx="8153400" cy="1143000"/>
          </a:xfrm>
        </p:spPr>
        <p:txBody>
          <a:bodyPr/>
          <a:lstStyle/>
          <a:p>
            <a:r>
              <a:rPr lang="en-US" dirty="0" smtClean="0"/>
              <a:t>Preparing a Worksheet for Printing (continued)</a:t>
            </a:r>
          </a:p>
        </p:txBody>
      </p:sp>
      <p:sp>
        <p:nvSpPr>
          <p:cNvPr id="25604"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89DED729-070D-4F1B-95D7-32DB0854F7E1}" type="slidenum">
              <a:rPr lang="en-US" sz="2600" b="1">
                <a:solidFill>
                  <a:schemeClr val="bg1"/>
                </a:solidFill>
              </a:rPr>
              <a:pPr/>
              <a:t>21</a:t>
            </a:fld>
            <a:endParaRPr lang="en-US" sz="2600" b="1" dirty="0">
              <a:solidFill>
                <a:schemeClr val="bg1"/>
              </a:solidFill>
            </a:endParaRPr>
          </a:p>
        </p:txBody>
      </p:sp>
      <p:sp>
        <p:nvSpPr>
          <p:cNvPr id="10" name="Rectangle 7"/>
          <p:cNvSpPr txBox="1">
            <a:spLocks noChangeArrowheads="1"/>
          </p:cNvSpPr>
          <p:nvPr/>
        </p:nvSpPr>
        <p:spPr bwMode="auto">
          <a:xfrm>
            <a:off x="838200" y="2362200"/>
            <a:ext cx="7693025" cy="403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eaLnBrk="0" hangingPunct="0">
              <a:spcBef>
                <a:spcPct val="20000"/>
              </a:spcBef>
              <a:buClr>
                <a:schemeClr val="tx1"/>
              </a:buClr>
              <a:buSzPct val="75000"/>
              <a:buFont typeface="Wingdings" pitchFamily="2" charset="2"/>
              <a:buChar char="l"/>
            </a:pPr>
            <a:r>
              <a:rPr lang="en-US" sz="2800" dirty="0" smtClean="0"/>
              <a:t>By default, gridlines, row numbers, and column letters appear in the worksheet but not on the printed page. You can choose to show or hide gridlines and headings in a worksheet or on the printed page. </a:t>
            </a:r>
          </a:p>
          <a:p>
            <a:pPr marL="342900" lvl="0" indent="-342900" eaLnBrk="0" hangingPunct="0">
              <a:spcBef>
                <a:spcPct val="20000"/>
              </a:spcBef>
              <a:buClr>
                <a:schemeClr val="tx1"/>
              </a:buClr>
              <a:buSzPct val="75000"/>
              <a:buFont typeface="Wingdings" pitchFamily="2" charset="2"/>
              <a:buChar char="l"/>
            </a:pPr>
            <a:r>
              <a:rPr lang="en-US" sz="2800" b="1" dirty="0" smtClean="0"/>
              <a:t>Print titles </a:t>
            </a:r>
            <a:r>
              <a:rPr lang="en-US" sz="2800" dirty="0" smtClean="0"/>
              <a:t>are designated rows and/or columns in a worksheet that are printed on each page. </a:t>
            </a:r>
            <a:endParaRPr lang="en-US" sz="2800"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3"/>
          <p:cNvSpPr>
            <a:spLocks noGrp="1" noChangeArrowheads="1"/>
          </p:cNvSpPr>
          <p:nvPr>
            <p:ph type="sldNum" sz="quarter" idx="10"/>
          </p:nvPr>
        </p:nvSpPr>
        <p:spPr>
          <a:noFill/>
        </p:spPr>
        <p:txBody>
          <a:bodyPr/>
          <a:lstStyle/>
          <a:p>
            <a:fld id="{4D059463-CAB4-412C-9C0A-E6BEBD24D357}" type="slidenum">
              <a:rPr lang="en-US" smtClean="0"/>
              <a:pPr/>
              <a:t>22</a:t>
            </a:fld>
            <a:endParaRPr lang="en-US" dirty="0" smtClean="0"/>
          </a:p>
        </p:txBody>
      </p:sp>
      <p:sp>
        <p:nvSpPr>
          <p:cNvPr id="25602"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EBAFB979-94DD-4BCB-8037-8094083FF979}" type="slidenum">
              <a:rPr lang="en-US" sz="2600" b="1">
                <a:solidFill>
                  <a:schemeClr val="bg1"/>
                </a:solidFill>
              </a:rPr>
              <a:pPr/>
              <a:t>22</a:t>
            </a:fld>
            <a:endParaRPr lang="en-US" sz="2600" b="1" dirty="0">
              <a:solidFill>
                <a:schemeClr val="bg1"/>
              </a:solidFill>
            </a:endParaRPr>
          </a:p>
        </p:txBody>
      </p:sp>
      <p:sp>
        <p:nvSpPr>
          <p:cNvPr id="25603" name="Title 1"/>
          <p:cNvSpPr>
            <a:spLocks noGrp="1"/>
          </p:cNvSpPr>
          <p:nvPr>
            <p:ph type="title"/>
          </p:nvPr>
        </p:nvSpPr>
        <p:spPr>
          <a:xfrm>
            <a:off x="762000" y="762000"/>
            <a:ext cx="8153400" cy="1143000"/>
          </a:xfrm>
        </p:spPr>
        <p:txBody>
          <a:bodyPr/>
          <a:lstStyle/>
          <a:p>
            <a:r>
              <a:rPr lang="en-US" dirty="0" smtClean="0"/>
              <a:t>Inserting Headers and Footers</a:t>
            </a:r>
          </a:p>
        </p:txBody>
      </p:sp>
      <p:sp>
        <p:nvSpPr>
          <p:cNvPr id="25604"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89DED729-070D-4F1B-95D7-32DB0854F7E1}" type="slidenum">
              <a:rPr lang="en-US" sz="2600" b="1">
                <a:solidFill>
                  <a:schemeClr val="bg1"/>
                </a:solidFill>
              </a:rPr>
              <a:pPr/>
              <a:t>22</a:t>
            </a:fld>
            <a:endParaRPr lang="en-US" sz="2600" b="1" dirty="0">
              <a:solidFill>
                <a:schemeClr val="bg1"/>
              </a:solidFill>
            </a:endParaRPr>
          </a:p>
        </p:txBody>
      </p:sp>
      <p:sp>
        <p:nvSpPr>
          <p:cNvPr id="10" name="Rectangle 7"/>
          <p:cNvSpPr txBox="1">
            <a:spLocks noChangeArrowheads="1"/>
          </p:cNvSpPr>
          <p:nvPr/>
        </p:nvSpPr>
        <p:spPr bwMode="auto">
          <a:xfrm>
            <a:off x="838200" y="2362200"/>
            <a:ext cx="7693025" cy="137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eaLnBrk="0" hangingPunct="0">
              <a:spcBef>
                <a:spcPct val="20000"/>
              </a:spcBef>
              <a:buClr>
                <a:schemeClr val="tx1"/>
              </a:buClr>
              <a:buSzPct val="75000"/>
              <a:buFont typeface="Wingdings" pitchFamily="2" charset="2"/>
              <a:buChar char="l"/>
            </a:pPr>
            <a:r>
              <a:rPr lang="en-US" sz="2800" dirty="0" smtClean="0"/>
              <a:t>A header is text that is printed in the top margin of each page. A footer is text that is printed in the bottom margin of each page.</a:t>
            </a:r>
          </a:p>
        </p:txBody>
      </p:sp>
      <p:pic>
        <p:nvPicPr>
          <p:cNvPr id="3074" name="Picture 2"/>
          <p:cNvPicPr>
            <a:picLocks noChangeAspect="1" noChangeArrowheads="1"/>
          </p:cNvPicPr>
          <p:nvPr/>
        </p:nvPicPr>
        <p:blipFill>
          <a:blip r:embed="rId2"/>
          <a:srcRect/>
          <a:stretch>
            <a:fillRect/>
          </a:stretch>
        </p:blipFill>
        <p:spPr bwMode="auto">
          <a:xfrm>
            <a:off x="1600200" y="3810000"/>
            <a:ext cx="6121400" cy="1996629"/>
          </a:xfrm>
          <a:prstGeom prst="rect">
            <a:avLst/>
          </a:prstGeom>
          <a:noFill/>
          <a:ln w="9525">
            <a:noFill/>
            <a:miter lim="800000"/>
            <a:headEnd/>
            <a:tailEnd/>
          </a:ln>
          <a:effectLst/>
        </p:spPr>
      </p:pic>
      <p:sp>
        <p:nvSpPr>
          <p:cNvPr id="8" name="Rectangle 7"/>
          <p:cNvSpPr/>
          <p:nvPr/>
        </p:nvSpPr>
        <p:spPr>
          <a:xfrm>
            <a:off x="3429000" y="5791200"/>
            <a:ext cx="2303836" cy="307777"/>
          </a:xfrm>
          <a:prstGeom prst="rect">
            <a:avLst/>
          </a:prstGeom>
        </p:spPr>
        <p:txBody>
          <a:bodyPr wrap="none">
            <a:spAutoFit/>
          </a:bodyPr>
          <a:lstStyle/>
          <a:p>
            <a:r>
              <a:rPr lang="en-US" sz="1400" dirty="0" smtClean="0"/>
              <a:t>Completed Header section</a:t>
            </a:r>
            <a:endParaRPr lang="en-US" sz="1400"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3"/>
          <p:cNvSpPr>
            <a:spLocks noGrp="1" noChangeArrowheads="1"/>
          </p:cNvSpPr>
          <p:nvPr>
            <p:ph type="sldNum" sz="quarter" idx="10"/>
          </p:nvPr>
        </p:nvSpPr>
        <p:spPr>
          <a:noFill/>
        </p:spPr>
        <p:txBody>
          <a:bodyPr/>
          <a:lstStyle/>
          <a:p>
            <a:fld id="{46347838-409C-4CC9-B7EB-11B29370A80F}" type="slidenum">
              <a:rPr lang="en-US" smtClean="0"/>
              <a:pPr/>
              <a:t>23</a:t>
            </a:fld>
            <a:endParaRPr lang="en-US" dirty="0" smtClean="0"/>
          </a:p>
        </p:txBody>
      </p:sp>
      <p:sp>
        <p:nvSpPr>
          <p:cNvPr id="45058"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09B6EBE8-77DC-44A2-9AA0-4BD6268A5E52}" type="slidenum">
              <a:rPr lang="en-US" sz="2600" b="1">
                <a:solidFill>
                  <a:schemeClr val="bg1"/>
                </a:solidFill>
              </a:rPr>
              <a:pPr/>
              <a:t>23</a:t>
            </a:fld>
            <a:endParaRPr lang="en-US" sz="2600" b="1" dirty="0">
              <a:solidFill>
                <a:schemeClr val="bg1"/>
              </a:solidFill>
            </a:endParaRPr>
          </a:p>
        </p:txBody>
      </p:sp>
      <p:sp>
        <p:nvSpPr>
          <p:cNvPr id="45059" name="Title 1"/>
          <p:cNvSpPr>
            <a:spLocks noGrp="1"/>
          </p:cNvSpPr>
          <p:nvPr>
            <p:ph type="title"/>
          </p:nvPr>
        </p:nvSpPr>
        <p:spPr/>
        <p:txBody>
          <a:bodyPr/>
          <a:lstStyle/>
          <a:p>
            <a:pPr eaLnBrk="1" hangingPunct="1"/>
            <a:r>
              <a:rPr lang="en-US" dirty="0" smtClean="0"/>
              <a:t>Summary</a:t>
            </a:r>
          </a:p>
        </p:txBody>
      </p:sp>
      <p:sp>
        <p:nvSpPr>
          <p:cNvPr id="45060" name="Content Placeholder 2"/>
          <p:cNvSpPr>
            <a:spLocks noGrp="1"/>
          </p:cNvSpPr>
          <p:nvPr>
            <p:ph idx="1"/>
          </p:nvPr>
        </p:nvSpPr>
        <p:spPr>
          <a:xfrm>
            <a:off x="838200" y="2362200"/>
            <a:ext cx="7848600" cy="4114799"/>
          </a:xfrm>
        </p:spPr>
        <p:txBody>
          <a:bodyPr/>
          <a:lstStyle/>
          <a:p>
            <a:pPr eaLnBrk="1" hangingPunct="1">
              <a:spcBef>
                <a:spcPts val="300"/>
              </a:spcBef>
              <a:buFont typeface="Wingdings" pitchFamily="2" charset="2"/>
              <a:buNone/>
            </a:pPr>
            <a:r>
              <a:rPr lang="en-US" sz="2400" dirty="0" smtClean="0"/>
              <a:t>In this lesson, you learned:</a:t>
            </a:r>
          </a:p>
          <a:p>
            <a:r>
              <a:rPr lang="en-US" sz="2400" dirty="0" smtClean="0"/>
              <a:t>You can copy or move data to another part of the worksheet. You can use the Copy, Cut, and Paste buttons, the drag-and-drop method, and the fill handle to copy and move data in a worksheet. These tools save time by eliminating the need to retype data. </a:t>
            </a:r>
          </a:p>
          <a:p>
            <a:r>
              <a:rPr lang="en-US" sz="2400" dirty="0" smtClean="0"/>
              <a:t>As you build a worksheet, you may need to insert a row or column to enter more data, or delete a row or column of unnecessary data. You can also insert or delete specific cells within a worksheet.</a:t>
            </a:r>
          </a:p>
        </p:txBody>
      </p:sp>
      <p:sp>
        <p:nvSpPr>
          <p:cNvPr id="45061"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0161F166-B890-4A99-AAC8-00D1071B0725}" type="slidenum">
              <a:rPr lang="en-US" sz="2600" b="1">
                <a:solidFill>
                  <a:schemeClr val="bg1"/>
                </a:solidFill>
              </a:rPr>
              <a:pPr/>
              <a:t>23</a:t>
            </a:fld>
            <a:endParaRPr lang="en-US" sz="2600" b="1" dirty="0">
              <a:solidFill>
                <a:schemeClr val="bg1"/>
              </a:solidFill>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3"/>
          <p:cNvSpPr>
            <a:spLocks noGrp="1" noChangeArrowheads="1"/>
          </p:cNvSpPr>
          <p:nvPr>
            <p:ph type="sldNum" sz="quarter" idx="10"/>
          </p:nvPr>
        </p:nvSpPr>
        <p:spPr>
          <a:noFill/>
        </p:spPr>
        <p:txBody>
          <a:bodyPr/>
          <a:lstStyle/>
          <a:p>
            <a:fld id="{FDC3746C-8506-46DB-8D77-E54FE36FC55F}" type="slidenum">
              <a:rPr lang="en-US" smtClean="0"/>
              <a:pPr/>
              <a:t>24</a:t>
            </a:fld>
            <a:endParaRPr lang="en-US" dirty="0" smtClean="0"/>
          </a:p>
        </p:txBody>
      </p:sp>
      <p:sp>
        <p:nvSpPr>
          <p:cNvPr id="46082"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9E1D06E5-1A4D-4E7D-8945-DFF507080BC2}" type="slidenum">
              <a:rPr lang="en-US" sz="2600" b="1">
                <a:solidFill>
                  <a:schemeClr val="bg1"/>
                </a:solidFill>
              </a:rPr>
              <a:pPr/>
              <a:t>24</a:t>
            </a:fld>
            <a:endParaRPr lang="en-US" sz="2600" b="1" dirty="0">
              <a:solidFill>
                <a:schemeClr val="bg1"/>
              </a:solidFill>
            </a:endParaRPr>
          </a:p>
        </p:txBody>
      </p:sp>
      <p:sp>
        <p:nvSpPr>
          <p:cNvPr id="46083" name="Title 1"/>
          <p:cNvSpPr>
            <a:spLocks noGrp="1"/>
          </p:cNvSpPr>
          <p:nvPr>
            <p:ph type="title"/>
          </p:nvPr>
        </p:nvSpPr>
        <p:spPr/>
        <p:txBody>
          <a:bodyPr/>
          <a:lstStyle/>
          <a:p>
            <a:pPr eaLnBrk="1" hangingPunct="1"/>
            <a:r>
              <a:rPr lang="en-US" dirty="0" smtClean="0"/>
              <a:t>Summary (continued)</a:t>
            </a:r>
          </a:p>
        </p:txBody>
      </p:sp>
      <p:sp>
        <p:nvSpPr>
          <p:cNvPr id="46084" name="Content Placeholder 2"/>
          <p:cNvSpPr>
            <a:spLocks noGrp="1"/>
          </p:cNvSpPr>
          <p:nvPr>
            <p:ph idx="1"/>
          </p:nvPr>
        </p:nvSpPr>
        <p:spPr>
          <a:xfrm>
            <a:off x="838200" y="2362200"/>
            <a:ext cx="8153400" cy="3724275"/>
          </a:xfrm>
        </p:spPr>
        <p:txBody>
          <a:bodyPr/>
          <a:lstStyle/>
          <a:p>
            <a:r>
              <a:rPr lang="en-US" sz="2400" dirty="0" smtClean="0"/>
              <a:t>When a worksheet becomes large, the column or row labels can scroll out of view as you work on other parts of the worksheet. To keep selected rows and columns on the screen as the rest of the worksheet scrolls, you can freeze panes. </a:t>
            </a:r>
          </a:p>
          <a:p>
            <a:r>
              <a:rPr lang="en-US" sz="2400" dirty="0" smtClean="0"/>
              <a:t>Splitting a large worksheet enables you to view and work in different parts of a worksheet at once, in two or four panes that you can scroll independently. </a:t>
            </a:r>
          </a:p>
          <a:p>
            <a:r>
              <a:rPr lang="en-US" sz="2400" dirty="0" smtClean="0"/>
              <a:t>You can check a worksheet for possible misspellings and correct them using the Spelling dialog box.</a:t>
            </a:r>
          </a:p>
        </p:txBody>
      </p:sp>
      <p:sp>
        <p:nvSpPr>
          <p:cNvPr id="46085"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CB21E974-40B4-49EB-8863-AC9E50041896}" type="slidenum">
              <a:rPr lang="en-US" sz="2600" b="1">
                <a:solidFill>
                  <a:schemeClr val="bg1"/>
                </a:solidFill>
              </a:rPr>
              <a:pPr/>
              <a:t>24</a:t>
            </a:fld>
            <a:endParaRPr lang="en-US" sz="2600" b="1" dirty="0">
              <a:solidFill>
                <a:schemeClr val="bg1"/>
              </a:solidFill>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3"/>
          <p:cNvSpPr>
            <a:spLocks noGrp="1" noChangeArrowheads="1"/>
          </p:cNvSpPr>
          <p:nvPr>
            <p:ph type="sldNum" sz="quarter" idx="10"/>
          </p:nvPr>
        </p:nvSpPr>
        <p:spPr>
          <a:noFill/>
        </p:spPr>
        <p:txBody>
          <a:bodyPr/>
          <a:lstStyle/>
          <a:p>
            <a:fld id="{FDC3746C-8506-46DB-8D77-E54FE36FC55F}" type="slidenum">
              <a:rPr lang="en-US" smtClean="0"/>
              <a:pPr/>
              <a:t>25</a:t>
            </a:fld>
            <a:endParaRPr lang="en-US" dirty="0" smtClean="0"/>
          </a:p>
        </p:txBody>
      </p:sp>
      <p:sp>
        <p:nvSpPr>
          <p:cNvPr id="46082"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9E1D06E5-1A4D-4E7D-8945-DFF507080BC2}" type="slidenum">
              <a:rPr lang="en-US" sz="2600" b="1">
                <a:solidFill>
                  <a:schemeClr val="bg1"/>
                </a:solidFill>
              </a:rPr>
              <a:pPr/>
              <a:t>25</a:t>
            </a:fld>
            <a:endParaRPr lang="en-US" sz="2600" b="1" dirty="0">
              <a:solidFill>
                <a:schemeClr val="bg1"/>
              </a:solidFill>
            </a:endParaRPr>
          </a:p>
        </p:txBody>
      </p:sp>
      <p:sp>
        <p:nvSpPr>
          <p:cNvPr id="46083" name="Title 1"/>
          <p:cNvSpPr>
            <a:spLocks noGrp="1"/>
          </p:cNvSpPr>
          <p:nvPr>
            <p:ph type="title"/>
          </p:nvPr>
        </p:nvSpPr>
        <p:spPr/>
        <p:txBody>
          <a:bodyPr/>
          <a:lstStyle/>
          <a:p>
            <a:pPr eaLnBrk="1" hangingPunct="1"/>
            <a:r>
              <a:rPr lang="en-US" dirty="0" smtClean="0"/>
              <a:t>Summary (continued)</a:t>
            </a:r>
          </a:p>
        </p:txBody>
      </p:sp>
      <p:sp>
        <p:nvSpPr>
          <p:cNvPr id="46084" name="Content Placeholder 2"/>
          <p:cNvSpPr>
            <a:spLocks noGrp="1"/>
          </p:cNvSpPr>
          <p:nvPr>
            <p:ph idx="1"/>
          </p:nvPr>
        </p:nvSpPr>
        <p:spPr>
          <a:xfrm>
            <a:off x="838200" y="2362200"/>
            <a:ext cx="7772400" cy="3724275"/>
          </a:xfrm>
        </p:spPr>
        <p:txBody>
          <a:bodyPr/>
          <a:lstStyle/>
          <a:p>
            <a:r>
              <a:rPr lang="en-US" sz="2400" dirty="0" smtClean="0"/>
              <a:t>When you are ready to print a worksheet, switching from Normal view to Page Layout view can be helpful. You can modify how a worksheet appears on the printed page by increasing or decreasing the margins, changing the page orientation, designating a print area, inserting page breaks, scaling, showing or hiding gridlines and headings, and specifying print titles. </a:t>
            </a:r>
          </a:p>
        </p:txBody>
      </p:sp>
      <p:sp>
        <p:nvSpPr>
          <p:cNvPr id="46085"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CB21E974-40B4-49EB-8863-AC9E50041896}" type="slidenum">
              <a:rPr lang="en-US" sz="2600" b="1">
                <a:solidFill>
                  <a:schemeClr val="bg1"/>
                </a:solidFill>
              </a:rPr>
              <a:pPr/>
              <a:t>25</a:t>
            </a:fld>
            <a:endParaRPr lang="en-US" sz="2600" b="1" dirty="0">
              <a:solidFill>
                <a:schemeClr val="bg1"/>
              </a:solidFill>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3"/>
          <p:cNvSpPr>
            <a:spLocks noGrp="1" noChangeArrowheads="1"/>
          </p:cNvSpPr>
          <p:nvPr>
            <p:ph type="sldNum" sz="quarter" idx="10"/>
          </p:nvPr>
        </p:nvSpPr>
        <p:spPr>
          <a:noFill/>
        </p:spPr>
        <p:txBody>
          <a:bodyPr/>
          <a:lstStyle/>
          <a:p>
            <a:fld id="{FDC3746C-8506-46DB-8D77-E54FE36FC55F}" type="slidenum">
              <a:rPr lang="en-US" smtClean="0"/>
              <a:pPr/>
              <a:t>26</a:t>
            </a:fld>
            <a:endParaRPr lang="en-US" dirty="0" smtClean="0"/>
          </a:p>
        </p:txBody>
      </p:sp>
      <p:sp>
        <p:nvSpPr>
          <p:cNvPr id="46082"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9E1D06E5-1A4D-4E7D-8945-DFF507080BC2}" type="slidenum">
              <a:rPr lang="en-US" sz="2600" b="1">
                <a:solidFill>
                  <a:schemeClr val="bg1"/>
                </a:solidFill>
              </a:rPr>
              <a:pPr/>
              <a:t>26</a:t>
            </a:fld>
            <a:endParaRPr lang="en-US" sz="2600" b="1" dirty="0">
              <a:solidFill>
                <a:schemeClr val="bg1"/>
              </a:solidFill>
            </a:endParaRPr>
          </a:p>
        </p:txBody>
      </p:sp>
      <p:sp>
        <p:nvSpPr>
          <p:cNvPr id="46083" name="Title 1"/>
          <p:cNvSpPr>
            <a:spLocks noGrp="1"/>
          </p:cNvSpPr>
          <p:nvPr>
            <p:ph type="title"/>
          </p:nvPr>
        </p:nvSpPr>
        <p:spPr/>
        <p:txBody>
          <a:bodyPr/>
          <a:lstStyle/>
          <a:p>
            <a:pPr eaLnBrk="1" hangingPunct="1"/>
            <a:r>
              <a:rPr lang="en-US" dirty="0" smtClean="0"/>
              <a:t>Summary (continued)</a:t>
            </a:r>
          </a:p>
        </p:txBody>
      </p:sp>
      <p:sp>
        <p:nvSpPr>
          <p:cNvPr id="46084" name="Content Placeholder 2"/>
          <p:cNvSpPr>
            <a:spLocks noGrp="1"/>
          </p:cNvSpPr>
          <p:nvPr>
            <p:ph idx="1"/>
          </p:nvPr>
        </p:nvSpPr>
        <p:spPr>
          <a:xfrm>
            <a:off x="838200" y="2362200"/>
            <a:ext cx="7772400" cy="3724275"/>
          </a:xfrm>
        </p:spPr>
        <p:txBody>
          <a:bodyPr/>
          <a:lstStyle/>
          <a:p>
            <a:r>
              <a:rPr lang="en-US" sz="2400" dirty="0" smtClean="0"/>
              <a:t>Headers and footers are useful for adding identifying text at the top and bottom of the printed page. Common elements include your name, the page number, the current date, the workbook file name, and the worksheet name</a:t>
            </a:r>
            <a:r>
              <a:rPr lang="en-US" sz="2400" dirty="0" smtClean="0"/>
              <a:t>. </a:t>
            </a:r>
            <a:endParaRPr lang="en-US" sz="2400" dirty="0" smtClean="0"/>
          </a:p>
        </p:txBody>
      </p:sp>
      <p:sp>
        <p:nvSpPr>
          <p:cNvPr id="46085"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CB21E974-40B4-49EB-8863-AC9E50041896}" type="slidenum">
              <a:rPr lang="en-US" sz="2600" b="1">
                <a:solidFill>
                  <a:schemeClr val="bg1"/>
                </a:solidFill>
              </a:rPr>
              <a:pPr/>
              <a:t>26</a:t>
            </a:fld>
            <a:endParaRPr lang="en-US" sz="2600" b="1" dirty="0">
              <a:solidFill>
                <a:schemeClr val="bg1"/>
              </a:solidFill>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3"/>
          <p:cNvSpPr>
            <a:spLocks noGrp="1" noChangeArrowheads="1"/>
          </p:cNvSpPr>
          <p:nvPr>
            <p:ph type="sldNum" sz="quarter" idx="10"/>
          </p:nvPr>
        </p:nvSpPr>
        <p:spPr>
          <a:noFill/>
        </p:spPr>
        <p:txBody>
          <a:bodyPr/>
          <a:lstStyle/>
          <a:p>
            <a:fld id="{3769EB59-9793-4B47-8BE4-4A8B6681B855}" type="slidenum">
              <a:rPr lang="en-US" smtClean="0"/>
              <a:pPr/>
              <a:t>3</a:t>
            </a:fld>
            <a:endParaRPr lang="en-US" dirty="0" smtClean="0"/>
          </a:p>
        </p:txBody>
      </p:sp>
      <p:sp>
        <p:nvSpPr>
          <p:cNvPr id="18434"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091B3FC7-AE07-49A7-8866-40A3DCAD554D}" type="slidenum">
              <a:rPr lang="en-US" sz="2600" b="1">
                <a:solidFill>
                  <a:schemeClr val="bg1"/>
                </a:solidFill>
              </a:rPr>
              <a:pPr/>
              <a:t>3</a:t>
            </a:fld>
            <a:endParaRPr lang="en-US" sz="2600" b="1" dirty="0">
              <a:solidFill>
                <a:schemeClr val="bg1"/>
              </a:solidFill>
            </a:endParaRPr>
          </a:p>
        </p:txBody>
      </p:sp>
      <p:sp>
        <p:nvSpPr>
          <p:cNvPr id="18435" name="Slide Number Placeholder 5"/>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DED19086-1667-4B58-8A85-0400463DC0CE}" type="slidenum">
              <a:rPr lang="en-US" sz="2600" b="1">
                <a:solidFill>
                  <a:schemeClr val="bg1"/>
                </a:solidFill>
              </a:rPr>
              <a:pPr/>
              <a:t>3</a:t>
            </a:fld>
            <a:endParaRPr lang="en-US" sz="2600" b="1" dirty="0">
              <a:solidFill>
                <a:schemeClr val="bg1"/>
              </a:solidFill>
            </a:endParaRPr>
          </a:p>
        </p:txBody>
      </p:sp>
      <p:sp>
        <p:nvSpPr>
          <p:cNvPr id="18436" name="AutoShape 2"/>
          <p:cNvSpPr>
            <a:spLocks noGrp="1" noChangeArrowheads="1"/>
          </p:cNvSpPr>
          <p:nvPr>
            <p:ph type="title"/>
          </p:nvPr>
        </p:nvSpPr>
        <p:spPr/>
        <p:txBody>
          <a:bodyPr/>
          <a:lstStyle/>
          <a:p>
            <a:pPr eaLnBrk="1" hangingPunct="1"/>
            <a:r>
              <a:rPr lang="en-US" dirty="0" smtClean="0"/>
              <a:t>Objectives (continued)</a:t>
            </a:r>
          </a:p>
        </p:txBody>
      </p:sp>
      <p:sp>
        <p:nvSpPr>
          <p:cNvPr id="18437" name="Rectangle 3"/>
          <p:cNvSpPr>
            <a:spLocks noGrp="1" noChangeArrowheads="1"/>
          </p:cNvSpPr>
          <p:nvPr>
            <p:ph type="body" idx="1"/>
          </p:nvPr>
        </p:nvSpPr>
        <p:spPr/>
        <p:txBody>
          <a:bodyPr/>
          <a:lstStyle/>
          <a:p>
            <a:r>
              <a:rPr lang="en-US" dirty="0" smtClean="0"/>
              <a:t>Check spelling in a worksheet.</a:t>
            </a:r>
          </a:p>
          <a:p>
            <a:r>
              <a:rPr lang="en-US" dirty="0" smtClean="0"/>
              <a:t>Prepare a worksheet for printing.</a:t>
            </a:r>
          </a:p>
          <a:p>
            <a:r>
              <a:rPr lang="en-US" dirty="0" smtClean="0"/>
              <a:t>Insert headers and footers in a worksheet.</a:t>
            </a:r>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3"/>
          <p:cNvSpPr>
            <a:spLocks noGrp="1" noChangeArrowheads="1"/>
          </p:cNvSpPr>
          <p:nvPr>
            <p:ph type="sldNum" sz="quarter" idx="10"/>
          </p:nvPr>
        </p:nvSpPr>
        <p:spPr>
          <a:noFill/>
        </p:spPr>
        <p:txBody>
          <a:bodyPr/>
          <a:lstStyle/>
          <a:p>
            <a:fld id="{85A9ED91-E44E-43B6-83E5-9CBE21A193A1}" type="slidenum">
              <a:rPr lang="en-US" smtClean="0"/>
              <a:pPr/>
              <a:t>4</a:t>
            </a:fld>
            <a:endParaRPr lang="en-US" dirty="0" smtClean="0"/>
          </a:p>
        </p:txBody>
      </p:sp>
      <p:sp>
        <p:nvSpPr>
          <p:cNvPr id="20482"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45E4295C-6A7A-4F8A-900C-5083E3DEE8A0}" type="slidenum">
              <a:rPr lang="en-US" sz="2600" b="1">
                <a:solidFill>
                  <a:schemeClr val="bg1"/>
                </a:solidFill>
              </a:rPr>
              <a:pPr/>
              <a:t>4</a:t>
            </a:fld>
            <a:endParaRPr lang="en-US" sz="2600" b="1" dirty="0">
              <a:solidFill>
                <a:schemeClr val="bg1"/>
              </a:solidFill>
            </a:endParaRPr>
          </a:p>
        </p:txBody>
      </p:sp>
      <p:sp>
        <p:nvSpPr>
          <p:cNvPr id="20483" name="Slide Number Placeholder 6"/>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E210148C-BE59-462F-9197-79A8B0853633}" type="slidenum">
              <a:rPr lang="en-US" sz="2600" b="1">
                <a:solidFill>
                  <a:schemeClr val="bg1"/>
                </a:solidFill>
              </a:rPr>
              <a:pPr/>
              <a:t>4</a:t>
            </a:fld>
            <a:endParaRPr lang="en-US" sz="2600" b="1" dirty="0">
              <a:solidFill>
                <a:schemeClr val="bg1"/>
              </a:solidFill>
            </a:endParaRPr>
          </a:p>
        </p:txBody>
      </p:sp>
      <p:sp>
        <p:nvSpPr>
          <p:cNvPr id="20484" name="AutoShape 2"/>
          <p:cNvSpPr>
            <a:spLocks noGrp="1" noChangeArrowheads="1"/>
          </p:cNvSpPr>
          <p:nvPr>
            <p:ph type="title"/>
          </p:nvPr>
        </p:nvSpPr>
        <p:spPr/>
        <p:txBody>
          <a:bodyPr/>
          <a:lstStyle/>
          <a:p>
            <a:pPr eaLnBrk="1" hangingPunct="1"/>
            <a:r>
              <a:rPr lang="en-US" dirty="0" smtClean="0"/>
              <a:t>Vocabulary</a:t>
            </a:r>
          </a:p>
        </p:txBody>
      </p:sp>
      <p:sp>
        <p:nvSpPr>
          <p:cNvPr id="20485" name="Rectangle 3"/>
          <p:cNvSpPr>
            <a:spLocks noGrp="1" noChangeArrowheads="1"/>
          </p:cNvSpPr>
          <p:nvPr>
            <p:ph type="body" sz="half" idx="1"/>
          </p:nvPr>
        </p:nvSpPr>
        <p:spPr>
          <a:xfrm>
            <a:off x="838200" y="2362200"/>
            <a:ext cx="3810000" cy="3886200"/>
          </a:xfrm>
        </p:spPr>
        <p:txBody>
          <a:bodyPr/>
          <a:lstStyle/>
          <a:p>
            <a:r>
              <a:rPr lang="en-US" sz="2400" dirty="0" smtClean="0"/>
              <a:t>automatic page break</a:t>
            </a:r>
          </a:p>
          <a:p>
            <a:r>
              <a:rPr lang="en-US" sz="2400" dirty="0" smtClean="0"/>
              <a:t>copy</a:t>
            </a:r>
          </a:p>
          <a:p>
            <a:r>
              <a:rPr lang="en-US" sz="2400" dirty="0" smtClean="0"/>
              <a:t>cut</a:t>
            </a:r>
          </a:p>
          <a:p>
            <a:r>
              <a:rPr lang="en-US" sz="2400" dirty="0" smtClean="0"/>
              <a:t>fill handle</a:t>
            </a:r>
          </a:p>
          <a:p>
            <a:r>
              <a:rPr lang="en-US" sz="2400" dirty="0" smtClean="0"/>
              <a:t>filling</a:t>
            </a:r>
          </a:p>
          <a:p>
            <a:r>
              <a:rPr lang="en-US" sz="2400" dirty="0" smtClean="0"/>
              <a:t>footer</a:t>
            </a:r>
          </a:p>
          <a:p>
            <a:r>
              <a:rPr lang="en-US" sz="2400" dirty="0" smtClean="0"/>
              <a:t>freeze panes</a:t>
            </a:r>
          </a:p>
        </p:txBody>
      </p:sp>
      <p:sp>
        <p:nvSpPr>
          <p:cNvPr id="20486" name="Rectangle 4"/>
          <p:cNvSpPr>
            <a:spLocks noGrp="1" noChangeArrowheads="1"/>
          </p:cNvSpPr>
          <p:nvPr>
            <p:ph type="body" sz="half" idx="2"/>
          </p:nvPr>
        </p:nvSpPr>
        <p:spPr>
          <a:xfrm>
            <a:off x="4800599" y="2362200"/>
            <a:ext cx="3730625" cy="3962400"/>
          </a:xfrm>
        </p:spPr>
        <p:txBody>
          <a:bodyPr/>
          <a:lstStyle/>
          <a:p>
            <a:r>
              <a:rPr lang="en-US" sz="2400" dirty="0" smtClean="0"/>
              <a:t>header</a:t>
            </a:r>
          </a:p>
          <a:p>
            <a:r>
              <a:rPr lang="en-US" sz="2400" dirty="0" smtClean="0"/>
              <a:t>manual page break</a:t>
            </a:r>
          </a:p>
          <a:p>
            <a:r>
              <a:rPr lang="en-US" sz="2400" dirty="0" smtClean="0"/>
              <a:t>margin</a:t>
            </a:r>
          </a:p>
          <a:p>
            <a:r>
              <a:rPr lang="en-US" sz="2400" dirty="0" smtClean="0"/>
              <a:t>Normal view</a:t>
            </a:r>
          </a:p>
          <a:p>
            <a:r>
              <a:rPr lang="en-US" sz="2400" dirty="0" smtClean="0"/>
              <a:t>Office Clipboard (Clipboard)</a:t>
            </a:r>
          </a:p>
          <a:p>
            <a:r>
              <a:rPr lang="en-US" sz="2400" dirty="0" smtClean="0"/>
              <a:t>Page Break Preview</a:t>
            </a:r>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3"/>
          <p:cNvSpPr>
            <a:spLocks noGrp="1" noChangeArrowheads="1"/>
          </p:cNvSpPr>
          <p:nvPr>
            <p:ph type="sldNum" sz="quarter" idx="10"/>
          </p:nvPr>
        </p:nvSpPr>
        <p:spPr>
          <a:noFill/>
        </p:spPr>
        <p:txBody>
          <a:bodyPr/>
          <a:lstStyle/>
          <a:p>
            <a:fld id="{85A9ED91-E44E-43B6-83E5-9CBE21A193A1}" type="slidenum">
              <a:rPr lang="en-US" smtClean="0"/>
              <a:pPr/>
              <a:t>5</a:t>
            </a:fld>
            <a:endParaRPr lang="en-US" dirty="0" smtClean="0"/>
          </a:p>
        </p:txBody>
      </p:sp>
      <p:sp>
        <p:nvSpPr>
          <p:cNvPr id="20482"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45E4295C-6A7A-4F8A-900C-5083E3DEE8A0}" type="slidenum">
              <a:rPr lang="en-US" sz="2600" b="1">
                <a:solidFill>
                  <a:schemeClr val="bg1"/>
                </a:solidFill>
              </a:rPr>
              <a:pPr/>
              <a:t>5</a:t>
            </a:fld>
            <a:endParaRPr lang="en-US" sz="2600" b="1" dirty="0">
              <a:solidFill>
                <a:schemeClr val="bg1"/>
              </a:solidFill>
            </a:endParaRPr>
          </a:p>
        </p:txBody>
      </p:sp>
      <p:sp>
        <p:nvSpPr>
          <p:cNvPr id="20483" name="Slide Number Placeholder 6"/>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E210148C-BE59-462F-9197-79A8B0853633}" type="slidenum">
              <a:rPr lang="en-US" sz="2600" b="1">
                <a:solidFill>
                  <a:schemeClr val="bg1"/>
                </a:solidFill>
              </a:rPr>
              <a:pPr/>
              <a:t>5</a:t>
            </a:fld>
            <a:endParaRPr lang="en-US" sz="2600" b="1" dirty="0">
              <a:solidFill>
                <a:schemeClr val="bg1"/>
              </a:solidFill>
            </a:endParaRPr>
          </a:p>
        </p:txBody>
      </p:sp>
      <p:sp>
        <p:nvSpPr>
          <p:cNvPr id="20484" name="AutoShape 2"/>
          <p:cNvSpPr>
            <a:spLocks noGrp="1" noChangeArrowheads="1"/>
          </p:cNvSpPr>
          <p:nvPr>
            <p:ph type="title"/>
          </p:nvPr>
        </p:nvSpPr>
        <p:spPr/>
        <p:txBody>
          <a:bodyPr/>
          <a:lstStyle/>
          <a:p>
            <a:pPr eaLnBrk="1" hangingPunct="1"/>
            <a:r>
              <a:rPr lang="en-US" dirty="0" smtClean="0"/>
              <a:t>Vocabulary (continued)</a:t>
            </a:r>
          </a:p>
        </p:txBody>
      </p:sp>
      <p:sp>
        <p:nvSpPr>
          <p:cNvPr id="20485" name="Rectangle 3"/>
          <p:cNvSpPr>
            <a:spLocks noGrp="1" noChangeArrowheads="1"/>
          </p:cNvSpPr>
          <p:nvPr>
            <p:ph type="body" sz="half" idx="1"/>
          </p:nvPr>
        </p:nvSpPr>
        <p:spPr>
          <a:xfrm>
            <a:off x="838200" y="2362200"/>
            <a:ext cx="3810000" cy="3886200"/>
          </a:xfrm>
        </p:spPr>
        <p:txBody>
          <a:bodyPr/>
          <a:lstStyle/>
          <a:p>
            <a:r>
              <a:rPr lang="en-US" sz="2400" dirty="0" smtClean="0"/>
              <a:t>Page Layout view</a:t>
            </a:r>
          </a:p>
          <a:p>
            <a:r>
              <a:rPr lang="en-US" sz="2400" dirty="0" smtClean="0"/>
              <a:t>paste</a:t>
            </a:r>
          </a:p>
          <a:p>
            <a:r>
              <a:rPr lang="en-US" sz="2400" dirty="0" smtClean="0"/>
              <a:t>print area</a:t>
            </a:r>
          </a:p>
          <a:p>
            <a:r>
              <a:rPr lang="en-US" sz="2400" dirty="0" smtClean="0"/>
              <a:t>print titles</a:t>
            </a:r>
          </a:p>
          <a:p>
            <a:r>
              <a:rPr lang="en-US" sz="2400" dirty="0" smtClean="0"/>
              <a:t>scale</a:t>
            </a:r>
          </a:p>
          <a:p>
            <a:r>
              <a:rPr lang="en-US" sz="2400" dirty="0" smtClean="0"/>
              <a:t>split</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8" name="AutoShape 2"/>
          <p:cNvSpPr>
            <a:spLocks noGrp="1" noChangeArrowheads="1"/>
          </p:cNvSpPr>
          <p:nvPr>
            <p:ph type="title"/>
          </p:nvPr>
        </p:nvSpPr>
        <p:spPr>
          <a:xfrm>
            <a:off x="762000" y="762000"/>
            <a:ext cx="8382000" cy="1143000"/>
          </a:xfrm>
        </p:spPr>
        <p:txBody>
          <a:bodyPr/>
          <a:lstStyle/>
          <a:p>
            <a:pPr eaLnBrk="1" hangingPunct="1"/>
            <a:r>
              <a:rPr lang="en-US" dirty="0" smtClean="0"/>
              <a:t>Copying and Moving Cells</a:t>
            </a:r>
          </a:p>
        </p:txBody>
      </p:sp>
      <p:sp>
        <p:nvSpPr>
          <p:cNvPr id="21509" name="Rectangle 3"/>
          <p:cNvSpPr>
            <a:spLocks noGrp="1" noChangeArrowheads="1"/>
          </p:cNvSpPr>
          <p:nvPr>
            <p:ph idx="1"/>
          </p:nvPr>
        </p:nvSpPr>
        <p:spPr>
          <a:xfrm>
            <a:off x="838200" y="2362200"/>
            <a:ext cx="7693025" cy="3962400"/>
          </a:xfrm>
        </p:spPr>
        <p:txBody>
          <a:bodyPr/>
          <a:lstStyle/>
          <a:p>
            <a:r>
              <a:rPr lang="en-US" b="1" dirty="0" smtClean="0"/>
              <a:t>Copying </a:t>
            </a:r>
            <a:r>
              <a:rPr lang="en-US" dirty="0" smtClean="0"/>
              <a:t>duplicates the cell or range in another location, while also leaving the cell in its original location. </a:t>
            </a:r>
          </a:p>
          <a:p>
            <a:r>
              <a:rPr lang="en-US" b="1" dirty="0" smtClean="0"/>
              <a:t>Cutting</a:t>
            </a:r>
            <a:r>
              <a:rPr lang="en-US" dirty="0" smtClean="0"/>
              <a:t> removes a cell or range from its original location in the worksheet. </a:t>
            </a:r>
          </a:p>
          <a:p>
            <a:r>
              <a:rPr lang="en-US" b="1" dirty="0" smtClean="0"/>
              <a:t>Pasting</a:t>
            </a:r>
            <a:r>
              <a:rPr lang="en-US" dirty="0" smtClean="0"/>
              <a:t> places the cell or range in another location.</a:t>
            </a:r>
          </a:p>
        </p:txBody>
      </p:sp>
      <p:sp>
        <p:nvSpPr>
          <p:cNvPr id="21505" name="Rectangle 13"/>
          <p:cNvSpPr>
            <a:spLocks noGrp="1" noChangeArrowheads="1"/>
          </p:cNvSpPr>
          <p:nvPr>
            <p:ph type="sldNum" sz="quarter" idx="10"/>
          </p:nvPr>
        </p:nvSpPr>
        <p:spPr>
          <a:noFill/>
        </p:spPr>
        <p:txBody>
          <a:bodyPr/>
          <a:lstStyle/>
          <a:p>
            <a:fld id="{A698578E-FDB1-4372-AD30-2E5C40FDD34F}" type="slidenum">
              <a:rPr lang="en-US" smtClean="0"/>
              <a:pPr/>
              <a:t>6</a:t>
            </a:fld>
            <a:endParaRPr lang="en-US" dirty="0" smtClean="0"/>
          </a:p>
        </p:txBody>
      </p:sp>
      <p:sp>
        <p:nvSpPr>
          <p:cNvPr id="21506"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5737C02A-06E1-45C7-BAA2-11B624447972}" type="slidenum">
              <a:rPr lang="en-US" sz="2600" b="1">
                <a:solidFill>
                  <a:schemeClr val="bg1"/>
                </a:solidFill>
              </a:rPr>
              <a:pPr/>
              <a:t>6</a:t>
            </a:fld>
            <a:endParaRPr lang="en-US" sz="2600" b="1" dirty="0">
              <a:solidFill>
                <a:schemeClr val="bg1"/>
              </a:solidFill>
            </a:endParaRPr>
          </a:p>
        </p:txBody>
      </p:sp>
      <p:sp>
        <p:nvSpPr>
          <p:cNvPr id="21507" name="Slide Number Placeholder 5"/>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E8C6EF71-21AF-470D-9168-B659540BE69C}" type="slidenum">
              <a:rPr lang="en-US" sz="2600" b="1">
                <a:solidFill>
                  <a:schemeClr val="bg1"/>
                </a:solidFill>
              </a:rPr>
              <a:pPr/>
              <a:t>6</a:t>
            </a:fld>
            <a:endParaRPr lang="en-US" sz="2600" b="1" dirty="0">
              <a:solidFill>
                <a:schemeClr val="bg1"/>
              </a:solidFill>
            </a:endParaRPr>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8" name="AutoShape 2"/>
          <p:cNvSpPr>
            <a:spLocks noGrp="1" noChangeArrowheads="1"/>
          </p:cNvSpPr>
          <p:nvPr>
            <p:ph type="title"/>
          </p:nvPr>
        </p:nvSpPr>
        <p:spPr>
          <a:xfrm>
            <a:off x="762000" y="762000"/>
            <a:ext cx="8382000" cy="1143000"/>
          </a:xfrm>
        </p:spPr>
        <p:txBody>
          <a:bodyPr/>
          <a:lstStyle/>
          <a:p>
            <a:pPr eaLnBrk="1" hangingPunct="1"/>
            <a:r>
              <a:rPr lang="en-US" dirty="0" smtClean="0"/>
              <a:t>Copying and Moving Cells (continued)</a:t>
            </a:r>
          </a:p>
        </p:txBody>
      </p:sp>
      <p:sp>
        <p:nvSpPr>
          <p:cNvPr id="21509" name="Rectangle 3"/>
          <p:cNvSpPr>
            <a:spLocks noGrp="1" noChangeArrowheads="1"/>
          </p:cNvSpPr>
          <p:nvPr>
            <p:ph idx="1"/>
          </p:nvPr>
        </p:nvSpPr>
        <p:spPr>
          <a:xfrm>
            <a:off x="838200" y="2362200"/>
            <a:ext cx="7693025" cy="3962400"/>
          </a:xfrm>
        </p:spPr>
        <p:txBody>
          <a:bodyPr/>
          <a:lstStyle/>
          <a:p>
            <a:r>
              <a:rPr lang="en-US" dirty="0" smtClean="0"/>
              <a:t>To copy a cell or range, use buttons in the Clipboard group on the Home tab.</a:t>
            </a:r>
          </a:p>
          <a:p>
            <a:r>
              <a:rPr lang="en-US" dirty="0" smtClean="0"/>
              <a:t>The copied data is placed on the Office Clipboard. The </a:t>
            </a:r>
            <a:r>
              <a:rPr lang="en-US" b="1" dirty="0" smtClean="0"/>
              <a:t>Office Clipboard </a:t>
            </a:r>
            <a:r>
              <a:rPr lang="en-US" dirty="0" smtClean="0"/>
              <a:t>(or </a:t>
            </a:r>
            <a:r>
              <a:rPr lang="en-US" b="1" dirty="0" smtClean="0"/>
              <a:t>Clipboard</a:t>
            </a:r>
            <a:r>
              <a:rPr lang="en-US" dirty="0" smtClean="0"/>
              <a:t>) is a temporary storage area for up to 24 selections you copy or cut.</a:t>
            </a:r>
          </a:p>
          <a:p>
            <a:r>
              <a:rPr lang="en-US" dirty="0" smtClean="0"/>
              <a:t>To move a cell or range, you use the Cut button, followed by the Paste button.</a:t>
            </a:r>
          </a:p>
        </p:txBody>
      </p:sp>
      <p:sp>
        <p:nvSpPr>
          <p:cNvPr id="21505" name="Rectangle 13"/>
          <p:cNvSpPr>
            <a:spLocks noGrp="1" noChangeArrowheads="1"/>
          </p:cNvSpPr>
          <p:nvPr>
            <p:ph type="sldNum" sz="quarter" idx="10"/>
          </p:nvPr>
        </p:nvSpPr>
        <p:spPr>
          <a:noFill/>
        </p:spPr>
        <p:txBody>
          <a:bodyPr/>
          <a:lstStyle/>
          <a:p>
            <a:fld id="{A698578E-FDB1-4372-AD30-2E5C40FDD34F}" type="slidenum">
              <a:rPr lang="en-US" smtClean="0"/>
              <a:pPr/>
              <a:t>7</a:t>
            </a:fld>
            <a:endParaRPr lang="en-US" dirty="0" smtClean="0"/>
          </a:p>
        </p:txBody>
      </p:sp>
      <p:sp>
        <p:nvSpPr>
          <p:cNvPr id="21506"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5737C02A-06E1-45C7-BAA2-11B624447972}" type="slidenum">
              <a:rPr lang="en-US" sz="2600" b="1">
                <a:solidFill>
                  <a:schemeClr val="bg1"/>
                </a:solidFill>
              </a:rPr>
              <a:pPr/>
              <a:t>7</a:t>
            </a:fld>
            <a:endParaRPr lang="en-US" sz="2600" b="1" dirty="0">
              <a:solidFill>
                <a:schemeClr val="bg1"/>
              </a:solidFill>
            </a:endParaRPr>
          </a:p>
        </p:txBody>
      </p:sp>
      <p:sp>
        <p:nvSpPr>
          <p:cNvPr id="21507" name="Slide Number Placeholder 5"/>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E8C6EF71-21AF-470D-9168-B659540BE69C}" type="slidenum">
              <a:rPr lang="en-US" sz="2600" b="1">
                <a:solidFill>
                  <a:schemeClr val="bg1"/>
                </a:solidFill>
              </a:rPr>
              <a:pPr/>
              <a:t>7</a:t>
            </a:fld>
            <a:endParaRPr lang="en-US" sz="2600" b="1" dirty="0">
              <a:solidFill>
                <a:schemeClr val="bg1"/>
              </a:solidFill>
            </a:endParaRPr>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Copying and Moving Cells (continued)</a:t>
            </a:r>
            <a:endParaRPr lang="en-US" dirty="0"/>
          </a:p>
        </p:txBody>
      </p:sp>
      <p:sp>
        <p:nvSpPr>
          <p:cNvPr id="3" name="Content Placeholder 2"/>
          <p:cNvSpPr>
            <a:spLocks noGrp="1"/>
          </p:cNvSpPr>
          <p:nvPr>
            <p:ph idx="1"/>
          </p:nvPr>
        </p:nvSpPr>
        <p:spPr/>
        <p:txBody>
          <a:bodyPr/>
          <a:lstStyle/>
          <a:p>
            <a:r>
              <a:rPr lang="en-US" sz="2400" dirty="0" smtClean="0"/>
              <a:t>Range copied to the Clipboard</a:t>
            </a:r>
            <a:endParaRPr lang="en-US" sz="2400" dirty="0"/>
          </a:p>
        </p:txBody>
      </p:sp>
      <p:sp>
        <p:nvSpPr>
          <p:cNvPr id="4" name="Slide Number Placeholder 3"/>
          <p:cNvSpPr>
            <a:spLocks noGrp="1"/>
          </p:cNvSpPr>
          <p:nvPr>
            <p:ph type="sldNum" sz="quarter" idx="10"/>
          </p:nvPr>
        </p:nvSpPr>
        <p:spPr/>
        <p:txBody>
          <a:bodyPr/>
          <a:lstStyle/>
          <a:p>
            <a:pPr>
              <a:defRPr/>
            </a:pPr>
            <a:fld id="{169357B5-0756-4F1C-8CE0-A38FD7FF2699}" type="slidenum">
              <a:rPr lang="en-US" smtClean="0"/>
              <a:pPr>
                <a:defRPr/>
              </a:pPr>
              <a:t>8</a:t>
            </a:fld>
            <a:endParaRPr lang="en-US" dirty="0"/>
          </a:p>
        </p:txBody>
      </p:sp>
      <p:pic>
        <p:nvPicPr>
          <p:cNvPr id="5" name="Picture 2"/>
          <p:cNvPicPr>
            <a:picLocks noChangeAspect="1" noChangeArrowheads="1"/>
          </p:cNvPicPr>
          <p:nvPr/>
        </p:nvPicPr>
        <p:blipFill>
          <a:blip r:embed="rId2"/>
          <a:srcRect/>
          <a:stretch>
            <a:fillRect/>
          </a:stretch>
        </p:blipFill>
        <p:spPr bwMode="auto">
          <a:xfrm>
            <a:off x="990600" y="3352800"/>
            <a:ext cx="7562850" cy="2257425"/>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8" name="AutoShape 2"/>
          <p:cNvSpPr>
            <a:spLocks noGrp="1" noChangeArrowheads="1"/>
          </p:cNvSpPr>
          <p:nvPr>
            <p:ph type="title"/>
          </p:nvPr>
        </p:nvSpPr>
        <p:spPr>
          <a:xfrm>
            <a:off x="762000" y="762000"/>
            <a:ext cx="8382000" cy="1143000"/>
          </a:xfrm>
        </p:spPr>
        <p:txBody>
          <a:bodyPr/>
          <a:lstStyle/>
          <a:p>
            <a:pPr eaLnBrk="1" hangingPunct="1"/>
            <a:r>
              <a:rPr lang="en-US" dirty="0" smtClean="0"/>
              <a:t>Copying and Moving Cells (continued)</a:t>
            </a:r>
          </a:p>
        </p:txBody>
      </p:sp>
      <p:sp>
        <p:nvSpPr>
          <p:cNvPr id="21509" name="Rectangle 3"/>
          <p:cNvSpPr>
            <a:spLocks noGrp="1" noChangeArrowheads="1"/>
          </p:cNvSpPr>
          <p:nvPr>
            <p:ph idx="1"/>
          </p:nvPr>
        </p:nvSpPr>
        <p:spPr>
          <a:xfrm>
            <a:off x="838200" y="2362200"/>
            <a:ext cx="7693025" cy="3962400"/>
          </a:xfrm>
        </p:spPr>
        <p:txBody>
          <a:bodyPr>
            <a:normAutofit lnSpcReduction="10000"/>
          </a:bodyPr>
          <a:lstStyle/>
          <a:p>
            <a:r>
              <a:rPr lang="en-US" dirty="0" smtClean="0"/>
              <a:t>You can quickly move or copy data using the drag-and-drop method. First, select the cell or range, then drag them to a new location. </a:t>
            </a:r>
          </a:p>
          <a:p>
            <a:r>
              <a:rPr lang="en-US" dirty="0" smtClean="0"/>
              <a:t>To copy cells, press and hold the Ctrl key.</a:t>
            </a:r>
          </a:p>
          <a:p>
            <a:r>
              <a:rPr lang="en-US" b="1" dirty="0" smtClean="0"/>
              <a:t>Filling</a:t>
            </a:r>
            <a:r>
              <a:rPr lang="en-US" dirty="0" smtClean="0"/>
              <a:t> copies a cell’s contents and/or formatting into an adjacent cell or range. </a:t>
            </a:r>
          </a:p>
          <a:p>
            <a:r>
              <a:rPr lang="en-US" dirty="0" smtClean="0"/>
              <a:t>You can use the </a:t>
            </a:r>
            <a:r>
              <a:rPr lang="en-US" b="1" dirty="0" smtClean="0"/>
              <a:t>fill handle </a:t>
            </a:r>
            <a:r>
              <a:rPr lang="en-US" dirty="0" smtClean="0"/>
              <a:t>to help with copying cells and also to continue a series of text items, numbers, or dates.</a:t>
            </a:r>
          </a:p>
        </p:txBody>
      </p:sp>
      <p:sp>
        <p:nvSpPr>
          <p:cNvPr id="21505" name="Rectangle 13"/>
          <p:cNvSpPr>
            <a:spLocks noGrp="1" noChangeArrowheads="1"/>
          </p:cNvSpPr>
          <p:nvPr>
            <p:ph type="sldNum" sz="quarter" idx="10"/>
          </p:nvPr>
        </p:nvSpPr>
        <p:spPr>
          <a:noFill/>
        </p:spPr>
        <p:txBody>
          <a:bodyPr/>
          <a:lstStyle/>
          <a:p>
            <a:fld id="{A698578E-FDB1-4372-AD30-2E5C40FDD34F}" type="slidenum">
              <a:rPr lang="en-US" smtClean="0"/>
              <a:pPr/>
              <a:t>9</a:t>
            </a:fld>
            <a:endParaRPr lang="en-US" dirty="0" smtClean="0"/>
          </a:p>
        </p:txBody>
      </p:sp>
      <p:sp>
        <p:nvSpPr>
          <p:cNvPr id="21506"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5737C02A-06E1-45C7-BAA2-11B624447972}" type="slidenum">
              <a:rPr lang="en-US" sz="2600" b="1">
                <a:solidFill>
                  <a:schemeClr val="bg1"/>
                </a:solidFill>
              </a:rPr>
              <a:pPr/>
              <a:t>9</a:t>
            </a:fld>
            <a:endParaRPr lang="en-US" sz="2600" b="1" dirty="0">
              <a:solidFill>
                <a:schemeClr val="bg1"/>
              </a:solidFill>
            </a:endParaRPr>
          </a:p>
        </p:txBody>
      </p:sp>
      <p:sp>
        <p:nvSpPr>
          <p:cNvPr id="21507" name="Slide Number Placeholder 5"/>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E8C6EF71-21AF-470D-9168-B659540BE69C}" type="slidenum">
              <a:rPr lang="en-US" sz="2600" b="1">
                <a:solidFill>
                  <a:schemeClr val="bg1"/>
                </a:solidFill>
              </a:rPr>
              <a:pPr/>
              <a:t>9</a:t>
            </a:fld>
            <a:endParaRPr lang="en-US" sz="2600" b="1" dirty="0">
              <a:solidFill>
                <a:schemeClr val="bg1"/>
              </a:solidFill>
            </a:endParaRPr>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theme/theme1.xml><?xml version="1.0" encoding="utf-8"?>
<a:theme xmlns:a="http://schemas.openxmlformats.org/drawingml/2006/main" name="Capsules">
  <a:themeElements>
    <a:clrScheme name="Pasewark Office 2010 Intro">
      <a:dk1>
        <a:srgbClr val="003366"/>
      </a:dk1>
      <a:lt1>
        <a:srgbClr val="FFFFFF"/>
      </a:lt1>
      <a:dk2>
        <a:srgbClr val="006060"/>
      </a:dk2>
      <a:lt2>
        <a:srgbClr val="666699"/>
      </a:lt2>
      <a:accent1>
        <a:srgbClr val="006060"/>
      </a:accent1>
      <a:accent2>
        <a:srgbClr val="339933"/>
      </a:accent2>
      <a:accent3>
        <a:srgbClr val="FFFFFF"/>
      </a:accent3>
      <a:accent4>
        <a:srgbClr val="009900"/>
      </a:accent4>
      <a:accent5>
        <a:srgbClr val="AACACA"/>
      </a:accent5>
      <a:accent6>
        <a:srgbClr val="009900"/>
      </a:accent6>
      <a:hlink>
        <a:srgbClr val="2B92FF"/>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
      <a:clrScheme name="Capsules 9">
        <a:dk1>
          <a:srgbClr val="003366"/>
        </a:dk1>
        <a:lt1>
          <a:srgbClr val="FFFFFF"/>
        </a:lt1>
        <a:dk2>
          <a:srgbClr val="006666"/>
        </a:dk2>
        <a:lt2>
          <a:srgbClr val="666699"/>
        </a:lt2>
        <a:accent1>
          <a:srgbClr val="009999"/>
        </a:accent1>
        <a:accent2>
          <a:srgbClr val="99CC99"/>
        </a:accent2>
        <a:accent3>
          <a:srgbClr val="FFFFFF"/>
        </a:accent3>
        <a:accent4>
          <a:srgbClr val="002A56"/>
        </a:accent4>
        <a:accent5>
          <a:srgbClr val="AACACA"/>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10">
        <a:dk1>
          <a:srgbClr val="003366"/>
        </a:dk1>
        <a:lt1>
          <a:srgbClr val="FFFFFF"/>
        </a:lt1>
        <a:dk2>
          <a:srgbClr val="006666"/>
        </a:dk2>
        <a:lt2>
          <a:srgbClr val="666699"/>
        </a:lt2>
        <a:accent1>
          <a:srgbClr val="009999"/>
        </a:accent1>
        <a:accent2>
          <a:srgbClr val="99CC99"/>
        </a:accent2>
        <a:accent3>
          <a:srgbClr val="FFFFFF"/>
        </a:accent3>
        <a:accent4>
          <a:srgbClr val="002A56"/>
        </a:accent4>
        <a:accent5>
          <a:srgbClr val="AACACA"/>
        </a:accent5>
        <a:accent6>
          <a:srgbClr val="8AB98A"/>
        </a:accent6>
        <a:hlink>
          <a:srgbClr val="00CC66"/>
        </a:hlink>
        <a:folHlink>
          <a:srgbClr val="CC99FF"/>
        </a:folHlink>
      </a:clrScheme>
      <a:clrMap bg1="lt1" tx1="dk1" bg2="lt2" tx2="dk2" accent1="accent1" accent2="accent2" accent3="accent3" accent4="accent4" accent5="accent5" accent6="accent6" hlink="hlink" folHlink="folHlink"/>
    </a:extraClrScheme>
    <a:extraClrScheme>
      <a:clrScheme name="Capsules 11">
        <a:dk1>
          <a:srgbClr val="003366"/>
        </a:dk1>
        <a:lt1>
          <a:srgbClr val="FFFFFF"/>
        </a:lt1>
        <a:dk2>
          <a:srgbClr val="006666"/>
        </a:dk2>
        <a:lt2>
          <a:srgbClr val="666699"/>
        </a:lt2>
        <a:accent1>
          <a:srgbClr val="33CCCC"/>
        </a:accent1>
        <a:accent2>
          <a:srgbClr val="009999"/>
        </a:accent2>
        <a:accent3>
          <a:srgbClr val="FFFFFF"/>
        </a:accent3>
        <a:accent4>
          <a:srgbClr val="002A56"/>
        </a:accent4>
        <a:accent5>
          <a:srgbClr val="ADE2E2"/>
        </a:accent5>
        <a:accent6>
          <a:srgbClr val="008A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12">
        <a:dk1>
          <a:srgbClr val="003366"/>
        </a:dk1>
        <a:lt1>
          <a:srgbClr val="FFFFFF"/>
        </a:lt1>
        <a:dk2>
          <a:srgbClr val="006666"/>
        </a:dk2>
        <a:lt2>
          <a:srgbClr val="666699"/>
        </a:lt2>
        <a:accent1>
          <a:srgbClr val="33CCCC"/>
        </a:accent1>
        <a:accent2>
          <a:srgbClr val="009999"/>
        </a:accent2>
        <a:accent3>
          <a:srgbClr val="FFFFFF"/>
        </a:accent3>
        <a:accent4>
          <a:srgbClr val="002A56"/>
        </a:accent4>
        <a:accent5>
          <a:srgbClr val="ADE2E2"/>
        </a:accent5>
        <a:accent6>
          <a:srgbClr val="008A8A"/>
        </a:accent6>
        <a:hlink>
          <a:srgbClr val="00CC66"/>
        </a:hlink>
        <a:folHlink>
          <a:srgbClr val="CC99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asewark Office 2010 Intro">
    <a:dk1>
      <a:srgbClr val="003366"/>
    </a:dk1>
    <a:lt1>
      <a:srgbClr val="FFFFFF"/>
    </a:lt1>
    <a:dk2>
      <a:srgbClr val="006060"/>
    </a:dk2>
    <a:lt2>
      <a:srgbClr val="666699"/>
    </a:lt2>
    <a:accent1>
      <a:srgbClr val="006060"/>
    </a:accent1>
    <a:accent2>
      <a:srgbClr val="339933"/>
    </a:accent2>
    <a:accent3>
      <a:srgbClr val="FFFFFF"/>
    </a:accent3>
    <a:accent4>
      <a:srgbClr val="009900"/>
    </a:accent4>
    <a:accent5>
      <a:srgbClr val="AACACA"/>
    </a:accent5>
    <a:accent6>
      <a:srgbClr val="009900"/>
    </a:accent6>
    <a:hlink>
      <a:srgbClr val="2B92FF"/>
    </a:hlink>
    <a:folHlink>
      <a:srgbClr val="CC99FF"/>
    </a:folHlink>
  </a:clrScheme>
</a:themeOverride>
</file>

<file path=ppt/theme/themeOverride2.xml><?xml version="1.0" encoding="utf-8"?>
<a:themeOverride xmlns:a="http://schemas.openxmlformats.org/drawingml/2006/main">
  <a:clrScheme name="Pasewark Office 2010 Intro">
    <a:dk1>
      <a:srgbClr val="003366"/>
    </a:dk1>
    <a:lt1>
      <a:srgbClr val="FFFFFF"/>
    </a:lt1>
    <a:dk2>
      <a:srgbClr val="006060"/>
    </a:dk2>
    <a:lt2>
      <a:srgbClr val="666699"/>
    </a:lt2>
    <a:accent1>
      <a:srgbClr val="006060"/>
    </a:accent1>
    <a:accent2>
      <a:srgbClr val="339933"/>
    </a:accent2>
    <a:accent3>
      <a:srgbClr val="FFFFFF"/>
    </a:accent3>
    <a:accent4>
      <a:srgbClr val="009900"/>
    </a:accent4>
    <a:accent5>
      <a:srgbClr val="AACACA"/>
    </a:accent5>
    <a:accent6>
      <a:srgbClr val="009900"/>
    </a:accent6>
    <a:hlink>
      <a:srgbClr val="2B92FF"/>
    </a:hlink>
    <a:folHlink>
      <a:srgbClr val="CC99FF"/>
    </a:folHlink>
  </a:clrScheme>
</a:themeOverride>
</file>

<file path=ppt/theme/themeOverride3.xml><?xml version="1.0" encoding="utf-8"?>
<a:themeOverride xmlns:a="http://schemas.openxmlformats.org/drawingml/2006/main">
  <a:clrScheme name="Pasewark Office 2010 Intro">
    <a:dk1>
      <a:srgbClr val="003366"/>
    </a:dk1>
    <a:lt1>
      <a:srgbClr val="FFFFFF"/>
    </a:lt1>
    <a:dk2>
      <a:srgbClr val="006060"/>
    </a:dk2>
    <a:lt2>
      <a:srgbClr val="666699"/>
    </a:lt2>
    <a:accent1>
      <a:srgbClr val="006060"/>
    </a:accent1>
    <a:accent2>
      <a:srgbClr val="339933"/>
    </a:accent2>
    <a:accent3>
      <a:srgbClr val="FFFFFF"/>
    </a:accent3>
    <a:accent4>
      <a:srgbClr val="009900"/>
    </a:accent4>
    <a:accent5>
      <a:srgbClr val="AACACA"/>
    </a:accent5>
    <a:accent6>
      <a:srgbClr val="009900"/>
    </a:accent6>
    <a:hlink>
      <a:srgbClr val="2B92FF"/>
    </a:hlink>
    <a:folHlink>
      <a:srgbClr val="CC99FF"/>
    </a:folHlink>
  </a:clrScheme>
</a:themeOverride>
</file>

<file path=docProps/app.xml><?xml version="1.0" encoding="utf-8"?>
<Properties xmlns="http://schemas.openxmlformats.org/officeDocument/2006/extended-properties" xmlns:vt="http://schemas.openxmlformats.org/officeDocument/2006/docPropsVTypes">
  <Template/>
  <TotalTime>6679</TotalTime>
  <Words>1338</Words>
  <Application>Microsoft Office PowerPoint</Application>
  <PresentationFormat>On-screen Show (4:3)</PresentationFormat>
  <Paragraphs>175</Paragraphs>
  <Slides>26</Slides>
  <Notes>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Capsules</vt:lpstr>
      <vt:lpstr>Excel Lesson 3 Organizing the Worksheet</vt:lpstr>
      <vt:lpstr>Objectives</vt:lpstr>
      <vt:lpstr>Objectives (continued)</vt:lpstr>
      <vt:lpstr>Vocabulary</vt:lpstr>
      <vt:lpstr>Vocabulary (continued)</vt:lpstr>
      <vt:lpstr>Copying and Moving Cells</vt:lpstr>
      <vt:lpstr>Copying and Moving Cells (continued)</vt:lpstr>
      <vt:lpstr>Copying and Moving Cells (continued)</vt:lpstr>
      <vt:lpstr>Copying and Moving Cells (continued)</vt:lpstr>
      <vt:lpstr>Inserting and Deleting Rows, Columns, and Cells</vt:lpstr>
      <vt:lpstr>Inserting and Deleting Rows, Columns, and Cells (continued)</vt:lpstr>
      <vt:lpstr>Freezing Panes in a Worksheet</vt:lpstr>
      <vt:lpstr>Splitting a Worksheet Window</vt:lpstr>
      <vt:lpstr>Splitting a Worksheet Window (continued)</vt:lpstr>
      <vt:lpstr>Checking Spelling in a Worksheet</vt:lpstr>
      <vt:lpstr>Preparing a Worksheet for Printing</vt:lpstr>
      <vt:lpstr>Preparing a Worksheet for Printing (continued)</vt:lpstr>
      <vt:lpstr>Preparing a Worksheet for Printing (continued)</vt:lpstr>
      <vt:lpstr>Preparing a Worksheet for Printing (continued)</vt:lpstr>
      <vt:lpstr>Preparing a Worksheet for Printing (continued)</vt:lpstr>
      <vt:lpstr>Preparing a Worksheet for Printing (continued)</vt:lpstr>
      <vt:lpstr>Inserting Headers and Footers</vt:lpstr>
      <vt:lpstr>Summary</vt:lpstr>
      <vt:lpstr>Summary (continued)</vt:lpstr>
      <vt:lpstr>Summary (continued)</vt:lpstr>
      <vt:lpstr>Summary (continued)</vt:lpstr>
    </vt:vector>
  </TitlesOfParts>
  <Company>Course Technology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Excel Lesson 3 Organizing the Worksheet</dc:title>
  <dc:creator/>
  <cp:lastModifiedBy>Amanda Lyons</cp:lastModifiedBy>
  <cp:revision>223</cp:revision>
  <dcterms:created xsi:type="dcterms:W3CDTF">2001-06-11T01:47:29Z</dcterms:created>
  <dcterms:modified xsi:type="dcterms:W3CDTF">2010-08-05T15:05:23Z</dcterms:modified>
</cp:coreProperties>
</file>