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315" r:id="rId2"/>
    <p:sldId id="258" r:id="rId3"/>
    <p:sldId id="259" r:id="rId4"/>
    <p:sldId id="260" r:id="rId5"/>
    <p:sldId id="261" r:id="rId6"/>
    <p:sldId id="262" r:id="rId7"/>
    <p:sldId id="263" r:id="rId8"/>
    <p:sldId id="264" r:id="rId9"/>
    <p:sldId id="265" r:id="rId10"/>
    <p:sldId id="266" r:id="rId11"/>
    <p:sldId id="267" r:id="rId12"/>
    <p:sldId id="268" r:id="rId13"/>
    <p:sldId id="316" r:id="rId14"/>
    <p:sldId id="257" r:id="rId15"/>
  </p:sldIdLst>
  <p:sldSz cx="10058400" cy="7772400"/>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35" autoAdjust="0"/>
    <p:restoredTop sz="90074" autoAdjust="0"/>
  </p:normalViewPr>
  <p:slideViewPr>
    <p:cSldViewPr>
      <p:cViewPr varScale="1">
        <p:scale>
          <a:sx n="50" d="100"/>
          <a:sy n="50" d="100"/>
        </p:scale>
        <p:origin x="1116" y="4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27" cy="350806"/>
          </a:xfrm>
          <a:prstGeom prst="rect">
            <a:avLst/>
          </a:prstGeom>
        </p:spPr>
        <p:txBody>
          <a:bodyPr vert="horz" lIns="83616" tIns="41808" rIns="83616" bIns="41808" rtlCol="0"/>
          <a:lstStyle>
            <a:lvl1pPr algn="l">
              <a:defRPr sz="1100"/>
            </a:lvl1pPr>
          </a:lstStyle>
          <a:p>
            <a:endParaRPr lang="en-US"/>
          </a:p>
        </p:txBody>
      </p:sp>
      <p:sp>
        <p:nvSpPr>
          <p:cNvPr id="3" name="Date Placeholder 2"/>
          <p:cNvSpPr>
            <a:spLocks noGrp="1"/>
          </p:cNvSpPr>
          <p:nvPr>
            <p:ph type="dt" idx="1"/>
          </p:nvPr>
        </p:nvSpPr>
        <p:spPr>
          <a:xfrm>
            <a:off x="5265908" y="0"/>
            <a:ext cx="4029027" cy="350806"/>
          </a:xfrm>
          <a:prstGeom prst="rect">
            <a:avLst/>
          </a:prstGeom>
        </p:spPr>
        <p:txBody>
          <a:bodyPr vert="horz" lIns="83616" tIns="41808" rIns="83616" bIns="41808" rtlCol="0"/>
          <a:lstStyle>
            <a:lvl1pPr algn="r">
              <a:defRPr sz="1100"/>
            </a:lvl1pPr>
          </a:lstStyle>
          <a:p>
            <a:fld id="{9F782C0F-DED6-4DA0-91A4-F55EE937CA0B}" type="datetimeFigureOut">
              <a:rPr lang="en-US" smtClean="0"/>
              <a:t>6/16/2020</a:t>
            </a:fld>
            <a:endParaRPr lang="en-US"/>
          </a:p>
        </p:txBody>
      </p:sp>
      <p:sp>
        <p:nvSpPr>
          <p:cNvPr id="4" name="Slide Image Placeholder 3"/>
          <p:cNvSpPr>
            <a:spLocks noGrp="1" noRot="1" noChangeAspect="1"/>
          </p:cNvSpPr>
          <p:nvPr>
            <p:ph type="sldImg" idx="2"/>
          </p:nvPr>
        </p:nvSpPr>
        <p:spPr>
          <a:xfrm>
            <a:off x="3117850" y="876300"/>
            <a:ext cx="3060700" cy="2365375"/>
          </a:xfrm>
          <a:prstGeom prst="rect">
            <a:avLst/>
          </a:prstGeom>
          <a:noFill/>
          <a:ln w="12700">
            <a:solidFill>
              <a:prstClr val="black"/>
            </a:solidFill>
          </a:ln>
        </p:spPr>
        <p:txBody>
          <a:bodyPr vert="horz" lIns="83616" tIns="41808" rIns="83616" bIns="41808" rtlCol="0" anchor="ctr"/>
          <a:lstStyle/>
          <a:p>
            <a:endParaRPr lang="en-US"/>
          </a:p>
        </p:txBody>
      </p:sp>
      <p:sp>
        <p:nvSpPr>
          <p:cNvPr id="5" name="Notes Placeholder 4"/>
          <p:cNvSpPr>
            <a:spLocks noGrp="1"/>
          </p:cNvSpPr>
          <p:nvPr>
            <p:ph type="body" sz="quarter" idx="3"/>
          </p:nvPr>
        </p:nvSpPr>
        <p:spPr>
          <a:xfrm>
            <a:off x="930227" y="3373469"/>
            <a:ext cx="7435947" cy="2760632"/>
          </a:xfrm>
          <a:prstGeom prst="rect">
            <a:avLst/>
          </a:prstGeom>
        </p:spPr>
        <p:txBody>
          <a:bodyPr vert="horz" lIns="83616" tIns="41808" rIns="83616" bIns="4180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9595"/>
            <a:ext cx="4029027" cy="350805"/>
          </a:xfrm>
          <a:prstGeom prst="rect">
            <a:avLst/>
          </a:prstGeom>
        </p:spPr>
        <p:txBody>
          <a:bodyPr vert="horz" lIns="83616" tIns="41808" rIns="83616" bIns="41808" rtlCol="0" anchor="b"/>
          <a:lstStyle>
            <a:lvl1pPr algn="l">
              <a:defRPr sz="1100"/>
            </a:lvl1pPr>
          </a:lstStyle>
          <a:p>
            <a:endParaRPr lang="en-US"/>
          </a:p>
        </p:txBody>
      </p:sp>
      <p:sp>
        <p:nvSpPr>
          <p:cNvPr id="7" name="Slide Number Placeholder 6"/>
          <p:cNvSpPr>
            <a:spLocks noGrp="1"/>
          </p:cNvSpPr>
          <p:nvPr>
            <p:ph type="sldNum" sz="quarter" idx="5"/>
          </p:nvPr>
        </p:nvSpPr>
        <p:spPr>
          <a:xfrm>
            <a:off x="5265908" y="6659595"/>
            <a:ext cx="4029027" cy="350805"/>
          </a:xfrm>
          <a:prstGeom prst="rect">
            <a:avLst/>
          </a:prstGeom>
        </p:spPr>
        <p:txBody>
          <a:bodyPr vert="horz" lIns="83616" tIns="41808" rIns="83616" bIns="41808" rtlCol="0" anchor="b"/>
          <a:lstStyle>
            <a:lvl1pPr algn="r">
              <a:defRPr sz="1100"/>
            </a:lvl1pPr>
          </a:lstStyle>
          <a:p>
            <a:fld id="{220CEFD5-1EF5-4F37-AC27-547B97A5C8B5}" type="slidenum">
              <a:rPr lang="en-US" smtClean="0"/>
              <a:t>‹#›</a:t>
            </a:fld>
            <a:endParaRPr lang="en-US"/>
          </a:p>
        </p:txBody>
      </p:sp>
    </p:spTree>
    <p:extLst>
      <p:ext uri="{BB962C8B-B14F-4D97-AF65-F5344CB8AC3E}">
        <p14:creationId xmlns:p14="http://schemas.microsoft.com/office/powerpoint/2010/main" val="1704049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04245E-2D11-4A45-A631-9AD2457E497A}" type="slidenum">
              <a:rPr lang="en-US" smtClean="0"/>
              <a:pPr/>
              <a:t>1</a:t>
            </a:fld>
            <a:endParaRPr lang="en-US"/>
          </a:p>
        </p:txBody>
      </p:sp>
    </p:spTree>
    <p:extLst>
      <p:ext uri="{BB962C8B-B14F-4D97-AF65-F5344CB8AC3E}">
        <p14:creationId xmlns:p14="http://schemas.microsoft.com/office/powerpoint/2010/main" val="4073949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2018</a:t>
            </a:r>
          </a:p>
          <a:p>
            <a:pPr marL="228234" indent="-228234">
              <a:buAutoNum type="arabicPeriod"/>
            </a:pPr>
            <a:r>
              <a:rPr lang="en-US" dirty="0"/>
              <a:t>Tariffs </a:t>
            </a:r>
          </a:p>
          <a:p>
            <a:pPr marL="228234" indent="-228234">
              <a:buAutoNum type="arabicPeriod"/>
            </a:pPr>
            <a:r>
              <a:rPr lang="en-US" dirty="0"/>
              <a:t>2. Fed Reserve rate hike</a:t>
            </a:r>
          </a:p>
          <a:p>
            <a:pPr marL="228234" indent="-228234">
              <a:buAutoNum type="arabicPeriod"/>
            </a:pPr>
            <a:r>
              <a:rPr lang="en-US" dirty="0"/>
              <a:t>Big Tech Scrutiny</a:t>
            </a:r>
          </a:p>
          <a:p>
            <a:pPr marL="228234" indent="-228234">
              <a:buAutoNum type="arabicPeriod"/>
            </a:pPr>
            <a:r>
              <a:rPr lang="en-US" dirty="0"/>
              <a:t>Inflated Company earnings</a:t>
            </a:r>
          </a:p>
          <a:p>
            <a:pPr marL="228234" indent="-228234">
              <a:buAutoNum type="arabicPeriod"/>
            </a:pPr>
            <a:r>
              <a:rPr lang="en-US" dirty="0"/>
              <a:t>GOP tax cuts</a:t>
            </a:r>
          </a:p>
          <a:p>
            <a:endParaRPr lang="en-US" dirty="0"/>
          </a:p>
          <a:p>
            <a:r>
              <a:rPr lang="en-US" dirty="0"/>
              <a:t>2016</a:t>
            </a:r>
          </a:p>
          <a:p>
            <a:r>
              <a:rPr lang="en-US" b="1" dirty="0"/>
              <a:t>The price of oil is ridiculously low, and that's creating some chaos</a:t>
            </a:r>
          </a:p>
          <a:p>
            <a:r>
              <a:rPr lang="en-US" b="1" dirty="0"/>
              <a:t>Making sense of slower growth in China</a:t>
            </a:r>
          </a:p>
          <a:p>
            <a:r>
              <a:rPr lang="en-US" b="1" dirty="0"/>
              <a:t>The end of the near-zero interest-rate policy</a:t>
            </a:r>
          </a:p>
          <a:p>
            <a:endParaRPr lang="en-US" b="1" dirty="0"/>
          </a:p>
          <a:p>
            <a:r>
              <a:rPr lang="en-US" b="1" dirty="0"/>
              <a:t>2014</a:t>
            </a:r>
          </a:p>
          <a:p>
            <a:endParaRPr lang="en-US" dirty="0"/>
          </a:p>
          <a:p>
            <a:r>
              <a:rPr lang="en-US" dirty="0"/>
              <a:t>2011</a:t>
            </a:r>
          </a:p>
          <a:p>
            <a:r>
              <a:rPr lang="en-US" dirty="0"/>
              <a:t>1 Black </a:t>
            </a:r>
            <a:r>
              <a:rPr lang="en-US" dirty="0" err="1"/>
              <a:t>Mondy</a:t>
            </a:r>
            <a:r>
              <a:rPr lang="en-US" dirty="0"/>
              <a:t> down -5.55% SP downgrade US</a:t>
            </a:r>
          </a:p>
          <a:p>
            <a:r>
              <a:rPr lang="en-US" dirty="0"/>
              <a:t>Oil Price shot up to $114</a:t>
            </a:r>
          </a:p>
          <a:p>
            <a:endParaRPr lang="en-US" dirty="0"/>
          </a:p>
        </p:txBody>
      </p:sp>
      <p:sp>
        <p:nvSpPr>
          <p:cNvPr id="4" name="Slide Number Placeholder 3"/>
          <p:cNvSpPr>
            <a:spLocks noGrp="1"/>
          </p:cNvSpPr>
          <p:nvPr>
            <p:ph type="sldNum" sz="quarter" idx="5"/>
          </p:nvPr>
        </p:nvSpPr>
        <p:spPr/>
        <p:txBody>
          <a:bodyPr/>
          <a:lstStyle/>
          <a:p>
            <a:fld id="{220CEFD5-1EF5-4F37-AC27-547B97A5C8B5}" type="slidenum">
              <a:rPr lang="en-US" smtClean="0"/>
              <a:t>3</a:t>
            </a:fld>
            <a:endParaRPr lang="en-US"/>
          </a:p>
        </p:txBody>
      </p:sp>
    </p:spTree>
    <p:extLst>
      <p:ext uri="{BB962C8B-B14F-4D97-AF65-F5344CB8AC3E}">
        <p14:creationId xmlns:p14="http://schemas.microsoft.com/office/powerpoint/2010/main" val="2541017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DBC18D-10FD-4605-B8ED-784CDCE27AAB}" type="slidenum">
              <a:rPr lang="en-US" smtClean="0"/>
              <a:t>14</a:t>
            </a:fld>
            <a:endParaRPr lang="en-US"/>
          </a:p>
        </p:txBody>
      </p:sp>
    </p:spTree>
    <p:extLst>
      <p:ext uri="{BB962C8B-B14F-4D97-AF65-F5344CB8AC3E}">
        <p14:creationId xmlns:p14="http://schemas.microsoft.com/office/powerpoint/2010/main" val="982856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80"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6"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6/16/2020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6" y="4409059"/>
            <a:ext cx="8675370" cy="761747"/>
          </a:xfrm>
        </p:spPr>
        <p:txBody>
          <a:bodyPr anchor="b"/>
          <a:lstStyle>
            <a:lvl1pPr>
              <a:defRPr sz="4950"/>
            </a:lvl1pPr>
          </a:lstStyle>
          <a:p>
            <a:r>
              <a:rPr lang="en-US"/>
              <a:t>Click to edit Master title style</a:t>
            </a:r>
            <a:endParaRPr lang="en-US" dirty="0"/>
          </a:p>
        </p:txBody>
      </p:sp>
      <p:sp>
        <p:nvSpPr>
          <p:cNvPr id="3" name="Text Placeholder 2"/>
          <p:cNvSpPr>
            <a:spLocks noGrp="1"/>
          </p:cNvSpPr>
          <p:nvPr>
            <p:ph type="body" idx="1"/>
          </p:nvPr>
        </p:nvSpPr>
        <p:spPr>
          <a:xfrm>
            <a:off x="686276" y="5201392"/>
            <a:ext cx="8675370" cy="304699"/>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a:xfrm>
            <a:off x="502920" y="7228332"/>
            <a:ext cx="2313432" cy="276999"/>
          </a:xfrm>
        </p:spPr>
        <p:txBody>
          <a:bodyPr/>
          <a:lstStyle/>
          <a:p>
            <a:fld id="{77D1CADC-6C32-423D-BDF8-B1FF71CA2956}" type="datetimeFigureOut">
              <a:rPr lang="en-US" smtClean="0"/>
              <a:pPr/>
              <a:t>6/16/2020</a:t>
            </a:fld>
            <a:endParaRPr lang="en-US"/>
          </a:p>
        </p:txBody>
      </p:sp>
      <p:sp>
        <p:nvSpPr>
          <p:cNvPr id="8" name="Footer Placeholder 7"/>
          <p:cNvSpPr>
            <a:spLocks noGrp="1"/>
          </p:cNvSpPr>
          <p:nvPr>
            <p:ph type="ftr" sz="quarter" idx="11"/>
          </p:nvPr>
        </p:nvSpPr>
        <p:spPr>
          <a:xfrm>
            <a:off x="3419856" y="7228332"/>
            <a:ext cx="3218688" cy="276999"/>
          </a:xfrm>
        </p:spPr>
        <p:txBody>
          <a:bodyPr/>
          <a:lstStyle/>
          <a:p>
            <a:endParaRPr lang="en-US"/>
          </a:p>
        </p:txBody>
      </p:sp>
      <p:sp>
        <p:nvSpPr>
          <p:cNvPr id="9" name="Slide Number Placeholder 8"/>
          <p:cNvSpPr>
            <a:spLocks noGrp="1"/>
          </p:cNvSpPr>
          <p:nvPr>
            <p:ph type="sldNum" sz="quarter" idx="12"/>
          </p:nvPr>
        </p:nvSpPr>
        <p:spPr>
          <a:xfrm>
            <a:off x="7242048" y="7228332"/>
            <a:ext cx="2313432" cy="276999"/>
          </a:xfrm>
        </p:spPr>
        <p:txBody>
          <a:bodyPr/>
          <a:lstStyle/>
          <a:p>
            <a:fld id="{8728DCBF-2894-4A00-B0B8-BEA4B60E8EE2}" type="slidenum">
              <a:rPr lang="en-US" smtClean="0"/>
              <a:pPr/>
              <a:t>‹#›</a:t>
            </a:fld>
            <a:endParaRPr lang="en-US"/>
          </a:p>
        </p:txBody>
      </p:sp>
      <p:sp>
        <p:nvSpPr>
          <p:cNvPr id="13" name="Content Placeholder 12"/>
          <p:cNvSpPr>
            <a:spLocks noGrp="1"/>
          </p:cNvSpPr>
          <p:nvPr>
            <p:ph sz="quarter" idx="13"/>
          </p:nvPr>
        </p:nvSpPr>
        <p:spPr>
          <a:xfrm>
            <a:off x="0" y="6207126"/>
            <a:ext cx="10058400" cy="13849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507039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02920" y="310896"/>
            <a:ext cx="9052560" cy="124358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02920" y="1787652"/>
            <a:ext cx="9052560"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419856" y="7228332"/>
            <a:ext cx="3218688"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6/16/2020</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5.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1"/>
          </p:nvPr>
        </p:nvSpPr>
        <p:spPr>
          <a:xfrm>
            <a:off x="0" y="1522169"/>
            <a:ext cx="10058400" cy="960047"/>
          </a:xfrm>
          <a:gradFill>
            <a:gsLst>
              <a:gs pos="0">
                <a:schemeClr val="bg1">
                  <a:lumMod val="50000"/>
                </a:schemeClr>
              </a:gs>
              <a:gs pos="90000">
                <a:schemeClr val="bg1">
                  <a:lumMod val="85000"/>
                </a:schemeClr>
              </a:gs>
              <a:gs pos="100000">
                <a:schemeClr val="accent3">
                  <a:lumMod val="45000"/>
                  <a:lumOff val="55000"/>
                </a:schemeClr>
              </a:gs>
            </a:gsLst>
            <a:lin ang="0" scaled="0"/>
          </a:gradFill>
        </p:spPr>
        <p:txBody>
          <a:bodyPr anchor="ctr">
            <a:normAutofit/>
          </a:bodyPr>
          <a:lstStyle/>
          <a:p>
            <a:pPr marL="12700">
              <a:lnSpc>
                <a:spcPts val="3110"/>
              </a:lnSpc>
            </a:pPr>
            <a:r>
              <a:rPr lang="en-US" sz="3200" spc="-160" dirty="0">
                <a:solidFill>
                  <a:schemeClr val="bg1"/>
                </a:solidFill>
                <a:latin typeface="Tahoma"/>
                <a:cs typeface="Tahoma"/>
              </a:rPr>
              <a:t>10</a:t>
            </a:r>
            <a:r>
              <a:rPr lang="en-US" sz="3200" spc="-305" dirty="0">
                <a:solidFill>
                  <a:schemeClr val="bg1"/>
                </a:solidFill>
                <a:latin typeface="Tahoma"/>
                <a:cs typeface="Tahoma"/>
              </a:rPr>
              <a:t> </a:t>
            </a:r>
            <a:r>
              <a:rPr lang="en-US" sz="3200" spc="10" dirty="0">
                <a:solidFill>
                  <a:schemeClr val="bg1"/>
                </a:solidFill>
                <a:latin typeface="Tahoma"/>
                <a:cs typeface="Tahoma"/>
              </a:rPr>
              <a:t>Principles</a:t>
            </a:r>
            <a:r>
              <a:rPr lang="en-US" sz="3200" spc="-305" dirty="0">
                <a:solidFill>
                  <a:schemeClr val="bg1"/>
                </a:solidFill>
                <a:latin typeface="Tahoma"/>
                <a:cs typeface="Tahoma"/>
              </a:rPr>
              <a:t> </a:t>
            </a:r>
            <a:r>
              <a:rPr lang="en-US" sz="3200" spc="-80" dirty="0">
                <a:solidFill>
                  <a:schemeClr val="bg1"/>
                </a:solidFill>
                <a:latin typeface="Tahoma"/>
                <a:cs typeface="Tahoma"/>
              </a:rPr>
              <a:t>of</a:t>
            </a:r>
            <a:r>
              <a:rPr lang="en-US" sz="3200" spc="-305" dirty="0">
                <a:solidFill>
                  <a:schemeClr val="bg1"/>
                </a:solidFill>
                <a:latin typeface="Tahoma"/>
                <a:cs typeface="Tahoma"/>
              </a:rPr>
              <a:t> </a:t>
            </a:r>
            <a:r>
              <a:rPr lang="en-US" sz="3200" spc="-65" dirty="0">
                <a:solidFill>
                  <a:schemeClr val="bg1"/>
                </a:solidFill>
                <a:latin typeface="Tahoma"/>
                <a:cs typeface="Tahoma"/>
              </a:rPr>
              <a:t>Long-Term</a:t>
            </a:r>
            <a:r>
              <a:rPr lang="en-US" sz="3200" spc="-305" dirty="0">
                <a:solidFill>
                  <a:schemeClr val="bg1"/>
                </a:solidFill>
                <a:latin typeface="Tahoma"/>
                <a:cs typeface="Tahoma"/>
              </a:rPr>
              <a:t> </a:t>
            </a:r>
            <a:r>
              <a:rPr lang="en-US" sz="3200" spc="-100" dirty="0">
                <a:solidFill>
                  <a:schemeClr val="bg2"/>
                </a:solidFill>
                <a:latin typeface="Tahoma"/>
                <a:cs typeface="Tahoma"/>
              </a:rPr>
              <a:t>Investing</a:t>
            </a:r>
            <a:r>
              <a:rPr lang="en-US" sz="3200" spc="-305" dirty="0">
                <a:solidFill>
                  <a:schemeClr val="bg2"/>
                </a:solidFill>
                <a:latin typeface="Tahoma"/>
                <a:cs typeface="Tahoma"/>
              </a:rPr>
              <a:t> </a:t>
            </a:r>
            <a:r>
              <a:rPr lang="en-US" sz="3200" spc="-35" dirty="0">
                <a:solidFill>
                  <a:schemeClr val="bg2"/>
                </a:solidFill>
                <a:latin typeface="Tahoma"/>
                <a:cs typeface="Tahoma"/>
              </a:rPr>
              <a:t>Resilience</a:t>
            </a:r>
            <a:endParaRPr lang="en-US" sz="3200" dirty="0">
              <a:solidFill>
                <a:schemeClr val="bg2"/>
              </a:solidFill>
              <a:latin typeface="Tahoma"/>
              <a:cs typeface="Tahoma"/>
            </a:endParaRPr>
          </a:p>
          <a:p>
            <a:pPr marL="38100">
              <a:lnSpc>
                <a:spcPts val="1789"/>
              </a:lnSpc>
            </a:pPr>
            <a:r>
              <a:rPr lang="en-US" sz="1800" spc="-50" dirty="0">
                <a:solidFill>
                  <a:schemeClr val="bg2"/>
                </a:solidFill>
                <a:latin typeface="Tahoma"/>
                <a:cs typeface="Tahoma"/>
              </a:rPr>
              <a:t>Powering</a:t>
            </a:r>
            <a:r>
              <a:rPr lang="en-US" sz="1800" spc="-225" dirty="0">
                <a:solidFill>
                  <a:schemeClr val="bg2"/>
                </a:solidFill>
                <a:latin typeface="Tahoma"/>
                <a:cs typeface="Tahoma"/>
              </a:rPr>
              <a:t> </a:t>
            </a:r>
            <a:r>
              <a:rPr lang="en-US" sz="1800" spc="-50" dirty="0">
                <a:solidFill>
                  <a:schemeClr val="bg2"/>
                </a:solidFill>
                <a:latin typeface="Tahoma"/>
                <a:cs typeface="Tahoma"/>
              </a:rPr>
              <a:t>through</a:t>
            </a:r>
            <a:r>
              <a:rPr lang="en-US" sz="1800" spc="-225" dirty="0">
                <a:solidFill>
                  <a:schemeClr val="bg2"/>
                </a:solidFill>
                <a:latin typeface="Tahoma"/>
                <a:cs typeface="Tahoma"/>
              </a:rPr>
              <a:t> </a:t>
            </a:r>
            <a:r>
              <a:rPr lang="en-US" sz="1800" spc="-50" dirty="0">
                <a:solidFill>
                  <a:schemeClr val="bg2"/>
                </a:solidFill>
                <a:latin typeface="Tahoma"/>
                <a:cs typeface="Tahoma"/>
              </a:rPr>
              <a:t>the</a:t>
            </a:r>
            <a:r>
              <a:rPr lang="en-US" sz="1800" spc="-225" dirty="0">
                <a:solidFill>
                  <a:schemeClr val="bg2"/>
                </a:solidFill>
                <a:latin typeface="Tahoma"/>
                <a:cs typeface="Tahoma"/>
              </a:rPr>
              <a:t> </a:t>
            </a:r>
            <a:r>
              <a:rPr lang="en-US" sz="1800" spc="-50" dirty="0">
                <a:solidFill>
                  <a:schemeClr val="bg2"/>
                </a:solidFill>
                <a:latin typeface="Tahoma"/>
                <a:cs typeface="Tahoma"/>
              </a:rPr>
              <a:t>ups</a:t>
            </a:r>
            <a:r>
              <a:rPr lang="en-US" sz="1800" spc="-225" dirty="0">
                <a:solidFill>
                  <a:schemeClr val="bg2"/>
                </a:solidFill>
                <a:latin typeface="Tahoma"/>
                <a:cs typeface="Tahoma"/>
              </a:rPr>
              <a:t> </a:t>
            </a:r>
            <a:r>
              <a:rPr lang="en-US" sz="1800" spc="-50" dirty="0">
                <a:solidFill>
                  <a:schemeClr val="bg2"/>
                </a:solidFill>
                <a:latin typeface="Tahoma"/>
                <a:cs typeface="Tahoma"/>
              </a:rPr>
              <a:t>and</a:t>
            </a:r>
            <a:r>
              <a:rPr lang="en-US" sz="1800" spc="-225" dirty="0">
                <a:solidFill>
                  <a:schemeClr val="bg2"/>
                </a:solidFill>
                <a:latin typeface="Tahoma"/>
                <a:cs typeface="Tahoma"/>
              </a:rPr>
              <a:t> </a:t>
            </a:r>
            <a:r>
              <a:rPr lang="en-US" sz="1800" spc="-55" dirty="0">
                <a:solidFill>
                  <a:schemeClr val="bg2"/>
                </a:solidFill>
                <a:latin typeface="Tahoma"/>
                <a:cs typeface="Tahoma"/>
              </a:rPr>
              <a:t>downs</a:t>
            </a:r>
            <a:endParaRPr lang="en-US" sz="1800" dirty="0">
              <a:solidFill>
                <a:schemeClr val="bg2"/>
              </a:solidFill>
              <a:latin typeface="Tahoma"/>
              <a:cs typeface="Tahoma"/>
            </a:endParaRPr>
          </a:p>
        </p:txBody>
      </p:sp>
      <p:sp>
        <p:nvSpPr>
          <p:cNvPr id="9" name="TextBox 8"/>
          <p:cNvSpPr txBox="1"/>
          <p:nvPr/>
        </p:nvSpPr>
        <p:spPr>
          <a:xfrm>
            <a:off x="0" y="6102069"/>
            <a:ext cx="10058400" cy="320857"/>
          </a:xfrm>
          <a:prstGeom prst="rect">
            <a:avLst/>
          </a:prstGeom>
          <a:solidFill>
            <a:schemeClr val="accent1"/>
          </a:solidFill>
          <a:effectLst>
            <a:outerShdw blurRad="50800" dist="50800" dir="5400000" sx="1000" sy="1000" algn="ctr" rotWithShape="0">
              <a:srgbClr val="000000">
                <a:alpha val="43137"/>
              </a:srgbClr>
            </a:outerShdw>
          </a:effectLst>
        </p:spPr>
        <p:txBody>
          <a:bodyPr wrap="square" rtlCol="0" anchor="ctr">
            <a:spAutoFit/>
          </a:bodyPr>
          <a:lstStyle/>
          <a:p>
            <a:pPr algn="r"/>
            <a:r>
              <a:rPr lang="en-US" sz="1485" dirty="0">
                <a:solidFill>
                  <a:schemeClr val="bg1"/>
                </a:solidFill>
              </a:rPr>
              <a:t>Helping you save for retirement, one paycheck at a time.</a:t>
            </a:r>
          </a:p>
        </p:txBody>
      </p:sp>
      <p:sp>
        <p:nvSpPr>
          <p:cNvPr id="10" name="Rectangle 3"/>
          <p:cNvSpPr txBox="1">
            <a:spLocks noChangeArrowheads="1"/>
          </p:cNvSpPr>
          <p:nvPr/>
        </p:nvSpPr>
        <p:spPr>
          <a:xfrm>
            <a:off x="3673675" y="3002777"/>
            <a:ext cx="5904665" cy="2583445"/>
          </a:xfrm>
          <a:prstGeom prst="rect">
            <a:avLst/>
          </a:prstGeom>
        </p:spPr>
        <p:txBody>
          <a:bodyPr vert="horz" lIns="75438" tIns="37719" rIns="75438" bIns="37719" rtlCol="0" anchor="t"/>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spcBef>
                <a:spcPct val="0"/>
              </a:spcBef>
            </a:pPr>
            <a:endParaRPr lang="en-US" altLang="en-US" sz="1320" dirty="0">
              <a:solidFill>
                <a:srgbClr val="333366"/>
              </a:solidFill>
              <a:latin typeface="Arial" panose="020B0604020202020204" pitchFamily="34" charset="0"/>
              <a:ea typeface="ヒラギノ角ゴ Pro W3" pitchFamily="6" charset="-128"/>
            </a:endParaRPr>
          </a:p>
          <a:p>
            <a:pPr algn="l">
              <a:spcBef>
                <a:spcPct val="0"/>
              </a:spcBef>
            </a:pPr>
            <a:endParaRPr lang="en-US" altLang="en-US" sz="1320" dirty="0">
              <a:solidFill>
                <a:srgbClr val="333366"/>
              </a:solidFill>
              <a:latin typeface="Arial" panose="020B0604020202020204" pitchFamily="34" charset="0"/>
              <a:ea typeface="ヒラギノ角ゴ Pro W3" pitchFamily="6" charset="-128"/>
            </a:endParaRPr>
          </a:p>
        </p:txBody>
      </p:sp>
      <p:pic>
        <p:nvPicPr>
          <p:cNvPr id="8" name="Picture 7" descr="Screen Shot 2012-01-15 at 11.02.41 PM.png"/>
          <p:cNvPicPr>
            <a:picLocks noChangeAspect="1"/>
          </p:cNvPicPr>
          <p:nvPr/>
        </p:nvPicPr>
        <p:blipFill rotWithShape="1">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l="27944" t="7669"/>
          <a:stretch/>
        </p:blipFill>
        <p:spPr>
          <a:xfrm>
            <a:off x="1" y="2818583"/>
            <a:ext cx="3457574" cy="2267385"/>
          </a:xfrm>
          <a:prstGeom prst="rect">
            <a:avLst/>
          </a:prstGeom>
        </p:spPr>
      </p:pic>
      <p:pic>
        <p:nvPicPr>
          <p:cNvPr id="11" name="Picture 10">
            <a:extLst>
              <a:ext uri="{FF2B5EF4-FFF2-40B4-BE49-F238E27FC236}">
                <a16:creationId xmlns:a16="http://schemas.microsoft.com/office/drawing/2014/main" id="{D86ADE7F-2298-4FF7-9705-D2F9EC600E98}"/>
              </a:ext>
            </a:extLst>
          </p:cNvPr>
          <p:cNvPicPr>
            <a:picLocks noChangeAspect="1"/>
          </p:cNvPicPr>
          <p:nvPr/>
        </p:nvPicPr>
        <p:blipFill>
          <a:blip r:embed="rId4"/>
          <a:stretch>
            <a:fillRect/>
          </a:stretch>
        </p:blipFill>
        <p:spPr>
          <a:xfrm>
            <a:off x="457648" y="5282628"/>
            <a:ext cx="2178145" cy="829302"/>
          </a:xfrm>
          <a:prstGeom prst="rect">
            <a:avLst/>
          </a:prstGeom>
        </p:spPr>
      </p:pic>
    </p:spTree>
    <p:extLst>
      <p:ext uri="{BB962C8B-B14F-4D97-AF65-F5344CB8AC3E}">
        <p14:creationId xmlns:p14="http://schemas.microsoft.com/office/powerpoint/2010/main" val="2670539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3182620" cy="294005"/>
          </a:xfrm>
          <a:prstGeom prst="rect">
            <a:avLst/>
          </a:prstGeom>
        </p:spPr>
        <p:txBody>
          <a:bodyPr vert="horz" wrap="square" lIns="0" tIns="0" rIns="0" bIns="0" rtlCol="0">
            <a:spAutoFit/>
          </a:bodyPr>
          <a:lstStyle/>
          <a:p>
            <a:pPr marL="12700">
              <a:lnSpc>
                <a:spcPct val="100000"/>
              </a:lnSpc>
            </a:pPr>
            <a:r>
              <a:rPr sz="1800" spc="-20" dirty="0">
                <a:solidFill>
                  <a:srgbClr val="474C55"/>
                </a:solidFill>
                <a:latin typeface="Tahoma"/>
                <a:cs typeface="Tahoma"/>
              </a:rPr>
              <a:t>Importance </a:t>
            </a:r>
            <a:r>
              <a:rPr sz="1800" spc="-30" dirty="0">
                <a:solidFill>
                  <a:srgbClr val="474C55"/>
                </a:solidFill>
                <a:latin typeface="Tahoma"/>
                <a:cs typeface="Tahoma"/>
              </a:rPr>
              <a:t>of </a:t>
            </a:r>
            <a:r>
              <a:rPr sz="1800" spc="25" dirty="0">
                <a:solidFill>
                  <a:srgbClr val="474C55"/>
                </a:solidFill>
                <a:latin typeface="Tahoma"/>
                <a:cs typeface="Tahoma"/>
              </a:rPr>
              <a:t>Proper</a:t>
            </a:r>
            <a:r>
              <a:rPr sz="1800" spc="-425" dirty="0">
                <a:solidFill>
                  <a:srgbClr val="474C55"/>
                </a:solidFill>
                <a:latin typeface="Tahoma"/>
                <a:cs typeface="Tahoma"/>
              </a:rPr>
              <a:t> </a:t>
            </a:r>
            <a:r>
              <a:rPr sz="1800" spc="5" dirty="0">
                <a:solidFill>
                  <a:srgbClr val="474C55"/>
                </a:solidFill>
                <a:latin typeface="Tahoma"/>
                <a:cs typeface="Tahoma"/>
              </a:rPr>
              <a:t>Allocation</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444500" y="1967721"/>
            <a:ext cx="1756410" cy="256032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5080" indent="-100965">
              <a:lnSpc>
                <a:spcPct val="98800"/>
              </a:lnSpc>
              <a:spcBef>
                <a:spcPts val="555"/>
              </a:spcBef>
            </a:pPr>
            <a:r>
              <a:rPr sz="900" spc="142" baseline="9259" dirty="0">
                <a:solidFill>
                  <a:srgbClr val="474C55"/>
                </a:solidFill>
                <a:latin typeface="Lucida Sans"/>
                <a:cs typeface="Lucida Sans"/>
              </a:rPr>
              <a:t>n </a:t>
            </a:r>
            <a:r>
              <a:rPr sz="1000" spc="-15" dirty="0">
                <a:solidFill>
                  <a:srgbClr val="474C55"/>
                </a:solidFill>
                <a:latin typeface="Calibri"/>
                <a:cs typeface="Calibri"/>
              </a:rPr>
              <a:t>Your </a:t>
            </a:r>
            <a:r>
              <a:rPr sz="1000" spc="-25" dirty="0">
                <a:solidFill>
                  <a:srgbClr val="474C55"/>
                </a:solidFill>
                <a:latin typeface="Calibri"/>
                <a:cs typeface="Calibri"/>
              </a:rPr>
              <a:t>allocation </a:t>
            </a:r>
            <a:r>
              <a:rPr sz="1000" spc="-135" dirty="0">
                <a:solidFill>
                  <a:srgbClr val="474C55"/>
                </a:solidFill>
                <a:latin typeface="Calibri"/>
                <a:cs typeface="Calibri"/>
              </a:rPr>
              <a:t>— </a:t>
            </a:r>
            <a:r>
              <a:rPr sz="1000" spc="-25" dirty="0">
                <a:solidFill>
                  <a:srgbClr val="474C55"/>
                </a:solidFill>
                <a:latin typeface="Calibri"/>
                <a:cs typeface="Calibri"/>
              </a:rPr>
              <a:t>mix </a:t>
            </a:r>
            <a:r>
              <a:rPr sz="1000" spc="-45" dirty="0">
                <a:solidFill>
                  <a:srgbClr val="474C55"/>
                </a:solidFill>
                <a:latin typeface="Calibri"/>
                <a:cs typeface="Calibri"/>
              </a:rPr>
              <a:t>of </a:t>
            </a:r>
            <a:r>
              <a:rPr sz="1000" spc="-15" dirty="0">
                <a:solidFill>
                  <a:srgbClr val="474C55"/>
                </a:solidFill>
                <a:latin typeface="Calibri"/>
                <a:cs typeface="Calibri"/>
              </a:rPr>
              <a:t>stocks,  </a:t>
            </a:r>
            <a:r>
              <a:rPr sz="1000" spc="-10" dirty="0">
                <a:solidFill>
                  <a:srgbClr val="474C55"/>
                </a:solidFill>
                <a:latin typeface="Calibri"/>
                <a:cs typeface="Calibri"/>
              </a:rPr>
              <a:t>bonds</a:t>
            </a:r>
            <a:r>
              <a:rPr sz="1000" spc="-175" dirty="0">
                <a:solidFill>
                  <a:srgbClr val="474C55"/>
                </a:solidFill>
                <a:latin typeface="Calibri"/>
                <a:cs typeface="Calibri"/>
              </a:rPr>
              <a:t> </a:t>
            </a:r>
            <a:r>
              <a:rPr sz="1000" spc="-15" dirty="0">
                <a:solidFill>
                  <a:srgbClr val="474C55"/>
                </a:solidFill>
                <a:latin typeface="Calibri"/>
                <a:cs typeface="Calibri"/>
              </a:rPr>
              <a:t>and cash </a:t>
            </a:r>
            <a:r>
              <a:rPr sz="1000" spc="-135" dirty="0">
                <a:solidFill>
                  <a:srgbClr val="474C55"/>
                </a:solidFill>
                <a:latin typeface="Calibri"/>
                <a:cs typeface="Calibri"/>
              </a:rPr>
              <a:t>— </a:t>
            </a:r>
            <a:r>
              <a:rPr sz="1000" spc="-15" dirty="0">
                <a:solidFill>
                  <a:srgbClr val="474C55"/>
                </a:solidFill>
                <a:latin typeface="Calibri"/>
                <a:cs typeface="Calibri"/>
              </a:rPr>
              <a:t>should </a:t>
            </a:r>
            <a:r>
              <a:rPr sz="1000" spc="-10" dirty="0">
                <a:solidFill>
                  <a:srgbClr val="474C55"/>
                </a:solidFill>
                <a:latin typeface="Calibri"/>
                <a:cs typeface="Calibri"/>
              </a:rPr>
              <a:t>change  </a:t>
            </a:r>
            <a:r>
              <a:rPr sz="1000" spc="-30" dirty="0">
                <a:solidFill>
                  <a:srgbClr val="474C55"/>
                </a:solidFill>
                <a:latin typeface="Calibri"/>
                <a:cs typeface="Calibri"/>
              </a:rPr>
              <a:t>over</a:t>
            </a:r>
            <a:r>
              <a:rPr sz="1000" spc="-160" dirty="0">
                <a:solidFill>
                  <a:srgbClr val="474C55"/>
                </a:solidFill>
                <a:latin typeface="Calibri"/>
                <a:cs typeface="Calibri"/>
              </a:rPr>
              <a:t> </a:t>
            </a:r>
            <a:r>
              <a:rPr sz="1000" spc="-25" dirty="0">
                <a:solidFill>
                  <a:srgbClr val="474C55"/>
                </a:solidFill>
                <a:latin typeface="Calibri"/>
                <a:cs typeface="Calibri"/>
              </a:rPr>
              <a:t>time.</a:t>
            </a:r>
            <a:endParaRPr sz="1000">
              <a:latin typeface="Calibri"/>
              <a:cs typeface="Calibri"/>
            </a:endParaRPr>
          </a:p>
          <a:p>
            <a:pPr marL="113030" marR="52069" indent="-100965">
              <a:lnSpc>
                <a:spcPct val="100000"/>
              </a:lnSpc>
              <a:spcBef>
                <a:spcPts val="420"/>
              </a:spcBef>
            </a:pPr>
            <a:r>
              <a:rPr sz="900" spc="142" baseline="9259" dirty="0">
                <a:solidFill>
                  <a:srgbClr val="474C55"/>
                </a:solidFill>
                <a:latin typeface="Lucida Sans"/>
                <a:cs typeface="Lucida Sans"/>
              </a:rPr>
              <a:t>n</a:t>
            </a:r>
            <a:r>
              <a:rPr sz="900" baseline="9259" dirty="0">
                <a:solidFill>
                  <a:srgbClr val="474C55"/>
                </a:solidFill>
                <a:latin typeface="Lucida Sans"/>
                <a:cs typeface="Lucida Sans"/>
              </a:rPr>
              <a:t> </a:t>
            </a:r>
            <a:r>
              <a:rPr sz="1000" spc="-15" dirty="0">
                <a:solidFill>
                  <a:srgbClr val="474C55"/>
                </a:solidFill>
                <a:latin typeface="Calibri"/>
                <a:cs typeface="Calibri"/>
              </a:rPr>
              <a:t>In</a:t>
            </a:r>
            <a:r>
              <a:rPr sz="1000" spc="-70" dirty="0">
                <a:solidFill>
                  <a:srgbClr val="474C55"/>
                </a:solidFill>
                <a:latin typeface="Calibri"/>
                <a:cs typeface="Calibri"/>
              </a:rPr>
              <a:t> </a:t>
            </a:r>
            <a:r>
              <a:rPr sz="1000" spc="-25" dirty="0">
                <a:solidFill>
                  <a:srgbClr val="474C55"/>
                </a:solidFill>
                <a:latin typeface="Calibri"/>
                <a:cs typeface="Calibri"/>
              </a:rPr>
              <a:t>your</a:t>
            </a:r>
            <a:r>
              <a:rPr sz="1000" spc="-70" dirty="0">
                <a:solidFill>
                  <a:srgbClr val="474C55"/>
                </a:solidFill>
                <a:latin typeface="Calibri"/>
                <a:cs typeface="Calibri"/>
              </a:rPr>
              <a:t> </a:t>
            </a:r>
            <a:r>
              <a:rPr sz="1000" spc="-10" dirty="0">
                <a:solidFill>
                  <a:srgbClr val="474C55"/>
                </a:solidFill>
                <a:latin typeface="Calibri"/>
                <a:cs typeface="Calibri"/>
              </a:rPr>
              <a:t>20s,</a:t>
            </a:r>
            <a:r>
              <a:rPr sz="1000" spc="-70" dirty="0">
                <a:solidFill>
                  <a:srgbClr val="474C55"/>
                </a:solidFill>
                <a:latin typeface="Calibri"/>
                <a:cs typeface="Calibri"/>
              </a:rPr>
              <a:t> </a:t>
            </a:r>
            <a:r>
              <a:rPr sz="1000" spc="-10" dirty="0">
                <a:solidFill>
                  <a:srgbClr val="474C55"/>
                </a:solidFill>
                <a:latin typeface="Calibri"/>
                <a:cs typeface="Calibri"/>
              </a:rPr>
              <a:t>30s</a:t>
            </a:r>
            <a:r>
              <a:rPr sz="1000" spc="-70" dirty="0">
                <a:solidFill>
                  <a:srgbClr val="474C55"/>
                </a:solidFill>
                <a:latin typeface="Calibri"/>
                <a:cs typeface="Calibri"/>
              </a:rPr>
              <a:t> </a:t>
            </a:r>
            <a:r>
              <a:rPr sz="1000" spc="-30" dirty="0">
                <a:solidFill>
                  <a:srgbClr val="474C55"/>
                </a:solidFill>
                <a:latin typeface="Calibri"/>
                <a:cs typeface="Calibri"/>
              </a:rPr>
              <a:t>or</a:t>
            </a:r>
            <a:r>
              <a:rPr sz="1000" spc="-70" dirty="0">
                <a:solidFill>
                  <a:srgbClr val="474C55"/>
                </a:solidFill>
                <a:latin typeface="Calibri"/>
                <a:cs typeface="Calibri"/>
              </a:rPr>
              <a:t> </a:t>
            </a:r>
            <a:r>
              <a:rPr sz="1000" spc="-10" dirty="0">
                <a:solidFill>
                  <a:srgbClr val="474C55"/>
                </a:solidFill>
                <a:latin typeface="Calibri"/>
                <a:cs typeface="Calibri"/>
              </a:rPr>
              <a:t>40s,</a:t>
            </a:r>
            <a:r>
              <a:rPr sz="1000" spc="-70" dirty="0">
                <a:solidFill>
                  <a:srgbClr val="474C55"/>
                </a:solidFill>
                <a:latin typeface="Calibri"/>
                <a:cs typeface="Calibri"/>
              </a:rPr>
              <a:t> </a:t>
            </a:r>
            <a:r>
              <a:rPr sz="1000" spc="-25" dirty="0">
                <a:solidFill>
                  <a:srgbClr val="474C55"/>
                </a:solidFill>
                <a:latin typeface="Calibri"/>
                <a:cs typeface="Calibri"/>
              </a:rPr>
              <a:t>you</a:t>
            </a:r>
            <a:r>
              <a:rPr sz="1000" spc="-70" dirty="0">
                <a:solidFill>
                  <a:srgbClr val="474C55"/>
                </a:solidFill>
                <a:latin typeface="Calibri"/>
                <a:cs typeface="Calibri"/>
              </a:rPr>
              <a:t> </a:t>
            </a:r>
            <a:r>
              <a:rPr sz="1000" spc="-40" dirty="0">
                <a:solidFill>
                  <a:srgbClr val="474C55"/>
                </a:solidFill>
                <a:latin typeface="Calibri"/>
                <a:cs typeface="Calibri"/>
              </a:rPr>
              <a:t>want  </a:t>
            </a:r>
            <a:r>
              <a:rPr sz="1000" spc="-25" dirty="0">
                <a:solidFill>
                  <a:srgbClr val="474C55"/>
                </a:solidFill>
                <a:latin typeface="Calibri"/>
                <a:cs typeface="Calibri"/>
              </a:rPr>
              <a:t>your </a:t>
            </a:r>
            <a:r>
              <a:rPr sz="1000" spc="-10" dirty="0">
                <a:solidFill>
                  <a:srgbClr val="474C55"/>
                </a:solidFill>
                <a:latin typeface="Calibri"/>
                <a:cs typeface="Calibri"/>
              </a:rPr>
              <a:t>savings </a:t>
            </a:r>
            <a:r>
              <a:rPr sz="1000" spc="-35" dirty="0">
                <a:solidFill>
                  <a:srgbClr val="474C55"/>
                </a:solidFill>
                <a:latin typeface="Calibri"/>
                <a:cs typeface="Calibri"/>
              </a:rPr>
              <a:t>to </a:t>
            </a:r>
            <a:r>
              <a:rPr sz="1000" spc="-15" dirty="0">
                <a:solidFill>
                  <a:srgbClr val="474C55"/>
                </a:solidFill>
                <a:latin typeface="Calibri"/>
                <a:cs typeface="Calibri"/>
              </a:rPr>
              <a:t>grow. </a:t>
            </a:r>
            <a:r>
              <a:rPr sz="1000" spc="-5" dirty="0">
                <a:solidFill>
                  <a:srgbClr val="474C55"/>
                </a:solidFill>
                <a:latin typeface="Calibri"/>
                <a:cs typeface="Calibri"/>
              </a:rPr>
              <a:t>Having </a:t>
            </a:r>
            <a:r>
              <a:rPr sz="1000" spc="-30" dirty="0">
                <a:solidFill>
                  <a:srgbClr val="474C55"/>
                </a:solidFill>
                <a:latin typeface="Calibri"/>
                <a:cs typeface="Calibri"/>
              </a:rPr>
              <a:t>a  </a:t>
            </a:r>
            <a:r>
              <a:rPr sz="1000" spc="-15" dirty="0">
                <a:solidFill>
                  <a:srgbClr val="474C55"/>
                </a:solidFill>
                <a:latin typeface="Calibri"/>
                <a:cs typeface="Calibri"/>
              </a:rPr>
              <a:t>larger</a:t>
            </a:r>
            <a:r>
              <a:rPr sz="1000" spc="-70" dirty="0">
                <a:solidFill>
                  <a:srgbClr val="474C55"/>
                </a:solidFill>
                <a:latin typeface="Calibri"/>
                <a:cs typeface="Calibri"/>
              </a:rPr>
              <a:t> </a:t>
            </a:r>
            <a:r>
              <a:rPr sz="1000" spc="-25" dirty="0">
                <a:solidFill>
                  <a:srgbClr val="474C55"/>
                </a:solidFill>
                <a:latin typeface="Calibri"/>
                <a:cs typeface="Calibri"/>
              </a:rPr>
              <a:t>allocation</a:t>
            </a:r>
            <a:r>
              <a:rPr sz="1000" spc="-70" dirty="0">
                <a:solidFill>
                  <a:srgbClr val="474C55"/>
                </a:solidFill>
                <a:latin typeface="Calibri"/>
                <a:cs typeface="Calibri"/>
              </a:rPr>
              <a:t> </a:t>
            </a:r>
            <a:r>
              <a:rPr sz="1000" spc="-35" dirty="0">
                <a:solidFill>
                  <a:srgbClr val="474C55"/>
                </a:solidFill>
                <a:latin typeface="Calibri"/>
                <a:cs typeface="Calibri"/>
              </a:rPr>
              <a:t>to</a:t>
            </a:r>
            <a:r>
              <a:rPr sz="1000" spc="-70" dirty="0">
                <a:solidFill>
                  <a:srgbClr val="474C55"/>
                </a:solidFill>
                <a:latin typeface="Calibri"/>
                <a:cs typeface="Calibri"/>
              </a:rPr>
              <a:t> </a:t>
            </a:r>
            <a:r>
              <a:rPr sz="1000" spc="-15" dirty="0">
                <a:solidFill>
                  <a:srgbClr val="474C55"/>
                </a:solidFill>
                <a:latin typeface="Calibri"/>
                <a:cs typeface="Calibri"/>
              </a:rPr>
              <a:t>stocks</a:t>
            </a:r>
            <a:r>
              <a:rPr sz="1000" spc="-70" dirty="0">
                <a:solidFill>
                  <a:srgbClr val="474C55"/>
                </a:solidFill>
                <a:latin typeface="Calibri"/>
                <a:cs typeface="Calibri"/>
              </a:rPr>
              <a:t> </a:t>
            </a:r>
            <a:r>
              <a:rPr sz="1000" spc="-25" dirty="0">
                <a:solidFill>
                  <a:srgbClr val="474C55"/>
                </a:solidFill>
                <a:latin typeface="Calibri"/>
                <a:cs typeface="Calibri"/>
              </a:rPr>
              <a:t>versus  </a:t>
            </a:r>
            <a:r>
              <a:rPr sz="1000" spc="-10" dirty="0">
                <a:solidFill>
                  <a:srgbClr val="474C55"/>
                </a:solidFill>
                <a:latin typeface="Calibri"/>
                <a:cs typeface="Calibri"/>
              </a:rPr>
              <a:t>bonds </a:t>
            </a:r>
            <a:r>
              <a:rPr sz="1000" spc="-20" dirty="0">
                <a:solidFill>
                  <a:srgbClr val="474C55"/>
                </a:solidFill>
                <a:latin typeface="Calibri"/>
                <a:cs typeface="Calibri"/>
              </a:rPr>
              <a:t>historically has helped  </a:t>
            </a:r>
            <a:r>
              <a:rPr sz="1000" spc="-30" dirty="0">
                <a:solidFill>
                  <a:srgbClr val="474C55"/>
                </a:solidFill>
                <a:latin typeface="Calibri"/>
                <a:cs typeface="Calibri"/>
              </a:rPr>
              <a:t>portfolios</a:t>
            </a:r>
            <a:r>
              <a:rPr sz="1000" spc="-95" dirty="0">
                <a:solidFill>
                  <a:srgbClr val="474C55"/>
                </a:solidFill>
                <a:latin typeface="Calibri"/>
                <a:cs typeface="Calibri"/>
              </a:rPr>
              <a:t> </a:t>
            </a:r>
            <a:r>
              <a:rPr sz="1000" spc="-20" dirty="0">
                <a:solidFill>
                  <a:srgbClr val="474C55"/>
                </a:solidFill>
                <a:latin typeface="Calibri"/>
                <a:cs typeface="Calibri"/>
              </a:rPr>
              <a:t>grow.</a:t>
            </a:r>
            <a:endParaRPr sz="1000">
              <a:latin typeface="Calibri"/>
              <a:cs typeface="Calibri"/>
            </a:endParaRPr>
          </a:p>
          <a:p>
            <a:pPr marL="113030" marR="191135" indent="-100965">
              <a:lnSpc>
                <a:spcPct val="100000"/>
              </a:lnSpc>
              <a:spcBef>
                <a:spcPts val="450"/>
              </a:spcBef>
            </a:pPr>
            <a:r>
              <a:rPr sz="900" spc="142" baseline="9259" dirty="0">
                <a:solidFill>
                  <a:srgbClr val="474C55"/>
                </a:solidFill>
                <a:latin typeface="Lucida Sans"/>
                <a:cs typeface="Lucida Sans"/>
              </a:rPr>
              <a:t>n</a:t>
            </a:r>
            <a:r>
              <a:rPr sz="900" spc="-172" baseline="9259" dirty="0">
                <a:solidFill>
                  <a:srgbClr val="474C55"/>
                </a:solidFill>
                <a:latin typeface="Lucida Sans"/>
                <a:cs typeface="Lucida Sans"/>
              </a:rPr>
              <a:t> </a:t>
            </a:r>
            <a:r>
              <a:rPr sz="1000" spc="-30" dirty="0">
                <a:solidFill>
                  <a:srgbClr val="474C55"/>
                </a:solidFill>
                <a:latin typeface="Calibri"/>
                <a:cs typeface="Calibri"/>
              </a:rPr>
              <a:t>When </a:t>
            </a:r>
            <a:r>
              <a:rPr sz="1000" spc="-25" dirty="0">
                <a:solidFill>
                  <a:srgbClr val="474C55"/>
                </a:solidFill>
                <a:latin typeface="Calibri"/>
                <a:cs typeface="Calibri"/>
              </a:rPr>
              <a:t>you’re retired, </a:t>
            </a:r>
            <a:r>
              <a:rPr sz="1000" spc="-30" dirty="0">
                <a:solidFill>
                  <a:srgbClr val="474C55"/>
                </a:solidFill>
                <a:latin typeface="Calibri"/>
                <a:cs typeface="Calibri"/>
              </a:rPr>
              <a:t>volatility  </a:t>
            </a:r>
            <a:r>
              <a:rPr sz="1000" spc="-15" dirty="0">
                <a:solidFill>
                  <a:srgbClr val="474C55"/>
                </a:solidFill>
                <a:latin typeface="Calibri"/>
                <a:cs typeface="Calibri"/>
              </a:rPr>
              <a:t>can</a:t>
            </a:r>
            <a:r>
              <a:rPr sz="1000" spc="-80" dirty="0">
                <a:solidFill>
                  <a:srgbClr val="474C55"/>
                </a:solidFill>
                <a:latin typeface="Calibri"/>
                <a:cs typeface="Calibri"/>
              </a:rPr>
              <a:t> </a:t>
            </a:r>
            <a:r>
              <a:rPr sz="1000" spc="-25" dirty="0">
                <a:solidFill>
                  <a:srgbClr val="474C55"/>
                </a:solidFill>
                <a:latin typeface="Calibri"/>
                <a:cs typeface="Calibri"/>
              </a:rPr>
              <a:t>hurt</a:t>
            </a:r>
            <a:r>
              <a:rPr sz="1000" spc="-80" dirty="0">
                <a:solidFill>
                  <a:srgbClr val="474C55"/>
                </a:solidFill>
                <a:latin typeface="Calibri"/>
                <a:cs typeface="Calibri"/>
              </a:rPr>
              <a:t> </a:t>
            </a:r>
            <a:r>
              <a:rPr sz="1000" spc="-25" dirty="0">
                <a:solidFill>
                  <a:srgbClr val="474C55"/>
                </a:solidFill>
                <a:latin typeface="Calibri"/>
                <a:cs typeface="Calibri"/>
              </a:rPr>
              <a:t>your</a:t>
            </a:r>
            <a:r>
              <a:rPr sz="1000" spc="-80" dirty="0">
                <a:solidFill>
                  <a:srgbClr val="474C55"/>
                </a:solidFill>
                <a:latin typeface="Calibri"/>
                <a:cs typeface="Calibri"/>
              </a:rPr>
              <a:t> </a:t>
            </a:r>
            <a:r>
              <a:rPr sz="1000" spc="-30" dirty="0">
                <a:solidFill>
                  <a:srgbClr val="474C55"/>
                </a:solidFill>
                <a:latin typeface="Calibri"/>
                <a:cs typeface="Calibri"/>
              </a:rPr>
              <a:t>portfolio.</a:t>
            </a:r>
            <a:endParaRPr sz="1000">
              <a:latin typeface="Calibri"/>
              <a:cs typeface="Calibri"/>
            </a:endParaRPr>
          </a:p>
          <a:p>
            <a:pPr marL="113030" marR="48260" indent="-100965">
              <a:lnSpc>
                <a:spcPts val="1170"/>
              </a:lnSpc>
              <a:spcBef>
                <a:spcPts val="484"/>
              </a:spcBef>
            </a:pPr>
            <a:r>
              <a:rPr sz="900" spc="142" baseline="9259" dirty="0">
                <a:solidFill>
                  <a:srgbClr val="474C55"/>
                </a:solidFill>
                <a:latin typeface="Lucida Sans"/>
                <a:cs typeface="Lucida Sans"/>
              </a:rPr>
              <a:t>n </a:t>
            </a:r>
            <a:r>
              <a:rPr sz="1000" spc="-30" dirty="0">
                <a:solidFill>
                  <a:srgbClr val="474C55"/>
                </a:solidFill>
                <a:latin typeface="Calibri"/>
                <a:cs typeface="Calibri"/>
              </a:rPr>
              <a:t>When </a:t>
            </a:r>
            <a:r>
              <a:rPr sz="1000" spc="-25" dirty="0">
                <a:solidFill>
                  <a:srgbClr val="474C55"/>
                </a:solidFill>
                <a:latin typeface="Calibri"/>
                <a:cs typeface="Calibri"/>
              </a:rPr>
              <a:t>you </a:t>
            </a:r>
            <a:r>
              <a:rPr sz="1000" spc="-35" dirty="0">
                <a:solidFill>
                  <a:srgbClr val="474C55"/>
                </a:solidFill>
                <a:latin typeface="Calibri"/>
                <a:cs typeface="Calibri"/>
              </a:rPr>
              <a:t>are </a:t>
            </a:r>
            <a:r>
              <a:rPr sz="1000" spc="-10" dirty="0">
                <a:solidFill>
                  <a:srgbClr val="474C55"/>
                </a:solidFill>
                <a:latin typeface="Calibri"/>
                <a:cs typeface="Calibri"/>
              </a:rPr>
              <a:t>making  </a:t>
            </a:r>
            <a:r>
              <a:rPr sz="1000" spc="-30" dirty="0">
                <a:solidFill>
                  <a:srgbClr val="474C55"/>
                </a:solidFill>
                <a:latin typeface="Calibri"/>
                <a:cs typeface="Calibri"/>
              </a:rPr>
              <a:t>withdrawals, a </a:t>
            </a:r>
            <a:r>
              <a:rPr sz="1000" spc="-10" dirty="0">
                <a:solidFill>
                  <a:srgbClr val="474C55"/>
                </a:solidFill>
                <a:latin typeface="Calibri"/>
                <a:cs typeface="Calibri"/>
              </a:rPr>
              <a:t>declining</a:t>
            </a:r>
            <a:r>
              <a:rPr sz="1000" spc="-125" dirty="0">
                <a:solidFill>
                  <a:srgbClr val="474C55"/>
                </a:solidFill>
                <a:latin typeface="Calibri"/>
                <a:cs typeface="Calibri"/>
              </a:rPr>
              <a:t> </a:t>
            </a:r>
            <a:r>
              <a:rPr sz="1000" spc="-20" dirty="0">
                <a:solidFill>
                  <a:srgbClr val="474C55"/>
                </a:solidFill>
                <a:latin typeface="Calibri"/>
                <a:cs typeface="Calibri"/>
              </a:rPr>
              <a:t>balance  </a:t>
            </a:r>
            <a:r>
              <a:rPr sz="1000" spc="-15" dirty="0">
                <a:solidFill>
                  <a:srgbClr val="474C55"/>
                </a:solidFill>
                <a:latin typeface="Calibri"/>
                <a:cs typeface="Calibri"/>
              </a:rPr>
              <a:t>can </a:t>
            </a:r>
            <a:r>
              <a:rPr sz="1000" spc="-30" dirty="0">
                <a:solidFill>
                  <a:srgbClr val="474C55"/>
                </a:solidFill>
                <a:latin typeface="Calibri"/>
                <a:cs typeface="Calibri"/>
              </a:rPr>
              <a:t>mean </a:t>
            </a:r>
            <a:r>
              <a:rPr sz="1000" spc="-15" dirty="0">
                <a:solidFill>
                  <a:srgbClr val="474C55"/>
                </a:solidFill>
                <a:latin typeface="Calibri"/>
                <a:cs typeface="Calibri"/>
              </a:rPr>
              <a:t>less </a:t>
            </a:r>
            <a:r>
              <a:rPr sz="1000" spc="-25" dirty="0">
                <a:solidFill>
                  <a:srgbClr val="474C55"/>
                </a:solidFill>
                <a:latin typeface="Calibri"/>
                <a:cs typeface="Calibri"/>
              </a:rPr>
              <a:t>opportunity </a:t>
            </a:r>
            <a:r>
              <a:rPr sz="1000" spc="-40" dirty="0">
                <a:solidFill>
                  <a:srgbClr val="474C55"/>
                </a:solidFill>
                <a:latin typeface="Calibri"/>
                <a:cs typeface="Calibri"/>
              </a:rPr>
              <a:t>for  </a:t>
            </a:r>
            <a:r>
              <a:rPr sz="1000" spc="-10" dirty="0">
                <a:solidFill>
                  <a:srgbClr val="474C55"/>
                </a:solidFill>
                <a:latin typeface="Calibri"/>
                <a:cs typeface="Calibri"/>
              </a:rPr>
              <a:t>compounding.</a:t>
            </a:r>
            <a:endParaRPr sz="1000">
              <a:latin typeface="Calibri"/>
              <a:cs typeface="Calibri"/>
            </a:endParaRPr>
          </a:p>
        </p:txBody>
      </p:sp>
      <p:sp>
        <p:nvSpPr>
          <p:cNvPr id="10" name="object 10"/>
          <p:cNvSpPr txBox="1"/>
          <p:nvPr/>
        </p:nvSpPr>
        <p:spPr>
          <a:xfrm>
            <a:off x="2768600" y="1458277"/>
            <a:ext cx="5113020" cy="238760"/>
          </a:xfrm>
          <a:prstGeom prst="rect">
            <a:avLst/>
          </a:prstGeom>
        </p:spPr>
        <p:txBody>
          <a:bodyPr vert="horz" wrap="square" lIns="0" tIns="0" rIns="0" bIns="0" rtlCol="0">
            <a:spAutoFit/>
          </a:bodyPr>
          <a:lstStyle/>
          <a:p>
            <a:pPr marL="12700">
              <a:lnSpc>
                <a:spcPct val="100000"/>
              </a:lnSpc>
            </a:pPr>
            <a:r>
              <a:rPr sz="1500" dirty="0">
                <a:solidFill>
                  <a:srgbClr val="474C55"/>
                </a:solidFill>
                <a:latin typeface="Calibri"/>
                <a:cs typeface="Calibri"/>
              </a:rPr>
              <a:t>Understand</a:t>
            </a:r>
            <a:r>
              <a:rPr sz="1500" spc="-50" dirty="0">
                <a:solidFill>
                  <a:srgbClr val="474C55"/>
                </a:solidFill>
                <a:latin typeface="Calibri"/>
                <a:cs typeface="Calibri"/>
              </a:rPr>
              <a:t> </a:t>
            </a:r>
            <a:r>
              <a:rPr sz="1500" spc="-10" dirty="0">
                <a:solidFill>
                  <a:srgbClr val="474C55"/>
                </a:solidFill>
                <a:latin typeface="Calibri"/>
                <a:cs typeface="Calibri"/>
              </a:rPr>
              <a:t>when</a:t>
            </a:r>
            <a:r>
              <a:rPr sz="1500" spc="-50" dirty="0">
                <a:solidFill>
                  <a:srgbClr val="474C55"/>
                </a:solidFill>
                <a:latin typeface="Calibri"/>
                <a:cs typeface="Calibri"/>
              </a:rPr>
              <a:t> </a:t>
            </a:r>
            <a:r>
              <a:rPr sz="1500" spc="-5" dirty="0">
                <a:solidFill>
                  <a:srgbClr val="474C55"/>
                </a:solidFill>
                <a:latin typeface="Calibri"/>
                <a:cs typeface="Calibri"/>
              </a:rPr>
              <a:t>volatility</a:t>
            </a:r>
            <a:r>
              <a:rPr sz="1500" spc="-50" dirty="0">
                <a:solidFill>
                  <a:srgbClr val="474C55"/>
                </a:solidFill>
                <a:latin typeface="Calibri"/>
                <a:cs typeface="Calibri"/>
              </a:rPr>
              <a:t> </a:t>
            </a:r>
            <a:r>
              <a:rPr sz="1500" dirty="0">
                <a:solidFill>
                  <a:srgbClr val="474C55"/>
                </a:solidFill>
                <a:latin typeface="Calibri"/>
                <a:cs typeface="Calibri"/>
              </a:rPr>
              <a:t>may</a:t>
            </a:r>
            <a:r>
              <a:rPr sz="1500" spc="-50" dirty="0">
                <a:solidFill>
                  <a:srgbClr val="474C55"/>
                </a:solidFill>
                <a:latin typeface="Calibri"/>
                <a:cs typeface="Calibri"/>
              </a:rPr>
              <a:t> </a:t>
            </a:r>
            <a:r>
              <a:rPr sz="1500" spc="-10" dirty="0">
                <a:solidFill>
                  <a:srgbClr val="474C55"/>
                </a:solidFill>
                <a:latin typeface="Calibri"/>
                <a:cs typeface="Calibri"/>
              </a:rPr>
              <a:t>or</a:t>
            </a:r>
            <a:r>
              <a:rPr sz="1500" spc="-50" dirty="0">
                <a:solidFill>
                  <a:srgbClr val="474C55"/>
                </a:solidFill>
                <a:latin typeface="Calibri"/>
                <a:cs typeface="Calibri"/>
              </a:rPr>
              <a:t> </a:t>
            </a:r>
            <a:r>
              <a:rPr sz="1500" dirty="0">
                <a:solidFill>
                  <a:srgbClr val="474C55"/>
                </a:solidFill>
                <a:latin typeface="Calibri"/>
                <a:cs typeface="Calibri"/>
              </a:rPr>
              <a:t>may</a:t>
            </a:r>
            <a:r>
              <a:rPr sz="1500" spc="-50" dirty="0">
                <a:solidFill>
                  <a:srgbClr val="474C55"/>
                </a:solidFill>
                <a:latin typeface="Calibri"/>
                <a:cs typeface="Calibri"/>
              </a:rPr>
              <a:t> </a:t>
            </a:r>
            <a:r>
              <a:rPr sz="1500" spc="10" dirty="0">
                <a:solidFill>
                  <a:srgbClr val="474C55"/>
                </a:solidFill>
                <a:latin typeface="Calibri"/>
                <a:cs typeface="Calibri"/>
              </a:rPr>
              <a:t>NOT</a:t>
            </a:r>
            <a:r>
              <a:rPr sz="1500" spc="-50" dirty="0">
                <a:solidFill>
                  <a:srgbClr val="474C55"/>
                </a:solidFill>
                <a:latin typeface="Calibri"/>
                <a:cs typeface="Calibri"/>
              </a:rPr>
              <a:t> </a:t>
            </a:r>
            <a:r>
              <a:rPr sz="1500" spc="-10" dirty="0">
                <a:solidFill>
                  <a:srgbClr val="474C55"/>
                </a:solidFill>
                <a:latin typeface="Calibri"/>
                <a:cs typeface="Calibri"/>
              </a:rPr>
              <a:t>benefit</a:t>
            </a:r>
            <a:r>
              <a:rPr sz="1500" spc="-50" dirty="0">
                <a:solidFill>
                  <a:srgbClr val="474C55"/>
                </a:solidFill>
                <a:latin typeface="Calibri"/>
                <a:cs typeface="Calibri"/>
              </a:rPr>
              <a:t> </a:t>
            </a:r>
            <a:r>
              <a:rPr sz="1500" dirty="0">
                <a:solidFill>
                  <a:srgbClr val="474C55"/>
                </a:solidFill>
                <a:latin typeface="Calibri"/>
                <a:cs typeface="Calibri"/>
              </a:rPr>
              <a:t>your</a:t>
            </a:r>
            <a:r>
              <a:rPr sz="1500" spc="-50" dirty="0">
                <a:solidFill>
                  <a:srgbClr val="474C55"/>
                </a:solidFill>
                <a:latin typeface="Calibri"/>
                <a:cs typeface="Calibri"/>
              </a:rPr>
              <a:t> </a:t>
            </a:r>
            <a:r>
              <a:rPr sz="1500" spc="-10" dirty="0">
                <a:solidFill>
                  <a:srgbClr val="474C55"/>
                </a:solidFill>
                <a:latin typeface="Calibri"/>
                <a:cs typeface="Calibri"/>
              </a:rPr>
              <a:t>portfolio</a:t>
            </a:r>
            <a:endParaRPr sz="1500">
              <a:latin typeface="Calibri"/>
              <a:cs typeface="Calibri"/>
            </a:endParaRPr>
          </a:p>
        </p:txBody>
      </p:sp>
      <p:sp>
        <p:nvSpPr>
          <p:cNvPr id="11" name="object 11"/>
          <p:cNvSpPr txBox="1"/>
          <p:nvPr/>
        </p:nvSpPr>
        <p:spPr>
          <a:xfrm>
            <a:off x="2768600" y="6213157"/>
            <a:ext cx="5074285" cy="239395"/>
          </a:xfrm>
          <a:prstGeom prst="rect">
            <a:avLst/>
          </a:prstGeom>
        </p:spPr>
        <p:txBody>
          <a:bodyPr vert="horz" wrap="square" lIns="0" tIns="0" rIns="0" bIns="0" rtlCol="0">
            <a:spAutoFit/>
          </a:bodyPr>
          <a:lstStyle/>
          <a:p>
            <a:pPr marL="12700">
              <a:lnSpc>
                <a:spcPct val="100000"/>
              </a:lnSpc>
            </a:pPr>
            <a:r>
              <a:rPr sz="1500" spc="5" dirty="0">
                <a:solidFill>
                  <a:schemeClr val="accent6">
                    <a:lumMod val="75000"/>
                  </a:schemeClr>
                </a:solidFill>
                <a:latin typeface="Calibri"/>
                <a:cs typeface="Calibri"/>
              </a:rPr>
              <a:t>Consider</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shifting</a:t>
            </a:r>
            <a:r>
              <a:rPr sz="1500" spc="-5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your</a:t>
            </a:r>
            <a:r>
              <a:rPr sz="1500" spc="-5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asset</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allocation</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as</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you</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approach</a:t>
            </a:r>
            <a:r>
              <a:rPr sz="1500" spc="-50" dirty="0">
                <a:solidFill>
                  <a:schemeClr val="accent6">
                    <a:lumMod val="75000"/>
                  </a:schemeClr>
                </a:solidFill>
                <a:latin typeface="Calibri"/>
                <a:cs typeface="Calibri"/>
              </a:rPr>
              <a:t> </a:t>
            </a:r>
            <a:r>
              <a:rPr sz="1500" spc="-30" dirty="0">
                <a:solidFill>
                  <a:schemeClr val="accent6">
                    <a:lumMod val="75000"/>
                  </a:schemeClr>
                </a:solidFill>
                <a:latin typeface="Calibri"/>
                <a:cs typeface="Calibri"/>
              </a:rPr>
              <a:t>retirement.</a:t>
            </a:r>
            <a:endParaRPr sz="1500" dirty="0">
              <a:solidFill>
                <a:schemeClr val="accent6">
                  <a:lumMod val="75000"/>
                </a:schemeClr>
              </a:solidFill>
              <a:latin typeface="Calibri"/>
              <a:cs typeface="Calibri"/>
            </a:endParaRPr>
          </a:p>
        </p:txBody>
      </p:sp>
      <p:sp>
        <p:nvSpPr>
          <p:cNvPr id="12" name="object 12"/>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3" name="object 13"/>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8</a:t>
            </a:r>
            <a:endParaRPr sz="1550" dirty="0">
              <a:latin typeface="Tahoma"/>
              <a:cs typeface="Tahoma"/>
            </a:endParaRPr>
          </a:p>
        </p:txBody>
      </p:sp>
      <p:sp>
        <p:nvSpPr>
          <p:cNvPr id="14" name="object 14"/>
          <p:cNvSpPr txBox="1"/>
          <p:nvPr/>
        </p:nvSpPr>
        <p:spPr>
          <a:xfrm>
            <a:off x="2768600" y="6766559"/>
            <a:ext cx="6263005" cy="581025"/>
          </a:xfrm>
          <a:prstGeom prst="rect">
            <a:avLst/>
          </a:prstGeom>
        </p:spPr>
        <p:txBody>
          <a:bodyPr vert="horz" wrap="square" lIns="0" tIns="0" rIns="0" bIns="0" rtlCol="0">
            <a:spAutoFit/>
          </a:bodyPr>
          <a:lstStyle/>
          <a:p>
            <a:pPr marL="12700" marR="5080">
              <a:lnSpc>
                <a:spcPts val="900"/>
              </a:lnSpc>
            </a:pPr>
            <a:r>
              <a:rPr sz="800" spc="-15" dirty="0">
                <a:solidFill>
                  <a:srgbClr val="474C55"/>
                </a:solidFill>
                <a:latin typeface="Calibri"/>
                <a:cs typeface="Calibri"/>
              </a:rPr>
              <a:t>Source: </a:t>
            </a:r>
            <a:r>
              <a:rPr sz="800" spc="-10" dirty="0">
                <a:solidFill>
                  <a:srgbClr val="474C55"/>
                </a:solidFill>
                <a:latin typeface="Calibri"/>
                <a:cs typeface="Calibri"/>
              </a:rPr>
              <a:t>FactSet, S&amp;P </a:t>
            </a:r>
            <a:r>
              <a:rPr sz="800" dirty="0">
                <a:solidFill>
                  <a:srgbClr val="474C55"/>
                </a:solidFill>
                <a:latin typeface="Calibri"/>
                <a:cs typeface="Calibri"/>
              </a:rPr>
              <a:t>US </a:t>
            </a:r>
            <a:r>
              <a:rPr sz="800" spc="-15" dirty="0">
                <a:solidFill>
                  <a:srgbClr val="474C55"/>
                </a:solidFill>
                <a:latin typeface="Calibri"/>
                <a:cs typeface="Calibri"/>
              </a:rPr>
              <a:t>and Bloomberg Barclays. </a:t>
            </a:r>
            <a:r>
              <a:rPr sz="800" spc="-20" dirty="0">
                <a:solidFill>
                  <a:srgbClr val="474C55"/>
                </a:solidFill>
                <a:latin typeface="Calibri"/>
                <a:cs typeface="Calibri"/>
              </a:rPr>
              <a:t>Data </a:t>
            </a:r>
            <a:r>
              <a:rPr sz="800" spc="-15" dirty="0">
                <a:solidFill>
                  <a:srgbClr val="474C55"/>
                </a:solidFill>
                <a:latin typeface="Calibri"/>
                <a:cs typeface="Calibri"/>
              </a:rPr>
              <a:t>as </a:t>
            </a:r>
            <a:r>
              <a:rPr sz="800" spc="-40" dirty="0">
                <a:solidFill>
                  <a:srgbClr val="474C55"/>
                </a:solidFill>
                <a:latin typeface="Calibri"/>
                <a:cs typeface="Calibri"/>
              </a:rPr>
              <a:t>of </a:t>
            </a:r>
            <a:r>
              <a:rPr sz="800" spc="-30" dirty="0">
                <a:solidFill>
                  <a:srgbClr val="474C55"/>
                </a:solidFill>
                <a:latin typeface="Calibri"/>
                <a:cs typeface="Calibri"/>
              </a:rPr>
              <a:t>31 </a:t>
            </a:r>
            <a:r>
              <a:rPr sz="800" spc="-15" dirty="0">
                <a:solidFill>
                  <a:srgbClr val="474C55"/>
                </a:solidFill>
                <a:latin typeface="Calibri"/>
                <a:cs typeface="Calibri"/>
              </a:rPr>
              <a:t>December 1998 </a:t>
            </a:r>
            <a:r>
              <a:rPr sz="800" spc="-30" dirty="0">
                <a:solidFill>
                  <a:srgbClr val="474C55"/>
                </a:solidFill>
                <a:latin typeface="Calibri"/>
                <a:cs typeface="Calibri"/>
              </a:rPr>
              <a:t>to 31 </a:t>
            </a:r>
            <a:r>
              <a:rPr sz="800" spc="-15" dirty="0">
                <a:solidFill>
                  <a:srgbClr val="474C55"/>
                </a:solidFill>
                <a:latin typeface="Calibri"/>
                <a:cs typeface="Calibri"/>
              </a:rPr>
              <a:t>December </a:t>
            </a:r>
            <a:r>
              <a:rPr sz="800" spc="-20" dirty="0">
                <a:solidFill>
                  <a:srgbClr val="474C55"/>
                </a:solidFill>
                <a:latin typeface="Calibri"/>
                <a:cs typeface="Calibri"/>
              </a:rPr>
              <a:t>2018. </a:t>
            </a:r>
            <a:r>
              <a:rPr sz="800" spc="-5" dirty="0">
                <a:solidFill>
                  <a:srgbClr val="474C55"/>
                </a:solidFill>
                <a:latin typeface="Calibri"/>
                <a:cs typeface="Calibri"/>
              </a:rPr>
              <a:t>Each </a:t>
            </a:r>
            <a:r>
              <a:rPr sz="800" spc="-20" dirty="0">
                <a:solidFill>
                  <a:srgbClr val="474C55"/>
                </a:solidFill>
                <a:latin typeface="Calibri"/>
                <a:cs typeface="Calibri"/>
              </a:rPr>
              <a:t>portfolio </a:t>
            </a:r>
            <a:r>
              <a:rPr sz="800" spc="-10" dirty="0">
                <a:solidFill>
                  <a:srgbClr val="474C55"/>
                </a:solidFill>
                <a:latin typeface="Calibri"/>
                <a:cs typeface="Calibri"/>
              </a:rPr>
              <a:t>is </a:t>
            </a:r>
            <a:r>
              <a:rPr sz="800" spc="-25" dirty="0">
                <a:solidFill>
                  <a:srgbClr val="474C55"/>
                </a:solidFill>
                <a:latin typeface="Calibri"/>
                <a:cs typeface="Calibri"/>
              </a:rPr>
              <a:t>a </a:t>
            </a:r>
            <a:r>
              <a:rPr sz="800" spc="5" dirty="0">
                <a:solidFill>
                  <a:srgbClr val="474C55"/>
                </a:solidFill>
                <a:latin typeface="Calibri"/>
                <a:cs typeface="Calibri"/>
              </a:rPr>
              <a:t>60% </a:t>
            </a:r>
            <a:r>
              <a:rPr sz="800" spc="-10" dirty="0">
                <a:solidFill>
                  <a:srgbClr val="474C55"/>
                </a:solidFill>
                <a:latin typeface="Calibri"/>
                <a:cs typeface="Calibri"/>
              </a:rPr>
              <a:t>S&amp;P </a:t>
            </a:r>
            <a:r>
              <a:rPr sz="800" dirty="0">
                <a:solidFill>
                  <a:srgbClr val="474C55"/>
                </a:solidFill>
                <a:latin typeface="Calibri"/>
                <a:cs typeface="Calibri"/>
              </a:rPr>
              <a:t>500 </a:t>
            </a:r>
            <a:r>
              <a:rPr sz="800" spc="-30" dirty="0">
                <a:solidFill>
                  <a:srgbClr val="474C55"/>
                </a:solidFill>
                <a:latin typeface="Calibri"/>
                <a:cs typeface="Calibri"/>
              </a:rPr>
              <a:t>Total </a:t>
            </a:r>
            <a:r>
              <a:rPr sz="800" spc="-20" dirty="0">
                <a:solidFill>
                  <a:srgbClr val="474C55"/>
                </a:solidFill>
                <a:latin typeface="Calibri"/>
                <a:cs typeface="Calibri"/>
              </a:rPr>
              <a:t>Return </a:t>
            </a:r>
            <a:r>
              <a:rPr sz="800" spc="-15" dirty="0">
                <a:solidFill>
                  <a:srgbClr val="474C55"/>
                </a:solidFill>
                <a:latin typeface="Calibri"/>
                <a:cs typeface="Calibri"/>
              </a:rPr>
              <a:t>Index and  </a:t>
            </a:r>
            <a:r>
              <a:rPr sz="800" spc="10" dirty="0">
                <a:solidFill>
                  <a:srgbClr val="474C55"/>
                </a:solidFill>
                <a:latin typeface="Calibri"/>
                <a:cs typeface="Calibri"/>
              </a:rPr>
              <a:t>40% </a:t>
            </a:r>
            <a:r>
              <a:rPr sz="800" spc="-15" dirty="0">
                <a:solidFill>
                  <a:srgbClr val="474C55"/>
                </a:solidFill>
                <a:latin typeface="Calibri"/>
                <a:cs typeface="Calibri"/>
              </a:rPr>
              <a:t>Bloomberg Barclays </a:t>
            </a:r>
            <a:r>
              <a:rPr sz="800" dirty="0">
                <a:solidFill>
                  <a:srgbClr val="474C55"/>
                </a:solidFill>
                <a:latin typeface="Calibri"/>
                <a:cs typeface="Calibri"/>
              </a:rPr>
              <a:t>US </a:t>
            </a:r>
            <a:r>
              <a:rPr sz="800" spc="-10" dirty="0">
                <a:solidFill>
                  <a:srgbClr val="474C55"/>
                </a:solidFill>
                <a:latin typeface="Calibri"/>
                <a:cs typeface="Calibri"/>
              </a:rPr>
              <a:t>Aggregate </a:t>
            </a:r>
            <a:r>
              <a:rPr sz="800" spc="-15" dirty="0">
                <a:solidFill>
                  <a:srgbClr val="474C55"/>
                </a:solidFill>
                <a:latin typeface="Calibri"/>
                <a:cs typeface="Calibri"/>
              </a:rPr>
              <a:t>Index blend, rebalanced </a:t>
            </a:r>
            <a:r>
              <a:rPr sz="800" spc="-25" dirty="0">
                <a:solidFill>
                  <a:srgbClr val="474C55"/>
                </a:solidFill>
                <a:latin typeface="Calibri"/>
                <a:cs typeface="Calibri"/>
              </a:rPr>
              <a:t>monthly. A </a:t>
            </a:r>
            <a:r>
              <a:rPr sz="800" spc="-15" dirty="0">
                <a:solidFill>
                  <a:srgbClr val="474C55"/>
                </a:solidFill>
                <a:latin typeface="Calibri"/>
                <a:cs typeface="Calibri"/>
              </a:rPr>
              <a:t>1% advisor </a:t>
            </a:r>
            <a:r>
              <a:rPr sz="800" spc="-30" dirty="0">
                <a:solidFill>
                  <a:srgbClr val="474C55"/>
                </a:solidFill>
                <a:latin typeface="Calibri"/>
                <a:cs typeface="Calibri"/>
              </a:rPr>
              <a:t>fee </a:t>
            </a:r>
            <a:r>
              <a:rPr sz="800" spc="-25" dirty="0">
                <a:solidFill>
                  <a:srgbClr val="474C55"/>
                </a:solidFill>
                <a:latin typeface="Calibri"/>
                <a:cs typeface="Calibri"/>
              </a:rPr>
              <a:t>was </a:t>
            </a:r>
            <a:r>
              <a:rPr sz="800" spc="-15" dirty="0">
                <a:solidFill>
                  <a:srgbClr val="474C55"/>
                </a:solidFill>
                <a:latin typeface="Calibri"/>
                <a:cs typeface="Calibri"/>
              </a:rPr>
              <a:t>applied </a:t>
            </a:r>
            <a:r>
              <a:rPr sz="800" spc="-30" dirty="0">
                <a:solidFill>
                  <a:srgbClr val="474C55"/>
                </a:solidFill>
                <a:latin typeface="Calibri"/>
                <a:cs typeface="Calibri"/>
              </a:rPr>
              <a:t>to </a:t>
            </a:r>
            <a:r>
              <a:rPr sz="800" spc="-25" dirty="0">
                <a:solidFill>
                  <a:srgbClr val="474C55"/>
                </a:solidFill>
                <a:latin typeface="Calibri"/>
                <a:cs typeface="Calibri"/>
              </a:rPr>
              <a:t>the </a:t>
            </a:r>
            <a:r>
              <a:rPr sz="800" spc="-15" dirty="0">
                <a:solidFill>
                  <a:srgbClr val="474C55"/>
                </a:solidFill>
                <a:latin typeface="Calibri"/>
                <a:cs typeface="Calibri"/>
              </a:rPr>
              <a:t>account balance in </a:t>
            </a:r>
            <a:r>
              <a:rPr sz="800" spc="-20" dirty="0">
                <a:solidFill>
                  <a:srgbClr val="474C55"/>
                </a:solidFill>
                <a:latin typeface="Calibri"/>
                <a:cs typeface="Calibri"/>
              </a:rPr>
              <a:t>December, </a:t>
            </a:r>
            <a:r>
              <a:rPr sz="800" spc="-25" dirty="0">
                <a:solidFill>
                  <a:srgbClr val="474C55"/>
                </a:solidFill>
                <a:latin typeface="Calibri"/>
                <a:cs typeface="Calibri"/>
              </a:rPr>
              <a:t>net </a:t>
            </a:r>
            <a:r>
              <a:rPr sz="800" spc="-40" dirty="0">
                <a:solidFill>
                  <a:srgbClr val="474C55"/>
                </a:solidFill>
                <a:latin typeface="Calibri"/>
                <a:cs typeface="Calibri"/>
              </a:rPr>
              <a:t>of </a:t>
            </a:r>
            <a:r>
              <a:rPr sz="800" spc="-25" dirty="0">
                <a:solidFill>
                  <a:srgbClr val="474C55"/>
                </a:solidFill>
                <a:latin typeface="Calibri"/>
                <a:cs typeface="Calibri"/>
              </a:rPr>
              <a:t>returns </a:t>
            </a:r>
            <a:r>
              <a:rPr sz="800" spc="-15" dirty="0">
                <a:solidFill>
                  <a:srgbClr val="474C55"/>
                </a:solidFill>
                <a:latin typeface="Calibri"/>
                <a:cs typeface="Calibri"/>
              </a:rPr>
              <a:t>and  </a:t>
            </a:r>
            <a:r>
              <a:rPr sz="800" spc="-5" dirty="0">
                <a:solidFill>
                  <a:srgbClr val="474C55"/>
                </a:solidFill>
                <a:latin typeface="Calibri"/>
                <a:cs typeface="Calibri"/>
              </a:rPr>
              <a:t>gross</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5" dirty="0">
                <a:solidFill>
                  <a:srgbClr val="474C55"/>
                </a:solidFill>
                <a:latin typeface="Calibri"/>
                <a:cs typeface="Calibri"/>
              </a:rPr>
              <a:t>month-end</a:t>
            </a:r>
            <a:r>
              <a:rPr sz="800" spc="-55" dirty="0">
                <a:solidFill>
                  <a:srgbClr val="474C55"/>
                </a:solidFill>
                <a:latin typeface="Calibri"/>
                <a:cs typeface="Calibri"/>
              </a:rPr>
              <a:t> </a:t>
            </a:r>
            <a:r>
              <a:rPr sz="800" spc="-20" dirty="0">
                <a:solidFill>
                  <a:srgbClr val="474C55"/>
                </a:solidFill>
                <a:latin typeface="Calibri"/>
                <a:cs typeface="Calibri"/>
              </a:rPr>
              <a:t>contribution.</a:t>
            </a:r>
            <a:r>
              <a:rPr sz="800" spc="-55" dirty="0">
                <a:solidFill>
                  <a:srgbClr val="474C55"/>
                </a:solidFill>
                <a:latin typeface="Calibri"/>
                <a:cs typeface="Calibri"/>
              </a:rPr>
              <a:t> </a:t>
            </a:r>
            <a:r>
              <a:rPr sz="800" spc="-20" dirty="0">
                <a:solidFill>
                  <a:srgbClr val="474C55"/>
                </a:solidFill>
                <a:latin typeface="Calibri"/>
                <a:cs typeface="Calibri"/>
              </a:rPr>
              <a:t>Returns</a:t>
            </a:r>
            <a:r>
              <a:rPr sz="800" spc="-55" dirty="0">
                <a:solidFill>
                  <a:srgbClr val="474C55"/>
                </a:solidFill>
                <a:latin typeface="Calibri"/>
                <a:cs typeface="Calibri"/>
              </a:rPr>
              <a:t> </a:t>
            </a:r>
            <a:r>
              <a:rPr sz="800" spc="-30" dirty="0">
                <a:solidFill>
                  <a:srgbClr val="474C55"/>
                </a:solidFill>
                <a:latin typeface="Calibri"/>
                <a:cs typeface="Calibri"/>
              </a:rPr>
              <a:t>are</a:t>
            </a:r>
            <a:r>
              <a:rPr sz="800" spc="-55" dirty="0">
                <a:solidFill>
                  <a:srgbClr val="474C55"/>
                </a:solidFill>
                <a:latin typeface="Calibri"/>
                <a:cs typeface="Calibri"/>
              </a:rPr>
              <a:t> </a:t>
            </a:r>
            <a:r>
              <a:rPr sz="800" spc="-15" dirty="0">
                <a:solidFill>
                  <a:srgbClr val="474C55"/>
                </a:solidFill>
                <a:latin typeface="Calibri"/>
                <a:cs typeface="Calibri"/>
              </a:rPr>
              <a:t>in</a:t>
            </a:r>
            <a:r>
              <a:rPr sz="800" spc="-55" dirty="0">
                <a:solidFill>
                  <a:srgbClr val="474C55"/>
                </a:solidFill>
                <a:latin typeface="Calibri"/>
                <a:cs typeface="Calibri"/>
              </a:rPr>
              <a:t> </a:t>
            </a:r>
            <a:r>
              <a:rPr sz="800" dirty="0">
                <a:solidFill>
                  <a:srgbClr val="474C55"/>
                </a:solidFill>
                <a:latin typeface="Calibri"/>
                <a:cs typeface="Calibri"/>
              </a:rPr>
              <a:t>US</a:t>
            </a:r>
            <a:r>
              <a:rPr sz="800" spc="-55" dirty="0">
                <a:solidFill>
                  <a:srgbClr val="474C55"/>
                </a:solidFill>
                <a:latin typeface="Calibri"/>
                <a:cs typeface="Calibri"/>
              </a:rPr>
              <a:t> </a:t>
            </a:r>
            <a:r>
              <a:rPr sz="800" spc="-15" dirty="0">
                <a:solidFill>
                  <a:srgbClr val="474C55"/>
                </a:solidFill>
                <a:latin typeface="Calibri"/>
                <a:cs typeface="Calibri"/>
              </a:rPr>
              <a:t>dollars.</a:t>
            </a:r>
            <a:r>
              <a:rPr sz="800" spc="-55" dirty="0">
                <a:solidFill>
                  <a:srgbClr val="474C55"/>
                </a:solidFill>
                <a:latin typeface="Calibri"/>
                <a:cs typeface="Calibri"/>
              </a:rPr>
              <a:t> </a:t>
            </a:r>
            <a:r>
              <a:rPr sz="800" spc="-15" dirty="0">
                <a:solidFill>
                  <a:srgbClr val="474C55"/>
                </a:solidFill>
                <a:latin typeface="Calibri"/>
                <a:cs typeface="Calibri"/>
              </a:rPr>
              <a:t>The</a:t>
            </a:r>
            <a:r>
              <a:rPr sz="800" spc="-55" dirty="0">
                <a:solidFill>
                  <a:srgbClr val="474C55"/>
                </a:solidFill>
                <a:latin typeface="Calibri"/>
                <a:cs typeface="Calibri"/>
              </a:rPr>
              <a:t> </a:t>
            </a:r>
            <a:r>
              <a:rPr sz="800" spc="-10" dirty="0">
                <a:solidFill>
                  <a:srgbClr val="474C55"/>
                </a:solidFill>
                <a:latin typeface="Calibri"/>
                <a:cs typeface="Calibri"/>
              </a:rPr>
              <a:t>starting</a:t>
            </a:r>
            <a:r>
              <a:rPr sz="800" spc="-55" dirty="0">
                <a:solidFill>
                  <a:srgbClr val="474C55"/>
                </a:solidFill>
                <a:latin typeface="Calibri"/>
                <a:cs typeface="Calibri"/>
              </a:rPr>
              <a:t> </a:t>
            </a:r>
            <a:r>
              <a:rPr sz="800" spc="-15" dirty="0">
                <a:solidFill>
                  <a:srgbClr val="474C55"/>
                </a:solidFill>
                <a:latin typeface="Calibri"/>
                <a:cs typeface="Calibri"/>
              </a:rPr>
              <a:t>balance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portfolio</a:t>
            </a:r>
            <a:r>
              <a:rPr sz="800" spc="-55" dirty="0">
                <a:solidFill>
                  <a:srgbClr val="474C55"/>
                </a:solidFill>
                <a:latin typeface="Calibri"/>
                <a:cs typeface="Calibri"/>
              </a:rPr>
              <a:t> </a:t>
            </a:r>
            <a:r>
              <a:rPr sz="800" spc="-10" dirty="0">
                <a:solidFill>
                  <a:srgbClr val="474C55"/>
                </a:solidFill>
                <a:latin typeface="Calibri"/>
                <a:cs typeface="Calibri"/>
              </a:rPr>
              <a:t>is</a:t>
            </a:r>
            <a:r>
              <a:rPr sz="800" spc="-55" dirty="0">
                <a:solidFill>
                  <a:srgbClr val="474C55"/>
                </a:solidFill>
                <a:latin typeface="Calibri"/>
                <a:cs typeface="Calibri"/>
              </a:rPr>
              <a:t> </a:t>
            </a:r>
            <a:r>
              <a:rPr sz="800" spc="-10" dirty="0">
                <a:solidFill>
                  <a:srgbClr val="474C55"/>
                </a:solidFill>
                <a:latin typeface="Calibri"/>
                <a:cs typeface="Calibri"/>
              </a:rPr>
              <a:t>$100,000</a:t>
            </a:r>
            <a:r>
              <a:rPr sz="800" spc="-55" dirty="0">
                <a:solidFill>
                  <a:srgbClr val="474C55"/>
                </a:solidFill>
                <a:latin typeface="Calibri"/>
                <a:cs typeface="Calibri"/>
              </a:rPr>
              <a:t> </a:t>
            </a:r>
            <a:r>
              <a:rPr sz="800" spc="-30" dirty="0">
                <a:solidFill>
                  <a:srgbClr val="474C55"/>
                </a:solidFill>
                <a:latin typeface="Calibri"/>
                <a:cs typeface="Calibri"/>
              </a:rPr>
              <a:t>with</a:t>
            </a:r>
            <a:r>
              <a:rPr sz="800" spc="-55" dirty="0">
                <a:solidFill>
                  <a:srgbClr val="474C55"/>
                </a:solidFill>
                <a:latin typeface="Calibri"/>
                <a:cs typeface="Calibri"/>
              </a:rPr>
              <a:t> </a:t>
            </a:r>
            <a:r>
              <a:rPr sz="800" spc="-20" dirty="0">
                <a:solidFill>
                  <a:srgbClr val="474C55"/>
                </a:solidFill>
                <a:latin typeface="Calibri"/>
                <a:cs typeface="Calibri"/>
              </a:rPr>
              <a:t>annual</a:t>
            </a:r>
            <a:r>
              <a:rPr sz="800" spc="-55" dirty="0">
                <a:solidFill>
                  <a:srgbClr val="474C55"/>
                </a:solidFill>
                <a:latin typeface="Calibri"/>
                <a:cs typeface="Calibri"/>
              </a:rPr>
              <a:t> </a:t>
            </a:r>
            <a:r>
              <a:rPr sz="800" spc="-20" dirty="0">
                <a:solidFill>
                  <a:srgbClr val="474C55"/>
                </a:solidFill>
                <a:latin typeface="Calibri"/>
                <a:cs typeface="Calibri"/>
              </a:rPr>
              <a:t>contributions</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15" dirty="0">
                <a:solidFill>
                  <a:srgbClr val="474C55"/>
                </a:solidFill>
                <a:latin typeface="Calibri"/>
                <a:cs typeface="Calibri"/>
              </a:rPr>
              <a:t>$10,000,</a:t>
            </a:r>
            <a:r>
              <a:rPr sz="800" spc="-55" dirty="0">
                <a:solidFill>
                  <a:srgbClr val="474C55"/>
                </a:solidFill>
                <a:latin typeface="Calibri"/>
                <a:cs typeface="Calibri"/>
              </a:rPr>
              <a:t> </a:t>
            </a:r>
            <a:r>
              <a:rPr sz="800" spc="-15" dirty="0">
                <a:solidFill>
                  <a:srgbClr val="474C55"/>
                </a:solidFill>
                <a:latin typeface="Calibri"/>
                <a:cs typeface="Calibri"/>
              </a:rPr>
              <a:t>spread</a:t>
            </a:r>
            <a:r>
              <a:rPr sz="800" spc="-55" dirty="0">
                <a:solidFill>
                  <a:srgbClr val="474C55"/>
                </a:solidFill>
                <a:latin typeface="Calibri"/>
                <a:cs typeface="Calibri"/>
              </a:rPr>
              <a:t> </a:t>
            </a:r>
            <a:r>
              <a:rPr sz="800" spc="-25" dirty="0">
                <a:solidFill>
                  <a:srgbClr val="474C55"/>
                </a:solidFill>
                <a:latin typeface="Calibri"/>
                <a:cs typeface="Calibri"/>
              </a:rPr>
              <a:t>out  evenly </a:t>
            </a:r>
            <a:r>
              <a:rPr sz="800" spc="-15" dirty="0">
                <a:solidFill>
                  <a:srgbClr val="474C55"/>
                </a:solidFill>
                <a:latin typeface="Calibri"/>
                <a:cs typeface="Calibri"/>
              </a:rPr>
              <a:t>and </a:t>
            </a:r>
            <a:r>
              <a:rPr sz="800" spc="-20" dirty="0">
                <a:solidFill>
                  <a:srgbClr val="474C55"/>
                </a:solidFill>
                <a:latin typeface="Calibri"/>
                <a:cs typeface="Calibri"/>
              </a:rPr>
              <a:t>contributed </a:t>
            </a:r>
            <a:r>
              <a:rPr sz="800" spc="-35" dirty="0">
                <a:solidFill>
                  <a:srgbClr val="474C55"/>
                </a:solidFill>
                <a:latin typeface="Calibri"/>
                <a:cs typeface="Calibri"/>
              </a:rPr>
              <a:t>at </a:t>
            </a:r>
            <a:r>
              <a:rPr sz="800" spc="-25" dirty="0">
                <a:solidFill>
                  <a:srgbClr val="474C55"/>
                </a:solidFill>
                <a:latin typeface="Calibri"/>
                <a:cs typeface="Calibri"/>
              </a:rPr>
              <a:t>the </a:t>
            </a:r>
            <a:r>
              <a:rPr sz="800" spc="-15" dirty="0">
                <a:solidFill>
                  <a:srgbClr val="474C55"/>
                </a:solidFill>
                <a:latin typeface="Calibri"/>
                <a:cs typeface="Calibri"/>
              </a:rPr>
              <a:t>end </a:t>
            </a:r>
            <a:r>
              <a:rPr sz="800" spc="-40" dirty="0">
                <a:solidFill>
                  <a:srgbClr val="474C55"/>
                </a:solidFill>
                <a:latin typeface="Calibri"/>
                <a:cs typeface="Calibri"/>
              </a:rPr>
              <a:t>of </a:t>
            </a:r>
            <a:r>
              <a:rPr sz="800" spc="-15" dirty="0">
                <a:solidFill>
                  <a:srgbClr val="474C55"/>
                </a:solidFill>
                <a:latin typeface="Calibri"/>
                <a:cs typeface="Calibri"/>
              </a:rPr>
              <a:t>each </a:t>
            </a:r>
            <a:r>
              <a:rPr sz="800" spc="-20" dirty="0">
                <a:solidFill>
                  <a:srgbClr val="474C55"/>
                </a:solidFill>
                <a:latin typeface="Calibri"/>
                <a:cs typeface="Calibri"/>
              </a:rPr>
              <a:t>month. </a:t>
            </a:r>
            <a:r>
              <a:rPr sz="800" spc="-15" dirty="0">
                <a:solidFill>
                  <a:srgbClr val="474C55"/>
                </a:solidFill>
                <a:latin typeface="Calibri"/>
                <a:cs typeface="Calibri"/>
              </a:rPr>
              <a:t>The </a:t>
            </a:r>
            <a:r>
              <a:rPr sz="800" spc="-20" dirty="0">
                <a:solidFill>
                  <a:srgbClr val="474C55"/>
                </a:solidFill>
                <a:latin typeface="Calibri"/>
                <a:cs typeface="Calibri"/>
              </a:rPr>
              <a:t>Steady Returns portfolio </a:t>
            </a:r>
            <a:r>
              <a:rPr sz="800" spc="-10" dirty="0">
                <a:solidFill>
                  <a:srgbClr val="474C55"/>
                </a:solidFill>
                <a:latin typeface="Calibri"/>
                <a:cs typeface="Calibri"/>
              </a:rPr>
              <a:t>uses </a:t>
            </a:r>
            <a:r>
              <a:rPr sz="800" spc="-25" dirty="0">
                <a:solidFill>
                  <a:srgbClr val="474C55"/>
                </a:solidFill>
                <a:latin typeface="Calibri"/>
                <a:cs typeface="Calibri"/>
              </a:rPr>
              <a:t>the monthly return </a:t>
            </a:r>
            <a:r>
              <a:rPr sz="800" spc="-30" dirty="0">
                <a:solidFill>
                  <a:srgbClr val="474C55"/>
                </a:solidFill>
                <a:latin typeface="Calibri"/>
                <a:cs typeface="Calibri"/>
              </a:rPr>
              <a:t>that </a:t>
            </a:r>
            <a:r>
              <a:rPr sz="800" spc="-25" dirty="0">
                <a:solidFill>
                  <a:srgbClr val="474C55"/>
                </a:solidFill>
                <a:latin typeface="Calibri"/>
                <a:cs typeface="Calibri"/>
              </a:rPr>
              <a:t>would </a:t>
            </a:r>
            <a:r>
              <a:rPr sz="800" spc="-15" dirty="0">
                <a:solidFill>
                  <a:srgbClr val="474C55"/>
                </a:solidFill>
                <a:latin typeface="Calibri"/>
                <a:cs typeface="Calibri"/>
              </a:rPr>
              <a:t>need </a:t>
            </a:r>
            <a:r>
              <a:rPr sz="800" spc="-30" dirty="0">
                <a:solidFill>
                  <a:srgbClr val="474C55"/>
                </a:solidFill>
                <a:latin typeface="Calibri"/>
                <a:cs typeface="Calibri"/>
              </a:rPr>
              <a:t>to </a:t>
            </a:r>
            <a:r>
              <a:rPr sz="800" spc="-10" dirty="0">
                <a:solidFill>
                  <a:srgbClr val="474C55"/>
                </a:solidFill>
                <a:latin typeface="Calibri"/>
                <a:cs typeface="Calibri"/>
              </a:rPr>
              <a:t>be </a:t>
            </a:r>
            <a:r>
              <a:rPr sz="800" spc="-15" dirty="0">
                <a:solidFill>
                  <a:srgbClr val="474C55"/>
                </a:solidFill>
                <a:latin typeface="Calibri"/>
                <a:cs typeface="Calibri"/>
              </a:rPr>
              <a:t>compounded </a:t>
            </a:r>
            <a:r>
              <a:rPr sz="800" spc="-30" dirty="0">
                <a:solidFill>
                  <a:srgbClr val="474C55"/>
                </a:solidFill>
                <a:latin typeface="Calibri"/>
                <a:cs typeface="Calibri"/>
              </a:rPr>
              <a:t>to </a:t>
            </a:r>
            <a:r>
              <a:rPr sz="800" spc="-10" dirty="0">
                <a:solidFill>
                  <a:srgbClr val="474C55"/>
                </a:solidFill>
                <a:latin typeface="Calibri"/>
                <a:cs typeface="Calibri"/>
              </a:rPr>
              <a:t>get </a:t>
            </a:r>
            <a:r>
              <a:rPr sz="800" spc="-30" dirty="0">
                <a:solidFill>
                  <a:srgbClr val="474C55"/>
                </a:solidFill>
                <a:latin typeface="Calibri"/>
                <a:cs typeface="Calibri"/>
              </a:rPr>
              <a:t>to </a:t>
            </a:r>
            <a:r>
              <a:rPr sz="800" spc="-25" dirty="0">
                <a:solidFill>
                  <a:srgbClr val="474C55"/>
                </a:solidFill>
                <a:latin typeface="Calibri"/>
                <a:cs typeface="Calibri"/>
              </a:rPr>
              <a:t>the  cumulative</a:t>
            </a:r>
            <a:r>
              <a:rPr sz="800" spc="-50" dirty="0">
                <a:solidFill>
                  <a:srgbClr val="474C55"/>
                </a:solidFill>
                <a:latin typeface="Calibri"/>
                <a:cs typeface="Calibri"/>
              </a:rPr>
              <a:t> </a:t>
            </a:r>
            <a:r>
              <a:rPr sz="800" spc="-20" dirty="0">
                <a:solidFill>
                  <a:srgbClr val="474C55"/>
                </a:solidFill>
                <a:latin typeface="Calibri"/>
                <a:cs typeface="Calibri"/>
              </a:rPr>
              <a:t>portfolio</a:t>
            </a:r>
            <a:r>
              <a:rPr sz="800" spc="-50" dirty="0">
                <a:solidFill>
                  <a:srgbClr val="474C55"/>
                </a:solidFill>
                <a:latin typeface="Calibri"/>
                <a:cs typeface="Calibri"/>
              </a:rPr>
              <a:t> </a:t>
            </a:r>
            <a:r>
              <a:rPr sz="800" spc="-25" dirty="0">
                <a:solidFill>
                  <a:srgbClr val="474C55"/>
                </a:solidFill>
                <a:latin typeface="Calibri"/>
                <a:cs typeface="Calibri"/>
              </a:rPr>
              <a:t>return</a:t>
            </a:r>
            <a:r>
              <a:rPr sz="800" spc="-50" dirty="0">
                <a:solidFill>
                  <a:srgbClr val="474C55"/>
                </a:solidFill>
                <a:latin typeface="Calibri"/>
                <a:cs typeface="Calibri"/>
              </a:rPr>
              <a:t> </a:t>
            </a:r>
            <a:r>
              <a:rPr sz="800" spc="-30" dirty="0">
                <a:solidFill>
                  <a:srgbClr val="474C55"/>
                </a:solidFill>
                <a:latin typeface="Calibri"/>
                <a:cs typeface="Calibri"/>
              </a:rPr>
              <a:t>for</a:t>
            </a:r>
            <a:r>
              <a:rPr sz="800" spc="-50" dirty="0">
                <a:solidFill>
                  <a:srgbClr val="474C55"/>
                </a:solidFill>
                <a:latin typeface="Calibri"/>
                <a:cs typeface="Calibri"/>
              </a:rPr>
              <a:t> </a:t>
            </a:r>
            <a:r>
              <a:rPr sz="800" spc="-25" dirty="0">
                <a:solidFill>
                  <a:srgbClr val="474C55"/>
                </a:solidFill>
                <a:latin typeface="Calibri"/>
                <a:cs typeface="Calibri"/>
              </a:rPr>
              <a:t>the</a:t>
            </a:r>
            <a:r>
              <a:rPr sz="800" spc="-50" dirty="0">
                <a:solidFill>
                  <a:srgbClr val="474C55"/>
                </a:solidFill>
                <a:latin typeface="Calibri"/>
                <a:cs typeface="Calibri"/>
              </a:rPr>
              <a:t> </a:t>
            </a:r>
            <a:r>
              <a:rPr sz="800" spc="-30" dirty="0">
                <a:solidFill>
                  <a:srgbClr val="474C55"/>
                </a:solidFill>
                <a:latin typeface="Calibri"/>
                <a:cs typeface="Calibri"/>
              </a:rPr>
              <a:t>entire</a:t>
            </a:r>
            <a:r>
              <a:rPr sz="800" spc="-50" dirty="0">
                <a:solidFill>
                  <a:srgbClr val="474C55"/>
                </a:solidFill>
                <a:latin typeface="Calibri"/>
                <a:cs typeface="Calibri"/>
              </a:rPr>
              <a:t> </a:t>
            </a:r>
            <a:r>
              <a:rPr sz="800" spc="-15" dirty="0">
                <a:solidFill>
                  <a:srgbClr val="474C55"/>
                </a:solidFill>
                <a:latin typeface="Calibri"/>
                <a:cs typeface="Calibri"/>
              </a:rPr>
              <a:t>20-year</a:t>
            </a:r>
            <a:r>
              <a:rPr sz="800" spc="-50" dirty="0">
                <a:solidFill>
                  <a:srgbClr val="474C55"/>
                </a:solidFill>
                <a:latin typeface="Calibri"/>
                <a:cs typeface="Calibri"/>
              </a:rPr>
              <a:t> </a:t>
            </a:r>
            <a:r>
              <a:rPr sz="800" spc="-25" dirty="0">
                <a:solidFill>
                  <a:srgbClr val="474C55"/>
                </a:solidFill>
                <a:latin typeface="Calibri"/>
                <a:cs typeface="Calibri"/>
              </a:rPr>
              <a:t>timeframe.</a:t>
            </a:r>
            <a:r>
              <a:rPr sz="800" spc="-50" dirty="0">
                <a:solidFill>
                  <a:srgbClr val="474C55"/>
                </a:solidFill>
                <a:latin typeface="Calibri"/>
                <a:cs typeface="Calibri"/>
              </a:rPr>
              <a:t> </a:t>
            </a:r>
            <a:r>
              <a:rPr sz="800" spc="-30" dirty="0">
                <a:solidFill>
                  <a:srgbClr val="474C55"/>
                </a:solidFill>
                <a:latin typeface="Calibri"/>
                <a:cs typeface="Calibri"/>
              </a:rPr>
              <a:t>Market</a:t>
            </a:r>
            <a:r>
              <a:rPr sz="800" spc="-50" dirty="0">
                <a:solidFill>
                  <a:srgbClr val="474C55"/>
                </a:solidFill>
                <a:latin typeface="Calibri"/>
                <a:cs typeface="Calibri"/>
              </a:rPr>
              <a:t> </a:t>
            </a:r>
            <a:r>
              <a:rPr sz="800" spc="-20" dirty="0">
                <a:solidFill>
                  <a:srgbClr val="474C55"/>
                </a:solidFill>
                <a:latin typeface="Calibri"/>
                <a:cs typeface="Calibri"/>
              </a:rPr>
              <a:t>Returns</a:t>
            </a:r>
            <a:r>
              <a:rPr sz="800" spc="-50" dirty="0">
                <a:solidFill>
                  <a:srgbClr val="474C55"/>
                </a:solidFill>
                <a:latin typeface="Calibri"/>
                <a:cs typeface="Calibri"/>
              </a:rPr>
              <a:t> </a:t>
            </a:r>
            <a:r>
              <a:rPr sz="800" spc="-30" dirty="0">
                <a:solidFill>
                  <a:srgbClr val="474C55"/>
                </a:solidFill>
                <a:latin typeface="Calibri"/>
                <a:cs typeface="Calibri"/>
              </a:rPr>
              <a:t>are</a:t>
            </a:r>
            <a:r>
              <a:rPr sz="800" spc="-50" dirty="0">
                <a:solidFill>
                  <a:srgbClr val="474C55"/>
                </a:solidFill>
                <a:latin typeface="Calibri"/>
                <a:cs typeface="Calibri"/>
              </a:rPr>
              <a:t> </a:t>
            </a:r>
            <a:r>
              <a:rPr sz="800" spc="-30" dirty="0">
                <a:solidFill>
                  <a:srgbClr val="474C55"/>
                </a:solidFill>
                <a:latin typeface="Calibri"/>
                <a:cs typeface="Calibri"/>
              </a:rPr>
              <a:t>for</a:t>
            </a:r>
            <a:r>
              <a:rPr sz="800" spc="-50" dirty="0">
                <a:solidFill>
                  <a:srgbClr val="474C55"/>
                </a:solidFill>
                <a:latin typeface="Calibri"/>
                <a:cs typeface="Calibri"/>
              </a:rPr>
              <a:t> </a:t>
            </a:r>
            <a:r>
              <a:rPr sz="800" spc="-25" dirty="0">
                <a:solidFill>
                  <a:srgbClr val="474C55"/>
                </a:solidFill>
                <a:latin typeface="Calibri"/>
                <a:cs typeface="Calibri"/>
              </a:rPr>
              <a:t>the</a:t>
            </a:r>
            <a:r>
              <a:rPr sz="800" spc="-50" dirty="0">
                <a:solidFill>
                  <a:srgbClr val="474C55"/>
                </a:solidFill>
                <a:latin typeface="Calibri"/>
                <a:cs typeface="Calibri"/>
              </a:rPr>
              <a:t> </a:t>
            </a:r>
            <a:r>
              <a:rPr sz="800" spc="-15" dirty="0">
                <a:solidFill>
                  <a:srgbClr val="474C55"/>
                </a:solidFill>
                <a:latin typeface="Calibri"/>
                <a:cs typeface="Calibri"/>
              </a:rPr>
              <a:t>blended</a:t>
            </a:r>
            <a:r>
              <a:rPr sz="800" spc="-50" dirty="0">
                <a:solidFill>
                  <a:srgbClr val="474C55"/>
                </a:solidFill>
                <a:latin typeface="Calibri"/>
                <a:cs typeface="Calibri"/>
              </a:rPr>
              <a:t> </a:t>
            </a:r>
            <a:r>
              <a:rPr sz="800" spc="-20" dirty="0">
                <a:solidFill>
                  <a:srgbClr val="474C55"/>
                </a:solidFill>
                <a:latin typeface="Calibri"/>
                <a:cs typeface="Calibri"/>
              </a:rPr>
              <a:t>portfolio</a:t>
            </a:r>
            <a:r>
              <a:rPr sz="800" spc="-50" dirty="0">
                <a:solidFill>
                  <a:srgbClr val="474C55"/>
                </a:solidFill>
                <a:latin typeface="Calibri"/>
                <a:cs typeface="Calibri"/>
              </a:rPr>
              <a:t> </a:t>
            </a:r>
            <a:r>
              <a:rPr sz="800" spc="-5" dirty="0">
                <a:solidFill>
                  <a:srgbClr val="474C55"/>
                </a:solidFill>
                <a:latin typeface="Calibri"/>
                <a:cs typeface="Calibri"/>
              </a:rPr>
              <a:t>using</a:t>
            </a:r>
            <a:r>
              <a:rPr sz="800" spc="-50" dirty="0">
                <a:solidFill>
                  <a:srgbClr val="474C55"/>
                </a:solidFill>
                <a:latin typeface="Calibri"/>
                <a:cs typeface="Calibri"/>
              </a:rPr>
              <a:t> </a:t>
            </a:r>
            <a:r>
              <a:rPr sz="800" spc="-15" dirty="0">
                <a:solidFill>
                  <a:srgbClr val="474C55"/>
                </a:solidFill>
                <a:latin typeface="Calibri"/>
                <a:cs typeface="Calibri"/>
              </a:rPr>
              <a:t>actual,</a:t>
            </a:r>
            <a:r>
              <a:rPr sz="800" spc="-50" dirty="0">
                <a:solidFill>
                  <a:srgbClr val="474C55"/>
                </a:solidFill>
                <a:latin typeface="Calibri"/>
                <a:cs typeface="Calibri"/>
              </a:rPr>
              <a:t> </a:t>
            </a:r>
            <a:r>
              <a:rPr sz="800" spc="-15" dirty="0">
                <a:solidFill>
                  <a:srgbClr val="474C55"/>
                </a:solidFill>
                <a:latin typeface="Calibri"/>
                <a:cs typeface="Calibri"/>
              </a:rPr>
              <a:t>historical</a:t>
            </a:r>
            <a:r>
              <a:rPr sz="800" spc="-50" dirty="0">
                <a:solidFill>
                  <a:srgbClr val="474C55"/>
                </a:solidFill>
                <a:latin typeface="Calibri"/>
                <a:cs typeface="Calibri"/>
              </a:rPr>
              <a:t> </a:t>
            </a:r>
            <a:r>
              <a:rPr sz="800" spc="-20" dirty="0">
                <a:solidFill>
                  <a:srgbClr val="474C55"/>
                </a:solidFill>
                <a:latin typeface="Calibri"/>
                <a:cs typeface="Calibri"/>
              </a:rPr>
              <a:t>returns.</a:t>
            </a:r>
            <a:endParaRPr sz="800">
              <a:latin typeface="Calibri"/>
              <a:cs typeface="Calibri"/>
            </a:endParaRPr>
          </a:p>
        </p:txBody>
      </p:sp>
      <p:sp>
        <p:nvSpPr>
          <p:cNvPr id="15" name="object 15"/>
          <p:cNvSpPr/>
          <p:nvPr/>
        </p:nvSpPr>
        <p:spPr>
          <a:xfrm>
            <a:off x="2801099" y="2226525"/>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607B"/>
          </a:solidFill>
        </p:spPr>
        <p:txBody>
          <a:bodyPr wrap="square" lIns="0" tIns="0" rIns="0" bIns="0" rtlCol="0"/>
          <a:lstStyle/>
          <a:p>
            <a:endParaRPr/>
          </a:p>
        </p:txBody>
      </p:sp>
      <p:sp>
        <p:nvSpPr>
          <p:cNvPr id="16" name="object 16"/>
          <p:cNvSpPr/>
          <p:nvPr/>
        </p:nvSpPr>
        <p:spPr>
          <a:xfrm>
            <a:off x="2801099" y="2378925"/>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94A9BA"/>
          </a:solidFill>
        </p:spPr>
        <p:txBody>
          <a:bodyPr wrap="square" lIns="0" tIns="0" rIns="0" bIns="0" rtlCol="0"/>
          <a:lstStyle/>
          <a:p>
            <a:endParaRPr/>
          </a:p>
        </p:txBody>
      </p:sp>
      <p:sp>
        <p:nvSpPr>
          <p:cNvPr id="17" name="object 17"/>
          <p:cNvSpPr txBox="1"/>
          <p:nvPr/>
        </p:nvSpPr>
        <p:spPr>
          <a:xfrm>
            <a:off x="2788398" y="1975484"/>
            <a:ext cx="4232275" cy="501650"/>
          </a:xfrm>
          <a:prstGeom prst="rect">
            <a:avLst/>
          </a:prstGeom>
        </p:spPr>
        <p:txBody>
          <a:bodyPr vert="horz" wrap="square" lIns="0" tIns="0" rIns="0" bIns="0" rtlCol="0">
            <a:spAutoFit/>
          </a:bodyPr>
          <a:lstStyle/>
          <a:p>
            <a:pPr marL="12700">
              <a:lnSpc>
                <a:spcPct val="100000"/>
              </a:lnSpc>
            </a:pPr>
            <a:r>
              <a:rPr sz="1000" spc="5" dirty="0">
                <a:solidFill>
                  <a:srgbClr val="474C55"/>
                </a:solidFill>
                <a:latin typeface="Calibri"/>
                <a:cs typeface="Calibri"/>
              </a:rPr>
              <a:t>Hypothetical</a:t>
            </a:r>
            <a:r>
              <a:rPr sz="1000" spc="-35" dirty="0">
                <a:solidFill>
                  <a:srgbClr val="474C55"/>
                </a:solidFill>
                <a:latin typeface="Calibri"/>
                <a:cs typeface="Calibri"/>
              </a:rPr>
              <a:t> </a:t>
            </a:r>
            <a:r>
              <a:rPr sz="1000" spc="35" dirty="0">
                <a:solidFill>
                  <a:srgbClr val="474C55"/>
                </a:solidFill>
                <a:latin typeface="Calibri"/>
                <a:cs typeface="Calibri"/>
              </a:rPr>
              <a:t>60/40</a:t>
            </a:r>
            <a:r>
              <a:rPr sz="1000" spc="-35" dirty="0">
                <a:solidFill>
                  <a:srgbClr val="474C55"/>
                </a:solidFill>
                <a:latin typeface="Calibri"/>
                <a:cs typeface="Calibri"/>
              </a:rPr>
              <a:t> </a:t>
            </a:r>
            <a:r>
              <a:rPr sz="1000" spc="10" dirty="0">
                <a:solidFill>
                  <a:srgbClr val="474C55"/>
                </a:solidFill>
                <a:latin typeface="Calibri"/>
                <a:cs typeface="Calibri"/>
              </a:rPr>
              <a:t>US</a:t>
            </a:r>
            <a:r>
              <a:rPr sz="1000" spc="-35" dirty="0">
                <a:solidFill>
                  <a:srgbClr val="474C55"/>
                </a:solidFill>
                <a:latin typeface="Calibri"/>
                <a:cs typeface="Calibri"/>
              </a:rPr>
              <a:t> </a:t>
            </a:r>
            <a:r>
              <a:rPr sz="1000" spc="-5" dirty="0">
                <a:solidFill>
                  <a:srgbClr val="474C55"/>
                </a:solidFill>
                <a:latin typeface="Calibri"/>
                <a:cs typeface="Calibri"/>
              </a:rPr>
              <a:t>portfolio</a:t>
            </a:r>
            <a:r>
              <a:rPr sz="1000" spc="-35" dirty="0">
                <a:solidFill>
                  <a:srgbClr val="474C55"/>
                </a:solidFill>
                <a:latin typeface="Calibri"/>
                <a:cs typeface="Calibri"/>
              </a:rPr>
              <a:t> </a:t>
            </a:r>
            <a:r>
              <a:rPr sz="1000" spc="5" dirty="0">
                <a:solidFill>
                  <a:srgbClr val="474C55"/>
                </a:solidFill>
                <a:latin typeface="Calibri"/>
                <a:cs typeface="Calibri"/>
              </a:rPr>
              <a:t>based</a:t>
            </a:r>
            <a:r>
              <a:rPr sz="1000" spc="-35" dirty="0">
                <a:solidFill>
                  <a:srgbClr val="474C55"/>
                </a:solidFill>
                <a:latin typeface="Calibri"/>
                <a:cs typeface="Calibri"/>
              </a:rPr>
              <a:t> </a:t>
            </a:r>
            <a:r>
              <a:rPr sz="1000" spc="-5" dirty="0">
                <a:solidFill>
                  <a:srgbClr val="474C55"/>
                </a:solidFill>
                <a:latin typeface="Calibri"/>
                <a:cs typeface="Calibri"/>
              </a:rPr>
              <a:t>on</a:t>
            </a:r>
            <a:r>
              <a:rPr sz="1000" spc="-35" dirty="0">
                <a:solidFill>
                  <a:srgbClr val="474C55"/>
                </a:solidFill>
                <a:latin typeface="Calibri"/>
                <a:cs typeface="Calibri"/>
              </a:rPr>
              <a:t> </a:t>
            </a:r>
            <a:r>
              <a:rPr sz="1000" dirty="0">
                <a:solidFill>
                  <a:srgbClr val="474C55"/>
                </a:solidFill>
                <a:latin typeface="Calibri"/>
                <a:cs typeface="Calibri"/>
              </a:rPr>
              <a:t>historical</a:t>
            </a:r>
            <a:r>
              <a:rPr sz="1000" spc="-35" dirty="0">
                <a:solidFill>
                  <a:srgbClr val="474C55"/>
                </a:solidFill>
                <a:latin typeface="Calibri"/>
                <a:cs typeface="Calibri"/>
              </a:rPr>
              <a:t> </a:t>
            </a:r>
            <a:r>
              <a:rPr sz="1000" spc="-5" dirty="0">
                <a:solidFill>
                  <a:srgbClr val="474C55"/>
                </a:solidFill>
                <a:latin typeface="Calibri"/>
                <a:cs typeface="Calibri"/>
              </a:rPr>
              <a:t>returns:</a:t>
            </a:r>
            <a:r>
              <a:rPr sz="1000" spc="-35" dirty="0">
                <a:solidFill>
                  <a:srgbClr val="474C55"/>
                </a:solidFill>
                <a:latin typeface="Calibri"/>
                <a:cs typeface="Calibri"/>
              </a:rPr>
              <a:t> </a:t>
            </a:r>
            <a:r>
              <a:rPr sz="1000" spc="-15" dirty="0">
                <a:solidFill>
                  <a:srgbClr val="474C55"/>
                </a:solidFill>
                <a:latin typeface="Calibri"/>
                <a:cs typeface="Calibri"/>
              </a:rPr>
              <a:t>Market</a:t>
            </a:r>
            <a:r>
              <a:rPr sz="1000" spc="-35" dirty="0">
                <a:solidFill>
                  <a:srgbClr val="474C55"/>
                </a:solidFill>
                <a:latin typeface="Calibri"/>
                <a:cs typeface="Calibri"/>
              </a:rPr>
              <a:t> </a:t>
            </a:r>
            <a:r>
              <a:rPr sz="1000" spc="5" dirty="0">
                <a:solidFill>
                  <a:srgbClr val="474C55"/>
                </a:solidFill>
                <a:latin typeface="Calibri"/>
                <a:cs typeface="Calibri"/>
              </a:rPr>
              <a:t>versus</a:t>
            </a:r>
            <a:r>
              <a:rPr sz="1000" spc="-35" dirty="0">
                <a:solidFill>
                  <a:srgbClr val="474C55"/>
                </a:solidFill>
                <a:latin typeface="Calibri"/>
                <a:cs typeface="Calibri"/>
              </a:rPr>
              <a:t> </a:t>
            </a:r>
            <a:r>
              <a:rPr sz="1000" dirty="0">
                <a:solidFill>
                  <a:srgbClr val="474C55"/>
                </a:solidFill>
                <a:latin typeface="Calibri"/>
                <a:cs typeface="Calibri"/>
              </a:rPr>
              <a:t>steady</a:t>
            </a:r>
            <a:endParaRPr sz="1000">
              <a:latin typeface="Calibri"/>
              <a:cs typeface="Calibri"/>
            </a:endParaRPr>
          </a:p>
          <a:p>
            <a:pPr marL="104139" marR="3510915">
              <a:lnSpc>
                <a:spcPct val="125000"/>
              </a:lnSpc>
              <a:spcBef>
                <a:spcPts val="260"/>
              </a:spcBef>
            </a:pPr>
            <a:r>
              <a:rPr sz="800" spc="-20" dirty="0">
                <a:solidFill>
                  <a:srgbClr val="474C55"/>
                </a:solidFill>
                <a:latin typeface="Calibri"/>
                <a:cs typeface="Calibri"/>
              </a:rPr>
              <a:t>Market</a:t>
            </a:r>
            <a:r>
              <a:rPr sz="800" spc="-95" dirty="0">
                <a:solidFill>
                  <a:srgbClr val="474C55"/>
                </a:solidFill>
                <a:latin typeface="Calibri"/>
                <a:cs typeface="Calibri"/>
              </a:rPr>
              <a:t> </a:t>
            </a:r>
            <a:r>
              <a:rPr sz="800" spc="-5" dirty="0">
                <a:solidFill>
                  <a:srgbClr val="474C55"/>
                </a:solidFill>
                <a:latin typeface="Calibri"/>
                <a:cs typeface="Calibri"/>
              </a:rPr>
              <a:t>returns  </a:t>
            </a:r>
            <a:r>
              <a:rPr sz="800" dirty="0">
                <a:solidFill>
                  <a:srgbClr val="474C55"/>
                </a:solidFill>
                <a:latin typeface="Calibri"/>
                <a:cs typeface="Calibri"/>
              </a:rPr>
              <a:t>Steady</a:t>
            </a:r>
            <a:r>
              <a:rPr sz="800" spc="-110" dirty="0">
                <a:solidFill>
                  <a:srgbClr val="474C55"/>
                </a:solidFill>
                <a:latin typeface="Calibri"/>
                <a:cs typeface="Calibri"/>
              </a:rPr>
              <a:t> </a:t>
            </a:r>
            <a:r>
              <a:rPr sz="800" spc="-10" dirty="0">
                <a:solidFill>
                  <a:srgbClr val="474C55"/>
                </a:solidFill>
                <a:latin typeface="Calibri"/>
                <a:cs typeface="Calibri"/>
              </a:rPr>
              <a:t>returns</a:t>
            </a:r>
            <a:endParaRPr sz="800">
              <a:latin typeface="Calibri"/>
              <a:cs typeface="Calibri"/>
            </a:endParaRPr>
          </a:p>
        </p:txBody>
      </p:sp>
      <p:sp>
        <p:nvSpPr>
          <p:cNvPr id="18" name="object 18"/>
          <p:cNvSpPr txBox="1"/>
          <p:nvPr/>
        </p:nvSpPr>
        <p:spPr>
          <a:xfrm>
            <a:off x="444456" y="6880834"/>
            <a:ext cx="1706880" cy="466725"/>
          </a:xfrm>
          <a:prstGeom prst="rect">
            <a:avLst/>
          </a:prstGeom>
        </p:spPr>
        <p:txBody>
          <a:bodyPr vert="horz" wrap="square" lIns="0" tIns="0" rIns="0" bIns="0" rtlCol="0">
            <a:spAutoFit/>
          </a:bodyPr>
          <a:lstStyle/>
          <a:p>
            <a:pPr marL="12700" marR="5080">
              <a:lnSpc>
                <a:spcPts val="900"/>
              </a:lnSpc>
            </a:pPr>
            <a:r>
              <a:rPr sz="800" spc="-20" dirty="0">
                <a:solidFill>
                  <a:srgbClr val="474C55"/>
                </a:solidFill>
                <a:latin typeface="Trebuchet MS"/>
                <a:cs typeface="Trebuchet MS"/>
              </a:rPr>
              <a:t>This</a:t>
            </a:r>
            <a:r>
              <a:rPr sz="800" spc="-120" dirty="0">
                <a:solidFill>
                  <a:srgbClr val="474C55"/>
                </a:solidFill>
                <a:latin typeface="Trebuchet MS"/>
                <a:cs typeface="Trebuchet MS"/>
              </a:rPr>
              <a:t> </a:t>
            </a:r>
            <a:r>
              <a:rPr sz="800" spc="-15" dirty="0">
                <a:solidFill>
                  <a:srgbClr val="474C55"/>
                </a:solidFill>
                <a:latin typeface="Trebuchet MS"/>
                <a:cs typeface="Trebuchet MS"/>
              </a:rPr>
              <a:t>analysis</a:t>
            </a:r>
            <a:r>
              <a:rPr sz="800" spc="-120" dirty="0">
                <a:solidFill>
                  <a:srgbClr val="474C55"/>
                </a:solidFill>
                <a:latin typeface="Trebuchet MS"/>
                <a:cs typeface="Trebuchet MS"/>
              </a:rPr>
              <a:t> </a:t>
            </a:r>
            <a:r>
              <a:rPr sz="800" spc="-5" dirty="0">
                <a:solidFill>
                  <a:srgbClr val="474C55"/>
                </a:solidFill>
                <a:latin typeface="Trebuchet MS"/>
                <a:cs typeface="Trebuchet MS"/>
              </a:rPr>
              <a:t>is</a:t>
            </a:r>
            <a:r>
              <a:rPr sz="800" spc="-120" dirty="0">
                <a:solidFill>
                  <a:srgbClr val="474C55"/>
                </a:solidFill>
                <a:latin typeface="Trebuchet MS"/>
                <a:cs typeface="Trebuchet MS"/>
              </a:rPr>
              <a:t> </a:t>
            </a:r>
            <a:r>
              <a:rPr sz="800" spc="-15" dirty="0">
                <a:solidFill>
                  <a:srgbClr val="474C55"/>
                </a:solidFill>
                <a:latin typeface="Trebuchet MS"/>
                <a:cs typeface="Trebuchet MS"/>
              </a:rPr>
              <a:t>provided</a:t>
            </a:r>
            <a:r>
              <a:rPr sz="800" spc="-120" dirty="0">
                <a:solidFill>
                  <a:srgbClr val="474C55"/>
                </a:solidFill>
                <a:latin typeface="Trebuchet MS"/>
                <a:cs typeface="Trebuchet MS"/>
              </a:rPr>
              <a:t> </a:t>
            </a:r>
            <a:r>
              <a:rPr sz="800" spc="-25" dirty="0">
                <a:solidFill>
                  <a:srgbClr val="474C55"/>
                </a:solidFill>
                <a:latin typeface="Trebuchet MS"/>
                <a:cs typeface="Trebuchet MS"/>
              </a:rPr>
              <a:t>for</a:t>
            </a:r>
            <a:r>
              <a:rPr sz="800" spc="-120" dirty="0">
                <a:solidFill>
                  <a:srgbClr val="474C55"/>
                </a:solidFill>
                <a:latin typeface="Trebuchet MS"/>
                <a:cs typeface="Trebuchet MS"/>
              </a:rPr>
              <a:t> </a:t>
            </a:r>
            <a:r>
              <a:rPr sz="800" spc="-30" dirty="0">
                <a:solidFill>
                  <a:srgbClr val="474C55"/>
                </a:solidFill>
                <a:latin typeface="Trebuchet MS"/>
                <a:cs typeface="Trebuchet MS"/>
              </a:rPr>
              <a:t>illustrative  </a:t>
            </a:r>
            <a:r>
              <a:rPr sz="800" spc="-10" dirty="0">
                <a:solidFill>
                  <a:srgbClr val="474C55"/>
                </a:solidFill>
                <a:latin typeface="Trebuchet MS"/>
                <a:cs typeface="Trebuchet MS"/>
              </a:rPr>
              <a:t>and</a:t>
            </a:r>
            <a:r>
              <a:rPr sz="800" spc="-125" dirty="0">
                <a:solidFill>
                  <a:srgbClr val="474C55"/>
                </a:solidFill>
                <a:latin typeface="Trebuchet MS"/>
                <a:cs typeface="Trebuchet MS"/>
              </a:rPr>
              <a:t> </a:t>
            </a:r>
            <a:r>
              <a:rPr sz="800" spc="-25" dirty="0">
                <a:solidFill>
                  <a:srgbClr val="474C55"/>
                </a:solidFill>
                <a:latin typeface="Trebuchet MS"/>
                <a:cs typeface="Trebuchet MS"/>
              </a:rPr>
              <a:t>hypothetical</a:t>
            </a:r>
            <a:r>
              <a:rPr sz="800" spc="-125" dirty="0">
                <a:solidFill>
                  <a:srgbClr val="474C55"/>
                </a:solidFill>
                <a:latin typeface="Trebuchet MS"/>
                <a:cs typeface="Trebuchet MS"/>
              </a:rPr>
              <a:t> </a:t>
            </a:r>
            <a:r>
              <a:rPr sz="800" spc="-5" dirty="0">
                <a:solidFill>
                  <a:srgbClr val="474C55"/>
                </a:solidFill>
                <a:latin typeface="Trebuchet MS"/>
                <a:cs typeface="Trebuchet MS"/>
              </a:rPr>
              <a:t>purposes</a:t>
            </a:r>
            <a:r>
              <a:rPr sz="800" spc="-125" dirty="0">
                <a:solidFill>
                  <a:srgbClr val="474C55"/>
                </a:solidFill>
                <a:latin typeface="Trebuchet MS"/>
                <a:cs typeface="Trebuchet MS"/>
              </a:rPr>
              <a:t> </a:t>
            </a:r>
            <a:r>
              <a:rPr sz="800" spc="-35" dirty="0">
                <a:solidFill>
                  <a:srgbClr val="474C55"/>
                </a:solidFill>
                <a:latin typeface="Trebuchet MS"/>
                <a:cs typeface="Trebuchet MS"/>
              </a:rPr>
              <a:t>only.</a:t>
            </a:r>
            <a:r>
              <a:rPr sz="800" spc="-125" dirty="0">
                <a:solidFill>
                  <a:srgbClr val="474C55"/>
                </a:solidFill>
                <a:latin typeface="Trebuchet MS"/>
                <a:cs typeface="Trebuchet MS"/>
              </a:rPr>
              <a:t> </a:t>
            </a:r>
            <a:r>
              <a:rPr sz="800" spc="-25" dirty="0">
                <a:solidFill>
                  <a:srgbClr val="474C55"/>
                </a:solidFill>
                <a:latin typeface="Trebuchet MS"/>
                <a:cs typeface="Trebuchet MS"/>
              </a:rPr>
              <a:t>It</a:t>
            </a:r>
            <a:r>
              <a:rPr sz="800" spc="-125" dirty="0">
                <a:solidFill>
                  <a:srgbClr val="474C55"/>
                </a:solidFill>
                <a:latin typeface="Trebuchet MS"/>
                <a:cs typeface="Trebuchet MS"/>
              </a:rPr>
              <a:t> </a:t>
            </a:r>
            <a:r>
              <a:rPr sz="800" spc="-5" dirty="0">
                <a:solidFill>
                  <a:srgbClr val="474C55"/>
                </a:solidFill>
                <a:latin typeface="Trebuchet MS"/>
                <a:cs typeface="Trebuchet MS"/>
              </a:rPr>
              <a:t>is</a:t>
            </a:r>
            <a:r>
              <a:rPr sz="800" spc="-125" dirty="0">
                <a:solidFill>
                  <a:srgbClr val="474C55"/>
                </a:solidFill>
                <a:latin typeface="Trebuchet MS"/>
                <a:cs typeface="Trebuchet MS"/>
              </a:rPr>
              <a:t> </a:t>
            </a:r>
            <a:r>
              <a:rPr sz="800" spc="-20" dirty="0">
                <a:solidFill>
                  <a:srgbClr val="474C55"/>
                </a:solidFill>
                <a:latin typeface="Trebuchet MS"/>
                <a:cs typeface="Trebuchet MS"/>
              </a:rPr>
              <a:t>not  </a:t>
            </a:r>
            <a:r>
              <a:rPr sz="800" spc="-10" dirty="0">
                <a:solidFill>
                  <a:srgbClr val="474C55"/>
                </a:solidFill>
                <a:latin typeface="Trebuchet MS"/>
                <a:cs typeface="Trebuchet MS"/>
              </a:rPr>
              <a:t>possible</a:t>
            </a:r>
            <a:r>
              <a:rPr sz="800" spc="-125" dirty="0">
                <a:solidFill>
                  <a:srgbClr val="474C55"/>
                </a:solidFill>
                <a:latin typeface="Trebuchet MS"/>
                <a:cs typeface="Trebuchet MS"/>
              </a:rPr>
              <a:t> </a:t>
            </a:r>
            <a:r>
              <a:rPr sz="800" spc="-30" dirty="0">
                <a:solidFill>
                  <a:srgbClr val="474C55"/>
                </a:solidFill>
                <a:latin typeface="Trebuchet MS"/>
                <a:cs typeface="Trebuchet MS"/>
              </a:rPr>
              <a:t>to</a:t>
            </a:r>
            <a:r>
              <a:rPr sz="800" spc="-125" dirty="0">
                <a:solidFill>
                  <a:srgbClr val="474C55"/>
                </a:solidFill>
                <a:latin typeface="Trebuchet MS"/>
                <a:cs typeface="Trebuchet MS"/>
              </a:rPr>
              <a:t> </a:t>
            </a:r>
            <a:r>
              <a:rPr sz="800" spc="-20" dirty="0">
                <a:solidFill>
                  <a:srgbClr val="474C55"/>
                </a:solidFill>
                <a:latin typeface="Trebuchet MS"/>
                <a:cs typeface="Trebuchet MS"/>
              </a:rPr>
              <a:t>invest</a:t>
            </a:r>
            <a:r>
              <a:rPr sz="800" spc="-125" dirty="0">
                <a:solidFill>
                  <a:srgbClr val="474C55"/>
                </a:solidFill>
                <a:latin typeface="Trebuchet MS"/>
                <a:cs typeface="Trebuchet MS"/>
              </a:rPr>
              <a:t> </a:t>
            </a:r>
            <a:r>
              <a:rPr sz="800" spc="-25" dirty="0">
                <a:solidFill>
                  <a:srgbClr val="474C55"/>
                </a:solidFill>
                <a:latin typeface="Trebuchet MS"/>
                <a:cs typeface="Trebuchet MS"/>
              </a:rPr>
              <a:t>directly</a:t>
            </a:r>
            <a:r>
              <a:rPr sz="800" spc="-125" dirty="0">
                <a:solidFill>
                  <a:srgbClr val="474C55"/>
                </a:solidFill>
                <a:latin typeface="Trebuchet MS"/>
                <a:cs typeface="Trebuchet MS"/>
              </a:rPr>
              <a:t> </a:t>
            </a:r>
            <a:r>
              <a:rPr sz="800" spc="-20" dirty="0">
                <a:solidFill>
                  <a:srgbClr val="474C55"/>
                </a:solidFill>
                <a:latin typeface="Trebuchet MS"/>
                <a:cs typeface="Trebuchet MS"/>
              </a:rPr>
              <a:t>in</a:t>
            </a:r>
            <a:r>
              <a:rPr sz="800" spc="-125" dirty="0">
                <a:solidFill>
                  <a:srgbClr val="474C55"/>
                </a:solidFill>
                <a:latin typeface="Trebuchet MS"/>
                <a:cs typeface="Trebuchet MS"/>
              </a:rPr>
              <a:t> </a:t>
            </a:r>
            <a:r>
              <a:rPr sz="800" spc="-15" dirty="0">
                <a:solidFill>
                  <a:srgbClr val="474C55"/>
                </a:solidFill>
                <a:latin typeface="Trebuchet MS"/>
                <a:cs typeface="Trebuchet MS"/>
              </a:rPr>
              <a:t>an</a:t>
            </a:r>
            <a:r>
              <a:rPr sz="800" spc="-125" dirty="0">
                <a:solidFill>
                  <a:srgbClr val="474C55"/>
                </a:solidFill>
                <a:latin typeface="Trebuchet MS"/>
                <a:cs typeface="Trebuchet MS"/>
              </a:rPr>
              <a:t> </a:t>
            </a:r>
            <a:r>
              <a:rPr sz="800" spc="-20" dirty="0">
                <a:solidFill>
                  <a:srgbClr val="474C55"/>
                </a:solidFill>
                <a:latin typeface="Trebuchet MS"/>
                <a:cs typeface="Trebuchet MS"/>
              </a:rPr>
              <a:t>index</a:t>
            </a:r>
            <a:r>
              <a:rPr sz="800" spc="-125" dirty="0">
                <a:solidFill>
                  <a:srgbClr val="474C55"/>
                </a:solidFill>
                <a:latin typeface="Trebuchet MS"/>
                <a:cs typeface="Trebuchet MS"/>
              </a:rPr>
              <a:t> </a:t>
            </a:r>
            <a:r>
              <a:rPr sz="800" spc="-15" dirty="0">
                <a:solidFill>
                  <a:srgbClr val="474C55"/>
                </a:solidFill>
                <a:latin typeface="Trebuchet MS"/>
                <a:cs typeface="Trebuchet MS"/>
              </a:rPr>
              <a:t>or  blended</a:t>
            </a:r>
            <a:r>
              <a:rPr sz="800" spc="-155" dirty="0">
                <a:solidFill>
                  <a:srgbClr val="474C55"/>
                </a:solidFill>
                <a:latin typeface="Trebuchet MS"/>
                <a:cs typeface="Trebuchet MS"/>
              </a:rPr>
              <a:t> </a:t>
            </a:r>
            <a:r>
              <a:rPr sz="800" spc="-35" dirty="0">
                <a:solidFill>
                  <a:srgbClr val="474C55"/>
                </a:solidFill>
                <a:latin typeface="Trebuchet MS"/>
                <a:cs typeface="Trebuchet MS"/>
              </a:rPr>
              <a:t>of</a:t>
            </a:r>
            <a:r>
              <a:rPr sz="800" spc="-155" dirty="0">
                <a:solidFill>
                  <a:srgbClr val="474C55"/>
                </a:solidFill>
                <a:latin typeface="Trebuchet MS"/>
                <a:cs typeface="Trebuchet MS"/>
              </a:rPr>
              <a:t> </a:t>
            </a:r>
            <a:r>
              <a:rPr sz="800" spc="-25" dirty="0">
                <a:solidFill>
                  <a:srgbClr val="474C55"/>
                </a:solidFill>
                <a:latin typeface="Trebuchet MS"/>
                <a:cs typeface="Trebuchet MS"/>
              </a:rPr>
              <a:t>indices.</a:t>
            </a:r>
            <a:endParaRPr sz="800">
              <a:latin typeface="Trebuchet MS"/>
              <a:cs typeface="Trebuchet MS"/>
            </a:endParaRPr>
          </a:p>
        </p:txBody>
      </p:sp>
      <p:sp>
        <p:nvSpPr>
          <p:cNvPr id="19" name="object 19"/>
          <p:cNvSpPr txBox="1"/>
          <p:nvPr/>
        </p:nvSpPr>
        <p:spPr>
          <a:xfrm>
            <a:off x="2796644" y="2604342"/>
            <a:ext cx="380365" cy="1385570"/>
          </a:xfrm>
          <a:prstGeom prst="rect">
            <a:avLst/>
          </a:prstGeom>
        </p:spPr>
        <p:txBody>
          <a:bodyPr vert="horz" wrap="square" lIns="0" tIns="0" rIns="0" bIns="0" rtlCol="0">
            <a:spAutoFit/>
          </a:bodyPr>
          <a:lstStyle/>
          <a:p>
            <a:pPr marL="12700">
              <a:lnSpc>
                <a:spcPct val="100000"/>
              </a:lnSpc>
            </a:pPr>
            <a:r>
              <a:rPr sz="700" spc="-15" dirty="0">
                <a:solidFill>
                  <a:srgbClr val="6D6E71"/>
                </a:solidFill>
                <a:latin typeface="Century Gothic"/>
                <a:cs typeface="Century Gothic"/>
              </a:rPr>
              <a:t>$700,000</a:t>
            </a:r>
            <a:endParaRPr sz="700">
              <a:latin typeface="Century Gothic"/>
              <a:cs typeface="Century Gothic"/>
            </a:endParaRPr>
          </a:p>
          <a:p>
            <a:pPr marL="12700">
              <a:lnSpc>
                <a:spcPct val="100000"/>
              </a:lnSpc>
              <a:spcBef>
                <a:spcPts val="580"/>
              </a:spcBef>
            </a:pPr>
            <a:r>
              <a:rPr sz="700" spc="-15" dirty="0">
                <a:solidFill>
                  <a:srgbClr val="6D6E71"/>
                </a:solidFill>
                <a:latin typeface="Century Gothic"/>
                <a:cs typeface="Century Gothic"/>
              </a:rPr>
              <a:t>$600,000</a:t>
            </a:r>
            <a:endParaRPr sz="700">
              <a:latin typeface="Century Gothic"/>
              <a:cs typeface="Century Gothic"/>
            </a:endParaRPr>
          </a:p>
          <a:p>
            <a:pPr marL="12700">
              <a:lnSpc>
                <a:spcPct val="100000"/>
              </a:lnSpc>
              <a:spcBef>
                <a:spcPts val="580"/>
              </a:spcBef>
            </a:pPr>
            <a:r>
              <a:rPr sz="700" spc="-15" dirty="0">
                <a:solidFill>
                  <a:srgbClr val="6D6E71"/>
                </a:solidFill>
                <a:latin typeface="Century Gothic"/>
                <a:cs typeface="Century Gothic"/>
              </a:rPr>
              <a:t>$500,000</a:t>
            </a:r>
            <a:endParaRPr sz="700">
              <a:latin typeface="Century Gothic"/>
              <a:cs typeface="Century Gothic"/>
            </a:endParaRPr>
          </a:p>
          <a:p>
            <a:pPr marL="12700">
              <a:lnSpc>
                <a:spcPct val="100000"/>
              </a:lnSpc>
              <a:spcBef>
                <a:spcPts val="580"/>
              </a:spcBef>
            </a:pPr>
            <a:r>
              <a:rPr sz="700" spc="-15" dirty="0">
                <a:solidFill>
                  <a:srgbClr val="6D6E71"/>
                </a:solidFill>
                <a:latin typeface="Century Gothic"/>
                <a:cs typeface="Century Gothic"/>
              </a:rPr>
              <a:t>$400,000</a:t>
            </a:r>
            <a:endParaRPr sz="700">
              <a:latin typeface="Century Gothic"/>
              <a:cs typeface="Century Gothic"/>
            </a:endParaRPr>
          </a:p>
          <a:p>
            <a:pPr marL="12700">
              <a:lnSpc>
                <a:spcPct val="100000"/>
              </a:lnSpc>
              <a:spcBef>
                <a:spcPts val="580"/>
              </a:spcBef>
            </a:pPr>
            <a:r>
              <a:rPr sz="700" spc="-15" dirty="0">
                <a:solidFill>
                  <a:srgbClr val="6D6E71"/>
                </a:solidFill>
                <a:latin typeface="Century Gothic"/>
                <a:cs typeface="Century Gothic"/>
              </a:rPr>
              <a:t>$300,000</a:t>
            </a:r>
            <a:endParaRPr sz="700">
              <a:latin typeface="Century Gothic"/>
              <a:cs typeface="Century Gothic"/>
            </a:endParaRPr>
          </a:p>
          <a:p>
            <a:pPr marL="12700">
              <a:lnSpc>
                <a:spcPct val="100000"/>
              </a:lnSpc>
              <a:spcBef>
                <a:spcPts val="580"/>
              </a:spcBef>
            </a:pPr>
            <a:r>
              <a:rPr sz="700" spc="-15" dirty="0">
                <a:solidFill>
                  <a:srgbClr val="6D6E71"/>
                </a:solidFill>
                <a:latin typeface="Century Gothic"/>
                <a:cs typeface="Century Gothic"/>
              </a:rPr>
              <a:t>$200,000</a:t>
            </a:r>
            <a:endParaRPr sz="700">
              <a:latin typeface="Century Gothic"/>
              <a:cs typeface="Century Gothic"/>
            </a:endParaRPr>
          </a:p>
          <a:p>
            <a:pPr marL="12700">
              <a:lnSpc>
                <a:spcPct val="100000"/>
              </a:lnSpc>
              <a:spcBef>
                <a:spcPts val="580"/>
              </a:spcBef>
            </a:pPr>
            <a:r>
              <a:rPr sz="700" spc="-15" dirty="0">
                <a:solidFill>
                  <a:srgbClr val="6D6E71"/>
                </a:solidFill>
                <a:latin typeface="Century Gothic"/>
                <a:cs typeface="Century Gothic"/>
              </a:rPr>
              <a:t>$100,000</a:t>
            </a:r>
            <a:endParaRPr sz="700">
              <a:latin typeface="Century Gothic"/>
              <a:cs typeface="Century Gothic"/>
            </a:endParaRPr>
          </a:p>
          <a:p>
            <a:pPr marR="5080" algn="r">
              <a:lnSpc>
                <a:spcPct val="100000"/>
              </a:lnSpc>
              <a:spcBef>
                <a:spcPts val="580"/>
              </a:spcBef>
            </a:pPr>
            <a:r>
              <a:rPr sz="700" dirty="0">
                <a:solidFill>
                  <a:srgbClr val="6D6E71"/>
                </a:solidFill>
                <a:latin typeface="Century Gothic"/>
                <a:cs typeface="Century Gothic"/>
              </a:rPr>
              <a:t>$0</a:t>
            </a:r>
            <a:endParaRPr sz="700">
              <a:latin typeface="Century Gothic"/>
              <a:cs typeface="Century Gothic"/>
            </a:endParaRPr>
          </a:p>
        </p:txBody>
      </p:sp>
      <p:sp>
        <p:nvSpPr>
          <p:cNvPr id="20" name="object 20"/>
          <p:cNvSpPr/>
          <p:nvPr/>
        </p:nvSpPr>
        <p:spPr>
          <a:xfrm>
            <a:off x="3269191" y="2661126"/>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1" name="object 21"/>
          <p:cNvSpPr/>
          <p:nvPr/>
        </p:nvSpPr>
        <p:spPr>
          <a:xfrm>
            <a:off x="3269191" y="2843347"/>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2" name="object 22"/>
          <p:cNvSpPr/>
          <p:nvPr/>
        </p:nvSpPr>
        <p:spPr>
          <a:xfrm>
            <a:off x="3269191" y="3025569"/>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3" name="object 23"/>
          <p:cNvSpPr/>
          <p:nvPr/>
        </p:nvSpPr>
        <p:spPr>
          <a:xfrm>
            <a:off x="3269191" y="3207790"/>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4" name="object 24"/>
          <p:cNvSpPr/>
          <p:nvPr/>
        </p:nvSpPr>
        <p:spPr>
          <a:xfrm>
            <a:off x="3269191" y="3390018"/>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5" name="object 25"/>
          <p:cNvSpPr/>
          <p:nvPr/>
        </p:nvSpPr>
        <p:spPr>
          <a:xfrm>
            <a:off x="3269191" y="3572239"/>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6" name="object 26"/>
          <p:cNvSpPr/>
          <p:nvPr/>
        </p:nvSpPr>
        <p:spPr>
          <a:xfrm>
            <a:off x="3269191" y="3754461"/>
            <a:ext cx="5867400" cy="0"/>
          </a:xfrm>
          <a:custGeom>
            <a:avLst/>
            <a:gdLst/>
            <a:ahLst/>
            <a:cxnLst/>
            <a:rect l="l" t="t" r="r" b="b"/>
            <a:pathLst>
              <a:path w="5867400">
                <a:moveTo>
                  <a:pt x="0" y="0"/>
                </a:moveTo>
                <a:lnTo>
                  <a:pt x="5867133" y="0"/>
                </a:lnTo>
              </a:path>
            </a:pathLst>
          </a:custGeom>
          <a:ln w="3175">
            <a:solidFill>
              <a:srgbClr val="939598"/>
            </a:solidFill>
          </a:ln>
        </p:spPr>
        <p:txBody>
          <a:bodyPr wrap="square" lIns="0" tIns="0" rIns="0" bIns="0" rtlCol="0"/>
          <a:lstStyle/>
          <a:p>
            <a:endParaRPr/>
          </a:p>
        </p:txBody>
      </p:sp>
      <p:sp>
        <p:nvSpPr>
          <p:cNvPr id="27" name="object 27"/>
          <p:cNvSpPr/>
          <p:nvPr/>
        </p:nvSpPr>
        <p:spPr>
          <a:xfrm>
            <a:off x="3346626" y="3755322"/>
            <a:ext cx="24130" cy="2540"/>
          </a:xfrm>
          <a:custGeom>
            <a:avLst/>
            <a:gdLst/>
            <a:ahLst/>
            <a:cxnLst/>
            <a:rect l="l" t="t" r="r" b="b"/>
            <a:pathLst>
              <a:path w="24129" h="2539">
                <a:moveTo>
                  <a:pt x="24066" y="0"/>
                </a:moveTo>
                <a:lnTo>
                  <a:pt x="0" y="2324"/>
                </a:lnTo>
              </a:path>
            </a:pathLst>
          </a:custGeom>
          <a:ln w="19900">
            <a:solidFill>
              <a:srgbClr val="83ABBC"/>
            </a:solidFill>
          </a:ln>
        </p:spPr>
        <p:txBody>
          <a:bodyPr wrap="square" lIns="0" tIns="0" rIns="0" bIns="0" rtlCol="0"/>
          <a:lstStyle/>
          <a:p>
            <a:endParaRPr/>
          </a:p>
        </p:txBody>
      </p:sp>
      <p:sp>
        <p:nvSpPr>
          <p:cNvPr id="28" name="object 28"/>
          <p:cNvSpPr/>
          <p:nvPr/>
        </p:nvSpPr>
        <p:spPr>
          <a:xfrm>
            <a:off x="3370693" y="3752984"/>
            <a:ext cx="24130" cy="2540"/>
          </a:xfrm>
          <a:custGeom>
            <a:avLst/>
            <a:gdLst/>
            <a:ahLst/>
            <a:cxnLst/>
            <a:rect l="l" t="t" r="r" b="b"/>
            <a:pathLst>
              <a:path w="24129" h="2539">
                <a:moveTo>
                  <a:pt x="24053" y="0"/>
                </a:moveTo>
                <a:lnTo>
                  <a:pt x="0" y="2336"/>
                </a:lnTo>
              </a:path>
            </a:pathLst>
          </a:custGeom>
          <a:ln w="19900">
            <a:solidFill>
              <a:srgbClr val="83ABBC"/>
            </a:solidFill>
          </a:ln>
        </p:spPr>
        <p:txBody>
          <a:bodyPr wrap="square" lIns="0" tIns="0" rIns="0" bIns="0" rtlCol="0"/>
          <a:lstStyle/>
          <a:p>
            <a:endParaRPr/>
          </a:p>
        </p:txBody>
      </p:sp>
      <p:sp>
        <p:nvSpPr>
          <p:cNvPr id="29" name="object 29"/>
          <p:cNvSpPr/>
          <p:nvPr/>
        </p:nvSpPr>
        <p:spPr>
          <a:xfrm>
            <a:off x="3394741" y="3750635"/>
            <a:ext cx="24130" cy="2540"/>
          </a:xfrm>
          <a:custGeom>
            <a:avLst/>
            <a:gdLst/>
            <a:ahLst/>
            <a:cxnLst/>
            <a:rect l="l" t="t" r="r" b="b"/>
            <a:pathLst>
              <a:path w="24129" h="2539">
                <a:moveTo>
                  <a:pt x="24066" y="0"/>
                </a:moveTo>
                <a:lnTo>
                  <a:pt x="0" y="2349"/>
                </a:lnTo>
              </a:path>
            </a:pathLst>
          </a:custGeom>
          <a:ln w="19900">
            <a:solidFill>
              <a:srgbClr val="83ABBC"/>
            </a:solidFill>
          </a:ln>
        </p:spPr>
        <p:txBody>
          <a:bodyPr wrap="square" lIns="0" tIns="0" rIns="0" bIns="0" rtlCol="0"/>
          <a:lstStyle/>
          <a:p>
            <a:endParaRPr/>
          </a:p>
        </p:txBody>
      </p:sp>
      <p:sp>
        <p:nvSpPr>
          <p:cNvPr id="30" name="object 30"/>
          <p:cNvSpPr/>
          <p:nvPr/>
        </p:nvSpPr>
        <p:spPr>
          <a:xfrm>
            <a:off x="3418808" y="3748272"/>
            <a:ext cx="24130" cy="2540"/>
          </a:xfrm>
          <a:custGeom>
            <a:avLst/>
            <a:gdLst/>
            <a:ahLst/>
            <a:cxnLst/>
            <a:rect l="l" t="t" r="r" b="b"/>
            <a:pathLst>
              <a:path w="24129" h="2539">
                <a:moveTo>
                  <a:pt x="24053" y="0"/>
                </a:moveTo>
                <a:lnTo>
                  <a:pt x="0" y="2362"/>
                </a:lnTo>
              </a:path>
            </a:pathLst>
          </a:custGeom>
          <a:ln w="19900">
            <a:solidFill>
              <a:srgbClr val="83ABBC"/>
            </a:solidFill>
          </a:ln>
        </p:spPr>
        <p:txBody>
          <a:bodyPr wrap="square" lIns="0" tIns="0" rIns="0" bIns="0" rtlCol="0"/>
          <a:lstStyle/>
          <a:p>
            <a:endParaRPr/>
          </a:p>
        </p:txBody>
      </p:sp>
      <p:sp>
        <p:nvSpPr>
          <p:cNvPr id="31" name="object 31"/>
          <p:cNvSpPr/>
          <p:nvPr/>
        </p:nvSpPr>
        <p:spPr>
          <a:xfrm>
            <a:off x="3442861" y="3745903"/>
            <a:ext cx="24130" cy="2540"/>
          </a:xfrm>
          <a:custGeom>
            <a:avLst/>
            <a:gdLst/>
            <a:ahLst/>
            <a:cxnLst/>
            <a:rect l="l" t="t" r="r" b="b"/>
            <a:pathLst>
              <a:path w="24129" h="2539">
                <a:moveTo>
                  <a:pt x="24053" y="0"/>
                </a:moveTo>
                <a:lnTo>
                  <a:pt x="0" y="2374"/>
                </a:lnTo>
              </a:path>
            </a:pathLst>
          </a:custGeom>
          <a:ln w="19900">
            <a:solidFill>
              <a:srgbClr val="83ABBC"/>
            </a:solidFill>
          </a:ln>
        </p:spPr>
        <p:txBody>
          <a:bodyPr wrap="square" lIns="0" tIns="0" rIns="0" bIns="0" rtlCol="0"/>
          <a:lstStyle/>
          <a:p>
            <a:endParaRPr/>
          </a:p>
        </p:txBody>
      </p:sp>
      <p:sp>
        <p:nvSpPr>
          <p:cNvPr id="32" name="object 32"/>
          <p:cNvSpPr/>
          <p:nvPr/>
        </p:nvSpPr>
        <p:spPr>
          <a:xfrm>
            <a:off x="3466910" y="3743521"/>
            <a:ext cx="24130" cy="2540"/>
          </a:xfrm>
          <a:custGeom>
            <a:avLst/>
            <a:gdLst/>
            <a:ahLst/>
            <a:cxnLst/>
            <a:rect l="l" t="t" r="r" b="b"/>
            <a:pathLst>
              <a:path w="24129" h="2539">
                <a:moveTo>
                  <a:pt x="24066" y="0"/>
                </a:moveTo>
                <a:lnTo>
                  <a:pt x="0" y="2374"/>
                </a:lnTo>
              </a:path>
            </a:pathLst>
          </a:custGeom>
          <a:ln w="19900">
            <a:solidFill>
              <a:srgbClr val="83ABBC"/>
            </a:solidFill>
          </a:ln>
        </p:spPr>
        <p:txBody>
          <a:bodyPr wrap="square" lIns="0" tIns="0" rIns="0" bIns="0" rtlCol="0"/>
          <a:lstStyle/>
          <a:p>
            <a:endParaRPr/>
          </a:p>
        </p:txBody>
      </p:sp>
      <p:sp>
        <p:nvSpPr>
          <p:cNvPr id="33" name="object 33"/>
          <p:cNvSpPr/>
          <p:nvPr/>
        </p:nvSpPr>
        <p:spPr>
          <a:xfrm>
            <a:off x="3490977" y="3741134"/>
            <a:ext cx="24130" cy="2540"/>
          </a:xfrm>
          <a:custGeom>
            <a:avLst/>
            <a:gdLst/>
            <a:ahLst/>
            <a:cxnLst/>
            <a:rect l="l" t="t" r="r" b="b"/>
            <a:pathLst>
              <a:path w="24129" h="2539">
                <a:moveTo>
                  <a:pt x="24053" y="0"/>
                </a:moveTo>
                <a:lnTo>
                  <a:pt x="0" y="2387"/>
                </a:lnTo>
              </a:path>
            </a:pathLst>
          </a:custGeom>
          <a:ln w="19900">
            <a:solidFill>
              <a:srgbClr val="83ABBC"/>
            </a:solidFill>
          </a:ln>
        </p:spPr>
        <p:txBody>
          <a:bodyPr wrap="square" lIns="0" tIns="0" rIns="0" bIns="0" rtlCol="0"/>
          <a:lstStyle/>
          <a:p>
            <a:endParaRPr/>
          </a:p>
        </p:txBody>
      </p:sp>
      <p:sp>
        <p:nvSpPr>
          <p:cNvPr id="34" name="object 34"/>
          <p:cNvSpPr/>
          <p:nvPr/>
        </p:nvSpPr>
        <p:spPr>
          <a:xfrm>
            <a:off x="3515026" y="3738728"/>
            <a:ext cx="24130" cy="2540"/>
          </a:xfrm>
          <a:custGeom>
            <a:avLst/>
            <a:gdLst/>
            <a:ahLst/>
            <a:cxnLst/>
            <a:rect l="l" t="t" r="r" b="b"/>
            <a:pathLst>
              <a:path w="24129" h="2539">
                <a:moveTo>
                  <a:pt x="24066" y="0"/>
                </a:moveTo>
                <a:lnTo>
                  <a:pt x="0" y="2400"/>
                </a:lnTo>
              </a:path>
            </a:pathLst>
          </a:custGeom>
          <a:ln w="19900">
            <a:solidFill>
              <a:srgbClr val="83ABBC"/>
            </a:solidFill>
          </a:ln>
        </p:spPr>
        <p:txBody>
          <a:bodyPr wrap="square" lIns="0" tIns="0" rIns="0" bIns="0" rtlCol="0"/>
          <a:lstStyle/>
          <a:p>
            <a:endParaRPr/>
          </a:p>
        </p:txBody>
      </p:sp>
      <p:sp>
        <p:nvSpPr>
          <p:cNvPr id="35" name="object 35"/>
          <p:cNvSpPr/>
          <p:nvPr/>
        </p:nvSpPr>
        <p:spPr>
          <a:xfrm>
            <a:off x="3539092" y="3736315"/>
            <a:ext cx="24130" cy="2540"/>
          </a:xfrm>
          <a:custGeom>
            <a:avLst/>
            <a:gdLst/>
            <a:ahLst/>
            <a:cxnLst/>
            <a:rect l="l" t="t" r="r" b="b"/>
            <a:pathLst>
              <a:path w="24129" h="2539">
                <a:moveTo>
                  <a:pt x="24053" y="0"/>
                </a:moveTo>
                <a:lnTo>
                  <a:pt x="0" y="2413"/>
                </a:lnTo>
              </a:path>
            </a:pathLst>
          </a:custGeom>
          <a:ln w="19900">
            <a:solidFill>
              <a:srgbClr val="83ABBC"/>
            </a:solidFill>
          </a:ln>
        </p:spPr>
        <p:txBody>
          <a:bodyPr wrap="square" lIns="0" tIns="0" rIns="0" bIns="0" rtlCol="0"/>
          <a:lstStyle/>
          <a:p>
            <a:endParaRPr/>
          </a:p>
        </p:txBody>
      </p:sp>
      <p:sp>
        <p:nvSpPr>
          <p:cNvPr id="36" name="object 36"/>
          <p:cNvSpPr/>
          <p:nvPr/>
        </p:nvSpPr>
        <p:spPr>
          <a:xfrm>
            <a:off x="3563146" y="3733897"/>
            <a:ext cx="24130" cy="2540"/>
          </a:xfrm>
          <a:custGeom>
            <a:avLst/>
            <a:gdLst/>
            <a:ahLst/>
            <a:cxnLst/>
            <a:rect l="l" t="t" r="r" b="b"/>
            <a:pathLst>
              <a:path w="24129" h="2539">
                <a:moveTo>
                  <a:pt x="24053" y="0"/>
                </a:moveTo>
                <a:lnTo>
                  <a:pt x="0" y="2413"/>
                </a:lnTo>
              </a:path>
            </a:pathLst>
          </a:custGeom>
          <a:ln w="19900">
            <a:solidFill>
              <a:srgbClr val="83ABBC"/>
            </a:solidFill>
          </a:ln>
        </p:spPr>
        <p:txBody>
          <a:bodyPr wrap="square" lIns="0" tIns="0" rIns="0" bIns="0" rtlCol="0"/>
          <a:lstStyle/>
          <a:p>
            <a:endParaRPr/>
          </a:p>
        </p:txBody>
      </p:sp>
      <p:sp>
        <p:nvSpPr>
          <p:cNvPr id="37" name="object 37"/>
          <p:cNvSpPr/>
          <p:nvPr/>
        </p:nvSpPr>
        <p:spPr>
          <a:xfrm>
            <a:off x="3587194" y="3731460"/>
            <a:ext cx="24130" cy="2540"/>
          </a:xfrm>
          <a:custGeom>
            <a:avLst/>
            <a:gdLst/>
            <a:ahLst/>
            <a:cxnLst/>
            <a:rect l="l" t="t" r="r" b="b"/>
            <a:pathLst>
              <a:path w="24129" h="2539">
                <a:moveTo>
                  <a:pt x="24066" y="0"/>
                </a:moveTo>
                <a:lnTo>
                  <a:pt x="0" y="2438"/>
                </a:lnTo>
              </a:path>
            </a:pathLst>
          </a:custGeom>
          <a:ln w="19900">
            <a:solidFill>
              <a:srgbClr val="83ABBC"/>
            </a:solidFill>
          </a:ln>
        </p:spPr>
        <p:txBody>
          <a:bodyPr wrap="square" lIns="0" tIns="0" rIns="0" bIns="0" rtlCol="0"/>
          <a:lstStyle/>
          <a:p>
            <a:endParaRPr/>
          </a:p>
        </p:txBody>
      </p:sp>
      <p:sp>
        <p:nvSpPr>
          <p:cNvPr id="38" name="object 38"/>
          <p:cNvSpPr/>
          <p:nvPr/>
        </p:nvSpPr>
        <p:spPr>
          <a:xfrm>
            <a:off x="3611261" y="3731107"/>
            <a:ext cx="24130" cy="635"/>
          </a:xfrm>
          <a:custGeom>
            <a:avLst/>
            <a:gdLst/>
            <a:ahLst/>
            <a:cxnLst/>
            <a:rect l="l" t="t" r="r" b="b"/>
            <a:pathLst>
              <a:path w="24129" h="635">
                <a:moveTo>
                  <a:pt x="24053" y="0"/>
                </a:moveTo>
                <a:lnTo>
                  <a:pt x="0" y="355"/>
                </a:lnTo>
              </a:path>
            </a:pathLst>
          </a:custGeom>
          <a:ln w="19900">
            <a:solidFill>
              <a:srgbClr val="83ABBC"/>
            </a:solidFill>
          </a:ln>
        </p:spPr>
        <p:txBody>
          <a:bodyPr wrap="square" lIns="0" tIns="0" rIns="0" bIns="0" rtlCol="0"/>
          <a:lstStyle/>
          <a:p>
            <a:endParaRPr/>
          </a:p>
        </p:txBody>
      </p:sp>
      <p:sp>
        <p:nvSpPr>
          <p:cNvPr id="39" name="object 39"/>
          <p:cNvSpPr/>
          <p:nvPr/>
        </p:nvSpPr>
        <p:spPr>
          <a:xfrm>
            <a:off x="3635309" y="3728664"/>
            <a:ext cx="24130" cy="2540"/>
          </a:xfrm>
          <a:custGeom>
            <a:avLst/>
            <a:gdLst/>
            <a:ahLst/>
            <a:cxnLst/>
            <a:rect l="l" t="t" r="r" b="b"/>
            <a:pathLst>
              <a:path w="24129" h="2539">
                <a:moveTo>
                  <a:pt x="24066" y="0"/>
                </a:moveTo>
                <a:lnTo>
                  <a:pt x="0" y="2438"/>
                </a:lnTo>
              </a:path>
            </a:pathLst>
          </a:custGeom>
          <a:ln w="19900">
            <a:solidFill>
              <a:srgbClr val="83ABBC"/>
            </a:solidFill>
          </a:ln>
        </p:spPr>
        <p:txBody>
          <a:bodyPr wrap="square" lIns="0" tIns="0" rIns="0" bIns="0" rtlCol="0"/>
          <a:lstStyle/>
          <a:p>
            <a:endParaRPr/>
          </a:p>
        </p:txBody>
      </p:sp>
      <p:sp>
        <p:nvSpPr>
          <p:cNvPr id="40" name="object 40"/>
          <p:cNvSpPr/>
          <p:nvPr/>
        </p:nvSpPr>
        <p:spPr>
          <a:xfrm>
            <a:off x="3659376" y="3726202"/>
            <a:ext cx="24130" cy="2540"/>
          </a:xfrm>
          <a:custGeom>
            <a:avLst/>
            <a:gdLst/>
            <a:ahLst/>
            <a:cxnLst/>
            <a:rect l="l" t="t" r="r" b="b"/>
            <a:pathLst>
              <a:path w="24129" h="2539">
                <a:moveTo>
                  <a:pt x="24053" y="0"/>
                </a:moveTo>
                <a:lnTo>
                  <a:pt x="0" y="2463"/>
                </a:lnTo>
              </a:path>
            </a:pathLst>
          </a:custGeom>
          <a:ln w="19900">
            <a:solidFill>
              <a:srgbClr val="83ABBC"/>
            </a:solidFill>
          </a:ln>
        </p:spPr>
        <p:txBody>
          <a:bodyPr wrap="square" lIns="0" tIns="0" rIns="0" bIns="0" rtlCol="0"/>
          <a:lstStyle/>
          <a:p>
            <a:endParaRPr/>
          </a:p>
        </p:txBody>
      </p:sp>
      <p:sp>
        <p:nvSpPr>
          <p:cNvPr id="41" name="object 41"/>
          <p:cNvSpPr/>
          <p:nvPr/>
        </p:nvSpPr>
        <p:spPr>
          <a:xfrm>
            <a:off x="3683424" y="3723733"/>
            <a:ext cx="24130" cy="2540"/>
          </a:xfrm>
          <a:custGeom>
            <a:avLst/>
            <a:gdLst/>
            <a:ahLst/>
            <a:cxnLst/>
            <a:rect l="l" t="t" r="r" b="b"/>
            <a:pathLst>
              <a:path w="24129" h="2539">
                <a:moveTo>
                  <a:pt x="24066" y="0"/>
                </a:moveTo>
                <a:lnTo>
                  <a:pt x="0" y="2463"/>
                </a:lnTo>
              </a:path>
            </a:pathLst>
          </a:custGeom>
          <a:ln w="19900">
            <a:solidFill>
              <a:srgbClr val="83ABBC"/>
            </a:solidFill>
          </a:ln>
        </p:spPr>
        <p:txBody>
          <a:bodyPr wrap="square" lIns="0" tIns="0" rIns="0" bIns="0" rtlCol="0"/>
          <a:lstStyle/>
          <a:p>
            <a:endParaRPr/>
          </a:p>
        </p:txBody>
      </p:sp>
      <p:sp>
        <p:nvSpPr>
          <p:cNvPr id="42" name="object 42"/>
          <p:cNvSpPr/>
          <p:nvPr/>
        </p:nvSpPr>
        <p:spPr>
          <a:xfrm>
            <a:off x="3707491" y="3721253"/>
            <a:ext cx="24130" cy="2540"/>
          </a:xfrm>
          <a:custGeom>
            <a:avLst/>
            <a:gdLst/>
            <a:ahLst/>
            <a:cxnLst/>
            <a:rect l="l" t="t" r="r" b="b"/>
            <a:pathLst>
              <a:path w="24129" h="2539">
                <a:moveTo>
                  <a:pt x="24053" y="0"/>
                </a:moveTo>
                <a:lnTo>
                  <a:pt x="0" y="2476"/>
                </a:lnTo>
              </a:path>
            </a:pathLst>
          </a:custGeom>
          <a:ln w="19900">
            <a:solidFill>
              <a:srgbClr val="83ABBC"/>
            </a:solidFill>
          </a:ln>
        </p:spPr>
        <p:txBody>
          <a:bodyPr wrap="square" lIns="0" tIns="0" rIns="0" bIns="0" rtlCol="0"/>
          <a:lstStyle/>
          <a:p>
            <a:endParaRPr/>
          </a:p>
        </p:txBody>
      </p:sp>
      <p:sp>
        <p:nvSpPr>
          <p:cNvPr id="43" name="object 43"/>
          <p:cNvSpPr/>
          <p:nvPr/>
        </p:nvSpPr>
        <p:spPr>
          <a:xfrm>
            <a:off x="3731545" y="3718767"/>
            <a:ext cx="24130" cy="2540"/>
          </a:xfrm>
          <a:custGeom>
            <a:avLst/>
            <a:gdLst/>
            <a:ahLst/>
            <a:cxnLst/>
            <a:rect l="l" t="t" r="r" b="b"/>
            <a:pathLst>
              <a:path w="24129" h="2539">
                <a:moveTo>
                  <a:pt x="24053" y="0"/>
                </a:moveTo>
                <a:lnTo>
                  <a:pt x="0" y="2489"/>
                </a:lnTo>
              </a:path>
            </a:pathLst>
          </a:custGeom>
          <a:ln w="19900">
            <a:solidFill>
              <a:srgbClr val="83ABBC"/>
            </a:solidFill>
          </a:ln>
        </p:spPr>
        <p:txBody>
          <a:bodyPr wrap="square" lIns="0" tIns="0" rIns="0" bIns="0" rtlCol="0"/>
          <a:lstStyle/>
          <a:p>
            <a:endParaRPr/>
          </a:p>
        </p:txBody>
      </p:sp>
      <p:sp>
        <p:nvSpPr>
          <p:cNvPr id="44" name="object 44"/>
          <p:cNvSpPr/>
          <p:nvPr/>
        </p:nvSpPr>
        <p:spPr>
          <a:xfrm>
            <a:off x="3755593" y="3716261"/>
            <a:ext cx="24130" cy="2540"/>
          </a:xfrm>
          <a:custGeom>
            <a:avLst/>
            <a:gdLst/>
            <a:ahLst/>
            <a:cxnLst/>
            <a:rect l="l" t="t" r="r" b="b"/>
            <a:pathLst>
              <a:path w="24129" h="2539">
                <a:moveTo>
                  <a:pt x="24066" y="0"/>
                </a:moveTo>
                <a:lnTo>
                  <a:pt x="0" y="2501"/>
                </a:lnTo>
              </a:path>
            </a:pathLst>
          </a:custGeom>
          <a:ln w="19900">
            <a:solidFill>
              <a:srgbClr val="83ABBC"/>
            </a:solidFill>
          </a:ln>
        </p:spPr>
        <p:txBody>
          <a:bodyPr wrap="square" lIns="0" tIns="0" rIns="0" bIns="0" rtlCol="0"/>
          <a:lstStyle/>
          <a:p>
            <a:endParaRPr/>
          </a:p>
        </p:txBody>
      </p:sp>
      <p:sp>
        <p:nvSpPr>
          <p:cNvPr id="45" name="object 45"/>
          <p:cNvSpPr/>
          <p:nvPr/>
        </p:nvSpPr>
        <p:spPr>
          <a:xfrm>
            <a:off x="3779661" y="3713750"/>
            <a:ext cx="24130" cy="2540"/>
          </a:xfrm>
          <a:custGeom>
            <a:avLst/>
            <a:gdLst/>
            <a:ahLst/>
            <a:cxnLst/>
            <a:rect l="l" t="t" r="r" b="b"/>
            <a:pathLst>
              <a:path w="24129" h="2539">
                <a:moveTo>
                  <a:pt x="24053" y="0"/>
                </a:moveTo>
                <a:lnTo>
                  <a:pt x="0" y="2514"/>
                </a:lnTo>
              </a:path>
            </a:pathLst>
          </a:custGeom>
          <a:ln w="19900">
            <a:solidFill>
              <a:srgbClr val="83ABBC"/>
            </a:solidFill>
          </a:ln>
        </p:spPr>
        <p:txBody>
          <a:bodyPr wrap="square" lIns="0" tIns="0" rIns="0" bIns="0" rtlCol="0"/>
          <a:lstStyle/>
          <a:p>
            <a:endParaRPr/>
          </a:p>
        </p:txBody>
      </p:sp>
      <p:sp>
        <p:nvSpPr>
          <p:cNvPr id="46" name="object 46"/>
          <p:cNvSpPr/>
          <p:nvPr/>
        </p:nvSpPr>
        <p:spPr>
          <a:xfrm>
            <a:off x="3803708" y="3711226"/>
            <a:ext cx="24130" cy="2540"/>
          </a:xfrm>
          <a:custGeom>
            <a:avLst/>
            <a:gdLst/>
            <a:ahLst/>
            <a:cxnLst/>
            <a:rect l="l" t="t" r="r" b="b"/>
            <a:pathLst>
              <a:path w="24129" h="2539">
                <a:moveTo>
                  <a:pt x="24066" y="0"/>
                </a:moveTo>
                <a:lnTo>
                  <a:pt x="0" y="2527"/>
                </a:lnTo>
              </a:path>
            </a:pathLst>
          </a:custGeom>
          <a:ln w="19900">
            <a:solidFill>
              <a:srgbClr val="83ABBC"/>
            </a:solidFill>
          </a:ln>
        </p:spPr>
        <p:txBody>
          <a:bodyPr wrap="square" lIns="0" tIns="0" rIns="0" bIns="0" rtlCol="0"/>
          <a:lstStyle/>
          <a:p>
            <a:endParaRPr/>
          </a:p>
        </p:txBody>
      </p:sp>
      <p:sp>
        <p:nvSpPr>
          <p:cNvPr id="47" name="object 47"/>
          <p:cNvSpPr/>
          <p:nvPr/>
        </p:nvSpPr>
        <p:spPr>
          <a:xfrm>
            <a:off x="3827776" y="3708695"/>
            <a:ext cx="24130" cy="2540"/>
          </a:xfrm>
          <a:custGeom>
            <a:avLst/>
            <a:gdLst/>
            <a:ahLst/>
            <a:cxnLst/>
            <a:rect l="l" t="t" r="r" b="b"/>
            <a:pathLst>
              <a:path w="24129" h="2539">
                <a:moveTo>
                  <a:pt x="24053" y="0"/>
                </a:moveTo>
                <a:lnTo>
                  <a:pt x="0" y="2527"/>
                </a:lnTo>
              </a:path>
            </a:pathLst>
          </a:custGeom>
          <a:ln w="19900">
            <a:solidFill>
              <a:srgbClr val="83ABBC"/>
            </a:solidFill>
          </a:ln>
        </p:spPr>
        <p:txBody>
          <a:bodyPr wrap="square" lIns="0" tIns="0" rIns="0" bIns="0" rtlCol="0"/>
          <a:lstStyle/>
          <a:p>
            <a:endParaRPr/>
          </a:p>
        </p:txBody>
      </p:sp>
      <p:sp>
        <p:nvSpPr>
          <p:cNvPr id="48" name="object 48"/>
          <p:cNvSpPr/>
          <p:nvPr/>
        </p:nvSpPr>
        <p:spPr>
          <a:xfrm>
            <a:off x="3851830" y="3706148"/>
            <a:ext cx="24130" cy="3175"/>
          </a:xfrm>
          <a:custGeom>
            <a:avLst/>
            <a:gdLst/>
            <a:ahLst/>
            <a:cxnLst/>
            <a:rect l="l" t="t" r="r" b="b"/>
            <a:pathLst>
              <a:path w="24129" h="3175">
                <a:moveTo>
                  <a:pt x="24053" y="0"/>
                </a:moveTo>
                <a:lnTo>
                  <a:pt x="0" y="2552"/>
                </a:lnTo>
              </a:path>
            </a:pathLst>
          </a:custGeom>
          <a:ln w="19900">
            <a:solidFill>
              <a:srgbClr val="83ABBC"/>
            </a:solidFill>
          </a:ln>
        </p:spPr>
        <p:txBody>
          <a:bodyPr wrap="square" lIns="0" tIns="0" rIns="0" bIns="0" rtlCol="0"/>
          <a:lstStyle/>
          <a:p>
            <a:endParaRPr/>
          </a:p>
        </p:txBody>
      </p:sp>
      <p:sp>
        <p:nvSpPr>
          <p:cNvPr id="49" name="object 49"/>
          <p:cNvSpPr/>
          <p:nvPr/>
        </p:nvSpPr>
        <p:spPr>
          <a:xfrm>
            <a:off x="3875877" y="3703586"/>
            <a:ext cx="24130" cy="3175"/>
          </a:xfrm>
          <a:custGeom>
            <a:avLst/>
            <a:gdLst/>
            <a:ahLst/>
            <a:cxnLst/>
            <a:rect l="l" t="t" r="r" b="b"/>
            <a:pathLst>
              <a:path w="24129" h="3175">
                <a:moveTo>
                  <a:pt x="24066" y="0"/>
                </a:moveTo>
                <a:lnTo>
                  <a:pt x="0" y="2565"/>
                </a:lnTo>
              </a:path>
            </a:pathLst>
          </a:custGeom>
          <a:ln w="19900">
            <a:solidFill>
              <a:srgbClr val="83ABBC"/>
            </a:solidFill>
          </a:ln>
        </p:spPr>
        <p:txBody>
          <a:bodyPr wrap="square" lIns="0" tIns="0" rIns="0" bIns="0" rtlCol="0"/>
          <a:lstStyle/>
          <a:p>
            <a:endParaRPr/>
          </a:p>
        </p:txBody>
      </p:sp>
      <p:sp>
        <p:nvSpPr>
          <p:cNvPr id="50" name="object 50"/>
          <p:cNvSpPr/>
          <p:nvPr/>
        </p:nvSpPr>
        <p:spPr>
          <a:xfrm>
            <a:off x="3899945" y="3703388"/>
            <a:ext cx="24130" cy="635"/>
          </a:xfrm>
          <a:custGeom>
            <a:avLst/>
            <a:gdLst/>
            <a:ahLst/>
            <a:cxnLst/>
            <a:rect l="l" t="t" r="r" b="b"/>
            <a:pathLst>
              <a:path w="24129" h="635">
                <a:moveTo>
                  <a:pt x="24053" y="0"/>
                </a:moveTo>
                <a:lnTo>
                  <a:pt x="0" y="203"/>
                </a:lnTo>
              </a:path>
            </a:pathLst>
          </a:custGeom>
          <a:ln w="19900">
            <a:solidFill>
              <a:srgbClr val="83ABBC"/>
            </a:solidFill>
          </a:ln>
        </p:spPr>
        <p:txBody>
          <a:bodyPr wrap="square" lIns="0" tIns="0" rIns="0" bIns="0" rtlCol="0"/>
          <a:lstStyle/>
          <a:p>
            <a:endParaRPr/>
          </a:p>
        </p:txBody>
      </p:sp>
      <p:sp>
        <p:nvSpPr>
          <p:cNvPr id="51" name="object 51"/>
          <p:cNvSpPr/>
          <p:nvPr/>
        </p:nvSpPr>
        <p:spPr>
          <a:xfrm>
            <a:off x="3923992" y="3700820"/>
            <a:ext cx="24130" cy="3175"/>
          </a:xfrm>
          <a:custGeom>
            <a:avLst/>
            <a:gdLst/>
            <a:ahLst/>
            <a:cxnLst/>
            <a:rect l="l" t="t" r="r" b="b"/>
            <a:pathLst>
              <a:path w="24129" h="3175">
                <a:moveTo>
                  <a:pt x="24066" y="0"/>
                </a:moveTo>
                <a:lnTo>
                  <a:pt x="0" y="2565"/>
                </a:lnTo>
              </a:path>
            </a:pathLst>
          </a:custGeom>
          <a:ln w="19900">
            <a:solidFill>
              <a:srgbClr val="83ABBC"/>
            </a:solidFill>
          </a:ln>
        </p:spPr>
        <p:txBody>
          <a:bodyPr wrap="square" lIns="0" tIns="0" rIns="0" bIns="0" rtlCol="0"/>
          <a:lstStyle/>
          <a:p>
            <a:endParaRPr/>
          </a:p>
        </p:txBody>
      </p:sp>
      <p:sp>
        <p:nvSpPr>
          <p:cNvPr id="52" name="object 52"/>
          <p:cNvSpPr/>
          <p:nvPr/>
        </p:nvSpPr>
        <p:spPr>
          <a:xfrm>
            <a:off x="3948059" y="3698241"/>
            <a:ext cx="24130" cy="3175"/>
          </a:xfrm>
          <a:custGeom>
            <a:avLst/>
            <a:gdLst/>
            <a:ahLst/>
            <a:cxnLst/>
            <a:rect l="l" t="t" r="r" b="b"/>
            <a:pathLst>
              <a:path w="24129" h="3175">
                <a:moveTo>
                  <a:pt x="24053" y="0"/>
                </a:moveTo>
                <a:lnTo>
                  <a:pt x="0" y="2578"/>
                </a:lnTo>
              </a:path>
            </a:pathLst>
          </a:custGeom>
          <a:ln w="19900">
            <a:solidFill>
              <a:srgbClr val="83ABBC"/>
            </a:solidFill>
          </a:ln>
        </p:spPr>
        <p:txBody>
          <a:bodyPr wrap="square" lIns="0" tIns="0" rIns="0" bIns="0" rtlCol="0"/>
          <a:lstStyle/>
          <a:p>
            <a:endParaRPr/>
          </a:p>
        </p:txBody>
      </p:sp>
      <p:sp>
        <p:nvSpPr>
          <p:cNvPr id="53" name="object 53"/>
          <p:cNvSpPr/>
          <p:nvPr/>
        </p:nvSpPr>
        <p:spPr>
          <a:xfrm>
            <a:off x="3972114" y="3695649"/>
            <a:ext cx="24130" cy="3175"/>
          </a:xfrm>
          <a:custGeom>
            <a:avLst/>
            <a:gdLst/>
            <a:ahLst/>
            <a:cxnLst/>
            <a:rect l="l" t="t" r="r" b="b"/>
            <a:pathLst>
              <a:path w="24129" h="3175">
                <a:moveTo>
                  <a:pt x="24053" y="0"/>
                </a:moveTo>
                <a:lnTo>
                  <a:pt x="0" y="2590"/>
                </a:lnTo>
              </a:path>
            </a:pathLst>
          </a:custGeom>
          <a:ln w="19900">
            <a:solidFill>
              <a:srgbClr val="83ABBC"/>
            </a:solidFill>
          </a:ln>
        </p:spPr>
        <p:txBody>
          <a:bodyPr wrap="square" lIns="0" tIns="0" rIns="0" bIns="0" rtlCol="0"/>
          <a:lstStyle/>
          <a:p>
            <a:endParaRPr/>
          </a:p>
        </p:txBody>
      </p:sp>
      <p:sp>
        <p:nvSpPr>
          <p:cNvPr id="54" name="object 54"/>
          <p:cNvSpPr/>
          <p:nvPr/>
        </p:nvSpPr>
        <p:spPr>
          <a:xfrm>
            <a:off x="3996161" y="3693044"/>
            <a:ext cx="24130" cy="3175"/>
          </a:xfrm>
          <a:custGeom>
            <a:avLst/>
            <a:gdLst/>
            <a:ahLst/>
            <a:cxnLst/>
            <a:rect l="l" t="t" r="r" b="b"/>
            <a:pathLst>
              <a:path w="24129" h="3175">
                <a:moveTo>
                  <a:pt x="24066" y="0"/>
                </a:moveTo>
                <a:lnTo>
                  <a:pt x="0" y="2603"/>
                </a:lnTo>
              </a:path>
            </a:pathLst>
          </a:custGeom>
          <a:ln w="19900">
            <a:solidFill>
              <a:srgbClr val="83ABBC"/>
            </a:solidFill>
          </a:ln>
        </p:spPr>
        <p:txBody>
          <a:bodyPr wrap="square" lIns="0" tIns="0" rIns="0" bIns="0" rtlCol="0"/>
          <a:lstStyle/>
          <a:p>
            <a:endParaRPr/>
          </a:p>
        </p:txBody>
      </p:sp>
      <p:sp>
        <p:nvSpPr>
          <p:cNvPr id="55" name="object 55"/>
          <p:cNvSpPr/>
          <p:nvPr/>
        </p:nvSpPr>
        <p:spPr>
          <a:xfrm>
            <a:off x="4020229" y="3690428"/>
            <a:ext cx="24130" cy="3175"/>
          </a:xfrm>
          <a:custGeom>
            <a:avLst/>
            <a:gdLst/>
            <a:ahLst/>
            <a:cxnLst/>
            <a:rect l="l" t="t" r="r" b="b"/>
            <a:pathLst>
              <a:path w="24129" h="3175">
                <a:moveTo>
                  <a:pt x="24053" y="0"/>
                </a:moveTo>
                <a:lnTo>
                  <a:pt x="0" y="2616"/>
                </a:lnTo>
              </a:path>
            </a:pathLst>
          </a:custGeom>
          <a:ln w="19900">
            <a:solidFill>
              <a:srgbClr val="83ABBC"/>
            </a:solidFill>
          </a:ln>
        </p:spPr>
        <p:txBody>
          <a:bodyPr wrap="square" lIns="0" tIns="0" rIns="0" bIns="0" rtlCol="0"/>
          <a:lstStyle/>
          <a:p>
            <a:endParaRPr/>
          </a:p>
        </p:txBody>
      </p:sp>
      <p:sp>
        <p:nvSpPr>
          <p:cNvPr id="56" name="object 56"/>
          <p:cNvSpPr/>
          <p:nvPr/>
        </p:nvSpPr>
        <p:spPr>
          <a:xfrm>
            <a:off x="4044276" y="3687798"/>
            <a:ext cx="24130" cy="3175"/>
          </a:xfrm>
          <a:custGeom>
            <a:avLst/>
            <a:gdLst/>
            <a:ahLst/>
            <a:cxnLst/>
            <a:rect l="l" t="t" r="r" b="b"/>
            <a:pathLst>
              <a:path w="24129" h="3175">
                <a:moveTo>
                  <a:pt x="24066" y="0"/>
                </a:moveTo>
                <a:lnTo>
                  <a:pt x="0" y="2628"/>
                </a:lnTo>
              </a:path>
            </a:pathLst>
          </a:custGeom>
          <a:ln w="19900">
            <a:solidFill>
              <a:srgbClr val="83ABBC"/>
            </a:solidFill>
          </a:ln>
        </p:spPr>
        <p:txBody>
          <a:bodyPr wrap="square" lIns="0" tIns="0" rIns="0" bIns="0" rtlCol="0"/>
          <a:lstStyle/>
          <a:p>
            <a:endParaRPr/>
          </a:p>
        </p:txBody>
      </p:sp>
      <p:sp>
        <p:nvSpPr>
          <p:cNvPr id="57" name="object 57"/>
          <p:cNvSpPr/>
          <p:nvPr/>
        </p:nvSpPr>
        <p:spPr>
          <a:xfrm>
            <a:off x="4068343" y="3685162"/>
            <a:ext cx="24130" cy="3175"/>
          </a:xfrm>
          <a:custGeom>
            <a:avLst/>
            <a:gdLst/>
            <a:ahLst/>
            <a:cxnLst/>
            <a:rect l="l" t="t" r="r" b="b"/>
            <a:pathLst>
              <a:path w="24129" h="3175">
                <a:moveTo>
                  <a:pt x="24053" y="0"/>
                </a:moveTo>
                <a:lnTo>
                  <a:pt x="0" y="2641"/>
                </a:lnTo>
              </a:path>
            </a:pathLst>
          </a:custGeom>
          <a:ln w="19900">
            <a:solidFill>
              <a:srgbClr val="83ABBC"/>
            </a:solidFill>
          </a:ln>
        </p:spPr>
        <p:txBody>
          <a:bodyPr wrap="square" lIns="0" tIns="0" rIns="0" bIns="0" rtlCol="0"/>
          <a:lstStyle/>
          <a:p>
            <a:endParaRPr/>
          </a:p>
        </p:txBody>
      </p:sp>
      <p:sp>
        <p:nvSpPr>
          <p:cNvPr id="58" name="object 58"/>
          <p:cNvSpPr/>
          <p:nvPr/>
        </p:nvSpPr>
        <p:spPr>
          <a:xfrm>
            <a:off x="4092392" y="3682508"/>
            <a:ext cx="24130" cy="3175"/>
          </a:xfrm>
          <a:custGeom>
            <a:avLst/>
            <a:gdLst/>
            <a:ahLst/>
            <a:cxnLst/>
            <a:rect l="l" t="t" r="r" b="b"/>
            <a:pathLst>
              <a:path w="24129" h="3175">
                <a:moveTo>
                  <a:pt x="24066" y="0"/>
                </a:moveTo>
                <a:lnTo>
                  <a:pt x="0" y="2654"/>
                </a:lnTo>
              </a:path>
            </a:pathLst>
          </a:custGeom>
          <a:ln w="19900">
            <a:solidFill>
              <a:srgbClr val="83ABBC"/>
            </a:solidFill>
          </a:ln>
        </p:spPr>
        <p:txBody>
          <a:bodyPr wrap="square" lIns="0" tIns="0" rIns="0" bIns="0" rtlCol="0"/>
          <a:lstStyle/>
          <a:p>
            <a:endParaRPr/>
          </a:p>
        </p:txBody>
      </p:sp>
      <p:sp>
        <p:nvSpPr>
          <p:cNvPr id="59" name="object 59"/>
          <p:cNvSpPr/>
          <p:nvPr/>
        </p:nvSpPr>
        <p:spPr>
          <a:xfrm>
            <a:off x="4116458" y="3679842"/>
            <a:ext cx="24130" cy="3175"/>
          </a:xfrm>
          <a:custGeom>
            <a:avLst/>
            <a:gdLst/>
            <a:ahLst/>
            <a:cxnLst/>
            <a:rect l="l" t="t" r="r" b="b"/>
            <a:pathLst>
              <a:path w="24129" h="3175">
                <a:moveTo>
                  <a:pt x="24053" y="0"/>
                </a:moveTo>
                <a:lnTo>
                  <a:pt x="0" y="2667"/>
                </a:lnTo>
              </a:path>
            </a:pathLst>
          </a:custGeom>
          <a:ln w="19900">
            <a:solidFill>
              <a:srgbClr val="83ABBC"/>
            </a:solidFill>
          </a:ln>
        </p:spPr>
        <p:txBody>
          <a:bodyPr wrap="square" lIns="0" tIns="0" rIns="0" bIns="0" rtlCol="0"/>
          <a:lstStyle/>
          <a:p>
            <a:endParaRPr/>
          </a:p>
        </p:txBody>
      </p:sp>
      <p:sp>
        <p:nvSpPr>
          <p:cNvPr id="60" name="object 60"/>
          <p:cNvSpPr/>
          <p:nvPr/>
        </p:nvSpPr>
        <p:spPr>
          <a:xfrm>
            <a:off x="4140513" y="3677169"/>
            <a:ext cx="24130" cy="3175"/>
          </a:xfrm>
          <a:custGeom>
            <a:avLst/>
            <a:gdLst/>
            <a:ahLst/>
            <a:cxnLst/>
            <a:rect l="l" t="t" r="r" b="b"/>
            <a:pathLst>
              <a:path w="24129" h="3175">
                <a:moveTo>
                  <a:pt x="24053" y="0"/>
                </a:moveTo>
                <a:lnTo>
                  <a:pt x="0" y="2667"/>
                </a:lnTo>
              </a:path>
            </a:pathLst>
          </a:custGeom>
          <a:ln w="19900">
            <a:solidFill>
              <a:srgbClr val="83ABBC"/>
            </a:solidFill>
          </a:ln>
        </p:spPr>
        <p:txBody>
          <a:bodyPr wrap="square" lIns="0" tIns="0" rIns="0" bIns="0" rtlCol="0"/>
          <a:lstStyle/>
          <a:p>
            <a:endParaRPr/>
          </a:p>
        </p:txBody>
      </p:sp>
      <p:sp>
        <p:nvSpPr>
          <p:cNvPr id="61" name="object 61"/>
          <p:cNvSpPr/>
          <p:nvPr/>
        </p:nvSpPr>
        <p:spPr>
          <a:xfrm>
            <a:off x="4164561" y="3674484"/>
            <a:ext cx="24130" cy="3175"/>
          </a:xfrm>
          <a:custGeom>
            <a:avLst/>
            <a:gdLst/>
            <a:ahLst/>
            <a:cxnLst/>
            <a:rect l="l" t="t" r="r" b="b"/>
            <a:pathLst>
              <a:path w="24129" h="3175">
                <a:moveTo>
                  <a:pt x="24066" y="0"/>
                </a:moveTo>
                <a:lnTo>
                  <a:pt x="0" y="2679"/>
                </a:lnTo>
              </a:path>
            </a:pathLst>
          </a:custGeom>
          <a:ln w="19900">
            <a:solidFill>
              <a:srgbClr val="83ABBC"/>
            </a:solidFill>
          </a:ln>
        </p:spPr>
        <p:txBody>
          <a:bodyPr wrap="square" lIns="0" tIns="0" rIns="0" bIns="0" rtlCol="0"/>
          <a:lstStyle/>
          <a:p>
            <a:endParaRPr/>
          </a:p>
        </p:txBody>
      </p:sp>
      <p:sp>
        <p:nvSpPr>
          <p:cNvPr id="62" name="object 62"/>
          <p:cNvSpPr/>
          <p:nvPr/>
        </p:nvSpPr>
        <p:spPr>
          <a:xfrm>
            <a:off x="4188627" y="3674447"/>
            <a:ext cx="24130" cy="635"/>
          </a:xfrm>
          <a:custGeom>
            <a:avLst/>
            <a:gdLst/>
            <a:ahLst/>
            <a:cxnLst/>
            <a:rect l="l" t="t" r="r" b="b"/>
            <a:pathLst>
              <a:path w="24129" h="635">
                <a:moveTo>
                  <a:pt x="24053" y="0"/>
                </a:moveTo>
                <a:lnTo>
                  <a:pt x="0" y="38"/>
                </a:lnTo>
              </a:path>
            </a:pathLst>
          </a:custGeom>
          <a:ln w="19900">
            <a:solidFill>
              <a:srgbClr val="83ABBC"/>
            </a:solidFill>
          </a:ln>
        </p:spPr>
        <p:txBody>
          <a:bodyPr wrap="square" lIns="0" tIns="0" rIns="0" bIns="0" rtlCol="0"/>
          <a:lstStyle/>
          <a:p>
            <a:endParaRPr/>
          </a:p>
        </p:txBody>
      </p:sp>
      <p:sp>
        <p:nvSpPr>
          <p:cNvPr id="63" name="object 63"/>
          <p:cNvSpPr/>
          <p:nvPr/>
        </p:nvSpPr>
        <p:spPr>
          <a:xfrm>
            <a:off x="4212676" y="3671750"/>
            <a:ext cx="24130" cy="3175"/>
          </a:xfrm>
          <a:custGeom>
            <a:avLst/>
            <a:gdLst/>
            <a:ahLst/>
            <a:cxnLst/>
            <a:rect l="l" t="t" r="r" b="b"/>
            <a:pathLst>
              <a:path w="24129" h="3175">
                <a:moveTo>
                  <a:pt x="24066" y="0"/>
                </a:moveTo>
                <a:lnTo>
                  <a:pt x="0" y="2692"/>
                </a:lnTo>
              </a:path>
            </a:pathLst>
          </a:custGeom>
          <a:ln w="19900">
            <a:solidFill>
              <a:srgbClr val="83ABBC"/>
            </a:solidFill>
          </a:ln>
        </p:spPr>
        <p:txBody>
          <a:bodyPr wrap="square" lIns="0" tIns="0" rIns="0" bIns="0" rtlCol="0"/>
          <a:lstStyle/>
          <a:p>
            <a:endParaRPr/>
          </a:p>
        </p:txBody>
      </p:sp>
      <p:sp>
        <p:nvSpPr>
          <p:cNvPr id="64" name="object 64"/>
          <p:cNvSpPr/>
          <p:nvPr/>
        </p:nvSpPr>
        <p:spPr>
          <a:xfrm>
            <a:off x="4236742" y="3669039"/>
            <a:ext cx="24130" cy="3175"/>
          </a:xfrm>
          <a:custGeom>
            <a:avLst/>
            <a:gdLst/>
            <a:ahLst/>
            <a:cxnLst/>
            <a:rect l="l" t="t" r="r" b="b"/>
            <a:pathLst>
              <a:path w="24129" h="3175">
                <a:moveTo>
                  <a:pt x="24053" y="0"/>
                </a:moveTo>
                <a:lnTo>
                  <a:pt x="0" y="2705"/>
                </a:lnTo>
              </a:path>
            </a:pathLst>
          </a:custGeom>
          <a:ln w="19900">
            <a:solidFill>
              <a:srgbClr val="83ABBC"/>
            </a:solidFill>
          </a:ln>
        </p:spPr>
        <p:txBody>
          <a:bodyPr wrap="square" lIns="0" tIns="0" rIns="0" bIns="0" rtlCol="0"/>
          <a:lstStyle/>
          <a:p>
            <a:endParaRPr/>
          </a:p>
        </p:txBody>
      </p:sp>
      <p:sp>
        <p:nvSpPr>
          <p:cNvPr id="65" name="object 65"/>
          <p:cNvSpPr/>
          <p:nvPr/>
        </p:nvSpPr>
        <p:spPr>
          <a:xfrm>
            <a:off x="4260796" y="3666311"/>
            <a:ext cx="24130" cy="3175"/>
          </a:xfrm>
          <a:custGeom>
            <a:avLst/>
            <a:gdLst/>
            <a:ahLst/>
            <a:cxnLst/>
            <a:rect l="l" t="t" r="r" b="b"/>
            <a:pathLst>
              <a:path w="24129" h="3175">
                <a:moveTo>
                  <a:pt x="24053" y="0"/>
                </a:moveTo>
                <a:lnTo>
                  <a:pt x="0" y="2730"/>
                </a:lnTo>
              </a:path>
            </a:pathLst>
          </a:custGeom>
          <a:ln w="19900">
            <a:solidFill>
              <a:srgbClr val="83ABBC"/>
            </a:solidFill>
          </a:ln>
        </p:spPr>
        <p:txBody>
          <a:bodyPr wrap="square" lIns="0" tIns="0" rIns="0" bIns="0" rtlCol="0"/>
          <a:lstStyle/>
          <a:p>
            <a:endParaRPr/>
          </a:p>
        </p:txBody>
      </p:sp>
      <p:sp>
        <p:nvSpPr>
          <p:cNvPr id="66" name="object 66"/>
          <p:cNvSpPr/>
          <p:nvPr/>
        </p:nvSpPr>
        <p:spPr>
          <a:xfrm>
            <a:off x="4284845" y="3663576"/>
            <a:ext cx="24130" cy="3175"/>
          </a:xfrm>
          <a:custGeom>
            <a:avLst/>
            <a:gdLst/>
            <a:ahLst/>
            <a:cxnLst/>
            <a:rect l="l" t="t" r="r" b="b"/>
            <a:pathLst>
              <a:path w="24129" h="3175">
                <a:moveTo>
                  <a:pt x="24066" y="0"/>
                </a:moveTo>
                <a:lnTo>
                  <a:pt x="0" y="2730"/>
                </a:lnTo>
              </a:path>
            </a:pathLst>
          </a:custGeom>
          <a:ln w="19900">
            <a:solidFill>
              <a:srgbClr val="83ABBC"/>
            </a:solidFill>
          </a:ln>
        </p:spPr>
        <p:txBody>
          <a:bodyPr wrap="square" lIns="0" tIns="0" rIns="0" bIns="0" rtlCol="0"/>
          <a:lstStyle/>
          <a:p>
            <a:endParaRPr/>
          </a:p>
        </p:txBody>
      </p:sp>
      <p:sp>
        <p:nvSpPr>
          <p:cNvPr id="67" name="object 67"/>
          <p:cNvSpPr/>
          <p:nvPr/>
        </p:nvSpPr>
        <p:spPr>
          <a:xfrm>
            <a:off x="4308911" y="3660829"/>
            <a:ext cx="24130" cy="3175"/>
          </a:xfrm>
          <a:custGeom>
            <a:avLst/>
            <a:gdLst/>
            <a:ahLst/>
            <a:cxnLst/>
            <a:rect l="l" t="t" r="r" b="b"/>
            <a:pathLst>
              <a:path w="24129" h="3175">
                <a:moveTo>
                  <a:pt x="24053" y="0"/>
                </a:moveTo>
                <a:lnTo>
                  <a:pt x="0" y="2743"/>
                </a:lnTo>
              </a:path>
            </a:pathLst>
          </a:custGeom>
          <a:ln w="19900">
            <a:solidFill>
              <a:srgbClr val="83ABBC"/>
            </a:solidFill>
          </a:ln>
        </p:spPr>
        <p:txBody>
          <a:bodyPr wrap="square" lIns="0" tIns="0" rIns="0" bIns="0" rtlCol="0"/>
          <a:lstStyle/>
          <a:p>
            <a:endParaRPr/>
          </a:p>
        </p:txBody>
      </p:sp>
      <p:sp>
        <p:nvSpPr>
          <p:cNvPr id="68" name="object 68"/>
          <p:cNvSpPr/>
          <p:nvPr/>
        </p:nvSpPr>
        <p:spPr>
          <a:xfrm>
            <a:off x="4332959" y="3658069"/>
            <a:ext cx="24130" cy="3175"/>
          </a:xfrm>
          <a:custGeom>
            <a:avLst/>
            <a:gdLst/>
            <a:ahLst/>
            <a:cxnLst/>
            <a:rect l="l" t="t" r="r" b="b"/>
            <a:pathLst>
              <a:path w="24129" h="3175">
                <a:moveTo>
                  <a:pt x="24066" y="0"/>
                </a:moveTo>
                <a:lnTo>
                  <a:pt x="0" y="2755"/>
                </a:lnTo>
              </a:path>
            </a:pathLst>
          </a:custGeom>
          <a:ln w="19900">
            <a:solidFill>
              <a:srgbClr val="83ABBC"/>
            </a:solidFill>
          </a:ln>
        </p:spPr>
        <p:txBody>
          <a:bodyPr wrap="square" lIns="0" tIns="0" rIns="0" bIns="0" rtlCol="0"/>
          <a:lstStyle/>
          <a:p>
            <a:endParaRPr/>
          </a:p>
        </p:txBody>
      </p:sp>
      <p:sp>
        <p:nvSpPr>
          <p:cNvPr id="69" name="object 69"/>
          <p:cNvSpPr/>
          <p:nvPr/>
        </p:nvSpPr>
        <p:spPr>
          <a:xfrm>
            <a:off x="4357027" y="3655298"/>
            <a:ext cx="24130" cy="3175"/>
          </a:xfrm>
          <a:custGeom>
            <a:avLst/>
            <a:gdLst/>
            <a:ahLst/>
            <a:cxnLst/>
            <a:rect l="l" t="t" r="r" b="b"/>
            <a:pathLst>
              <a:path w="24129" h="3175">
                <a:moveTo>
                  <a:pt x="24053" y="0"/>
                </a:moveTo>
                <a:lnTo>
                  <a:pt x="0" y="2768"/>
                </a:lnTo>
              </a:path>
            </a:pathLst>
          </a:custGeom>
          <a:ln w="19900">
            <a:solidFill>
              <a:srgbClr val="83ABBC"/>
            </a:solidFill>
          </a:ln>
        </p:spPr>
        <p:txBody>
          <a:bodyPr wrap="square" lIns="0" tIns="0" rIns="0" bIns="0" rtlCol="0"/>
          <a:lstStyle/>
          <a:p>
            <a:endParaRPr/>
          </a:p>
        </p:txBody>
      </p:sp>
      <p:sp>
        <p:nvSpPr>
          <p:cNvPr id="70" name="object 70"/>
          <p:cNvSpPr/>
          <p:nvPr/>
        </p:nvSpPr>
        <p:spPr>
          <a:xfrm>
            <a:off x="4381074" y="3652513"/>
            <a:ext cx="24130" cy="3175"/>
          </a:xfrm>
          <a:custGeom>
            <a:avLst/>
            <a:gdLst/>
            <a:ahLst/>
            <a:cxnLst/>
            <a:rect l="l" t="t" r="r" b="b"/>
            <a:pathLst>
              <a:path w="24129" h="3175">
                <a:moveTo>
                  <a:pt x="24066" y="0"/>
                </a:moveTo>
                <a:lnTo>
                  <a:pt x="0" y="2781"/>
                </a:lnTo>
              </a:path>
            </a:pathLst>
          </a:custGeom>
          <a:ln w="19900">
            <a:solidFill>
              <a:srgbClr val="83ABBC"/>
            </a:solidFill>
          </a:ln>
        </p:spPr>
        <p:txBody>
          <a:bodyPr wrap="square" lIns="0" tIns="0" rIns="0" bIns="0" rtlCol="0"/>
          <a:lstStyle/>
          <a:p>
            <a:endParaRPr/>
          </a:p>
        </p:txBody>
      </p:sp>
      <p:sp>
        <p:nvSpPr>
          <p:cNvPr id="71" name="object 71"/>
          <p:cNvSpPr/>
          <p:nvPr/>
        </p:nvSpPr>
        <p:spPr>
          <a:xfrm>
            <a:off x="4405142" y="3649717"/>
            <a:ext cx="24130" cy="3175"/>
          </a:xfrm>
          <a:custGeom>
            <a:avLst/>
            <a:gdLst/>
            <a:ahLst/>
            <a:cxnLst/>
            <a:rect l="l" t="t" r="r" b="b"/>
            <a:pathLst>
              <a:path w="24129" h="3175">
                <a:moveTo>
                  <a:pt x="24053" y="0"/>
                </a:moveTo>
                <a:lnTo>
                  <a:pt x="0" y="2794"/>
                </a:lnTo>
              </a:path>
            </a:pathLst>
          </a:custGeom>
          <a:ln w="19900">
            <a:solidFill>
              <a:srgbClr val="83ABBC"/>
            </a:solidFill>
          </a:ln>
        </p:spPr>
        <p:txBody>
          <a:bodyPr wrap="square" lIns="0" tIns="0" rIns="0" bIns="0" rtlCol="0"/>
          <a:lstStyle/>
          <a:p>
            <a:endParaRPr/>
          </a:p>
        </p:txBody>
      </p:sp>
      <p:sp>
        <p:nvSpPr>
          <p:cNvPr id="72" name="object 72"/>
          <p:cNvSpPr/>
          <p:nvPr/>
        </p:nvSpPr>
        <p:spPr>
          <a:xfrm>
            <a:off x="4429196" y="3646908"/>
            <a:ext cx="24130" cy="3175"/>
          </a:xfrm>
          <a:custGeom>
            <a:avLst/>
            <a:gdLst/>
            <a:ahLst/>
            <a:cxnLst/>
            <a:rect l="l" t="t" r="r" b="b"/>
            <a:pathLst>
              <a:path w="24129" h="3175">
                <a:moveTo>
                  <a:pt x="24053" y="0"/>
                </a:moveTo>
                <a:lnTo>
                  <a:pt x="0" y="2806"/>
                </a:lnTo>
              </a:path>
            </a:pathLst>
          </a:custGeom>
          <a:ln w="19900">
            <a:solidFill>
              <a:srgbClr val="83ABBC"/>
            </a:solidFill>
          </a:ln>
        </p:spPr>
        <p:txBody>
          <a:bodyPr wrap="square" lIns="0" tIns="0" rIns="0" bIns="0" rtlCol="0"/>
          <a:lstStyle/>
          <a:p>
            <a:endParaRPr/>
          </a:p>
        </p:txBody>
      </p:sp>
      <p:sp>
        <p:nvSpPr>
          <p:cNvPr id="73" name="object 73"/>
          <p:cNvSpPr/>
          <p:nvPr/>
        </p:nvSpPr>
        <p:spPr>
          <a:xfrm>
            <a:off x="4453243" y="3644086"/>
            <a:ext cx="24130" cy="3175"/>
          </a:xfrm>
          <a:custGeom>
            <a:avLst/>
            <a:gdLst/>
            <a:ahLst/>
            <a:cxnLst/>
            <a:rect l="l" t="t" r="r" b="b"/>
            <a:pathLst>
              <a:path w="24129" h="3175">
                <a:moveTo>
                  <a:pt x="24066" y="0"/>
                </a:moveTo>
                <a:lnTo>
                  <a:pt x="0" y="2819"/>
                </a:lnTo>
              </a:path>
            </a:pathLst>
          </a:custGeom>
          <a:ln w="19900">
            <a:solidFill>
              <a:srgbClr val="83ABBC"/>
            </a:solidFill>
          </a:ln>
        </p:spPr>
        <p:txBody>
          <a:bodyPr wrap="square" lIns="0" tIns="0" rIns="0" bIns="0" rtlCol="0"/>
          <a:lstStyle/>
          <a:p>
            <a:endParaRPr/>
          </a:p>
        </p:txBody>
      </p:sp>
      <p:sp>
        <p:nvSpPr>
          <p:cNvPr id="74" name="object 74"/>
          <p:cNvSpPr/>
          <p:nvPr/>
        </p:nvSpPr>
        <p:spPr>
          <a:xfrm>
            <a:off x="4477311" y="3644083"/>
            <a:ext cx="24130" cy="635"/>
          </a:xfrm>
          <a:custGeom>
            <a:avLst/>
            <a:gdLst/>
            <a:ahLst/>
            <a:cxnLst/>
            <a:rect l="l" t="t" r="r" b="b"/>
            <a:pathLst>
              <a:path w="24129" h="635">
                <a:moveTo>
                  <a:pt x="24053" y="139"/>
                </a:moveTo>
                <a:lnTo>
                  <a:pt x="0" y="0"/>
                </a:lnTo>
              </a:path>
            </a:pathLst>
          </a:custGeom>
          <a:ln w="19900">
            <a:solidFill>
              <a:srgbClr val="83ABBC"/>
            </a:solidFill>
          </a:ln>
        </p:spPr>
        <p:txBody>
          <a:bodyPr wrap="square" lIns="0" tIns="0" rIns="0" bIns="0" rtlCol="0"/>
          <a:lstStyle/>
          <a:p>
            <a:endParaRPr/>
          </a:p>
        </p:txBody>
      </p:sp>
      <p:sp>
        <p:nvSpPr>
          <p:cNvPr id="75" name="object 75"/>
          <p:cNvSpPr/>
          <p:nvPr/>
        </p:nvSpPr>
        <p:spPr>
          <a:xfrm>
            <a:off x="4501358" y="3641388"/>
            <a:ext cx="24130" cy="3175"/>
          </a:xfrm>
          <a:custGeom>
            <a:avLst/>
            <a:gdLst/>
            <a:ahLst/>
            <a:cxnLst/>
            <a:rect l="l" t="t" r="r" b="b"/>
            <a:pathLst>
              <a:path w="24129" h="3175">
                <a:moveTo>
                  <a:pt x="24066" y="0"/>
                </a:moveTo>
                <a:lnTo>
                  <a:pt x="0" y="2832"/>
                </a:lnTo>
              </a:path>
            </a:pathLst>
          </a:custGeom>
          <a:ln w="19900">
            <a:solidFill>
              <a:srgbClr val="83ABBC"/>
            </a:solidFill>
          </a:ln>
        </p:spPr>
        <p:txBody>
          <a:bodyPr wrap="square" lIns="0" tIns="0" rIns="0" bIns="0" rtlCol="0"/>
          <a:lstStyle/>
          <a:p>
            <a:endParaRPr/>
          </a:p>
        </p:txBody>
      </p:sp>
      <p:sp>
        <p:nvSpPr>
          <p:cNvPr id="76" name="object 76"/>
          <p:cNvSpPr/>
          <p:nvPr/>
        </p:nvSpPr>
        <p:spPr>
          <a:xfrm>
            <a:off x="4525426" y="3638542"/>
            <a:ext cx="24130" cy="3175"/>
          </a:xfrm>
          <a:custGeom>
            <a:avLst/>
            <a:gdLst/>
            <a:ahLst/>
            <a:cxnLst/>
            <a:rect l="l" t="t" r="r" b="b"/>
            <a:pathLst>
              <a:path w="24129" h="3175">
                <a:moveTo>
                  <a:pt x="24053" y="0"/>
                </a:moveTo>
                <a:lnTo>
                  <a:pt x="0" y="2844"/>
                </a:lnTo>
              </a:path>
            </a:pathLst>
          </a:custGeom>
          <a:ln w="19900">
            <a:solidFill>
              <a:srgbClr val="83ABBC"/>
            </a:solidFill>
          </a:ln>
        </p:spPr>
        <p:txBody>
          <a:bodyPr wrap="square" lIns="0" tIns="0" rIns="0" bIns="0" rtlCol="0"/>
          <a:lstStyle/>
          <a:p>
            <a:endParaRPr/>
          </a:p>
        </p:txBody>
      </p:sp>
      <p:sp>
        <p:nvSpPr>
          <p:cNvPr id="77" name="object 77"/>
          <p:cNvSpPr/>
          <p:nvPr/>
        </p:nvSpPr>
        <p:spPr>
          <a:xfrm>
            <a:off x="4549480" y="3635683"/>
            <a:ext cx="24130" cy="3175"/>
          </a:xfrm>
          <a:custGeom>
            <a:avLst/>
            <a:gdLst/>
            <a:ahLst/>
            <a:cxnLst/>
            <a:rect l="l" t="t" r="r" b="b"/>
            <a:pathLst>
              <a:path w="24129" h="3175">
                <a:moveTo>
                  <a:pt x="24053" y="0"/>
                </a:moveTo>
                <a:lnTo>
                  <a:pt x="0" y="2857"/>
                </a:lnTo>
              </a:path>
            </a:pathLst>
          </a:custGeom>
          <a:ln w="19900">
            <a:solidFill>
              <a:srgbClr val="83ABBC"/>
            </a:solidFill>
          </a:ln>
        </p:spPr>
        <p:txBody>
          <a:bodyPr wrap="square" lIns="0" tIns="0" rIns="0" bIns="0" rtlCol="0"/>
          <a:lstStyle/>
          <a:p>
            <a:endParaRPr/>
          </a:p>
        </p:txBody>
      </p:sp>
      <p:sp>
        <p:nvSpPr>
          <p:cNvPr id="78" name="object 78"/>
          <p:cNvSpPr/>
          <p:nvPr/>
        </p:nvSpPr>
        <p:spPr>
          <a:xfrm>
            <a:off x="4573527" y="3632811"/>
            <a:ext cx="24130" cy="3175"/>
          </a:xfrm>
          <a:custGeom>
            <a:avLst/>
            <a:gdLst/>
            <a:ahLst/>
            <a:cxnLst/>
            <a:rect l="l" t="t" r="r" b="b"/>
            <a:pathLst>
              <a:path w="24129" h="3175">
                <a:moveTo>
                  <a:pt x="24066" y="0"/>
                </a:moveTo>
                <a:lnTo>
                  <a:pt x="0" y="2870"/>
                </a:lnTo>
              </a:path>
            </a:pathLst>
          </a:custGeom>
          <a:ln w="19900">
            <a:solidFill>
              <a:srgbClr val="83ABBC"/>
            </a:solidFill>
          </a:ln>
        </p:spPr>
        <p:txBody>
          <a:bodyPr wrap="square" lIns="0" tIns="0" rIns="0" bIns="0" rtlCol="0"/>
          <a:lstStyle/>
          <a:p>
            <a:endParaRPr/>
          </a:p>
        </p:txBody>
      </p:sp>
      <p:sp>
        <p:nvSpPr>
          <p:cNvPr id="79" name="object 79"/>
          <p:cNvSpPr/>
          <p:nvPr/>
        </p:nvSpPr>
        <p:spPr>
          <a:xfrm>
            <a:off x="4597595" y="3629923"/>
            <a:ext cx="24130" cy="3175"/>
          </a:xfrm>
          <a:custGeom>
            <a:avLst/>
            <a:gdLst/>
            <a:ahLst/>
            <a:cxnLst/>
            <a:rect l="l" t="t" r="r" b="b"/>
            <a:pathLst>
              <a:path w="24129" h="3175">
                <a:moveTo>
                  <a:pt x="24053" y="0"/>
                </a:moveTo>
                <a:lnTo>
                  <a:pt x="0" y="2895"/>
                </a:lnTo>
              </a:path>
            </a:pathLst>
          </a:custGeom>
          <a:ln w="19900">
            <a:solidFill>
              <a:srgbClr val="83ABBC"/>
            </a:solidFill>
          </a:ln>
        </p:spPr>
        <p:txBody>
          <a:bodyPr wrap="square" lIns="0" tIns="0" rIns="0" bIns="0" rtlCol="0"/>
          <a:lstStyle/>
          <a:p>
            <a:endParaRPr/>
          </a:p>
        </p:txBody>
      </p:sp>
      <p:sp>
        <p:nvSpPr>
          <p:cNvPr id="80" name="object 80"/>
          <p:cNvSpPr/>
          <p:nvPr/>
        </p:nvSpPr>
        <p:spPr>
          <a:xfrm>
            <a:off x="4621643" y="3627027"/>
            <a:ext cx="24130" cy="3175"/>
          </a:xfrm>
          <a:custGeom>
            <a:avLst/>
            <a:gdLst/>
            <a:ahLst/>
            <a:cxnLst/>
            <a:rect l="l" t="t" r="r" b="b"/>
            <a:pathLst>
              <a:path w="24129" h="3175">
                <a:moveTo>
                  <a:pt x="24066" y="0"/>
                </a:moveTo>
                <a:lnTo>
                  <a:pt x="0" y="2895"/>
                </a:lnTo>
              </a:path>
            </a:pathLst>
          </a:custGeom>
          <a:ln w="19900">
            <a:solidFill>
              <a:srgbClr val="83ABBC"/>
            </a:solidFill>
          </a:ln>
        </p:spPr>
        <p:txBody>
          <a:bodyPr wrap="square" lIns="0" tIns="0" rIns="0" bIns="0" rtlCol="0"/>
          <a:lstStyle/>
          <a:p>
            <a:endParaRPr/>
          </a:p>
        </p:txBody>
      </p:sp>
      <p:sp>
        <p:nvSpPr>
          <p:cNvPr id="81" name="object 81"/>
          <p:cNvSpPr/>
          <p:nvPr/>
        </p:nvSpPr>
        <p:spPr>
          <a:xfrm>
            <a:off x="4645709" y="3624119"/>
            <a:ext cx="24130" cy="3175"/>
          </a:xfrm>
          <a:custGeom>
            <a:avLst/>
            <a:gdLst/>
            <a:ahLst/>
            <a:cxnLst/>
            <a:rect l="l" t="t" r="r" b="b"/>
            <a:pathLst>
              <a:path w="24129" h="3175">
                <a:moveTo>
                  <a:pt x="24053" y="0"/>
                </a:moveTo>
                <a:lnTo>
                  <a:pt x="0" y="2908"/>
                </a:lnTo>
              </a:path>
            </a:pathLst>
          </a:custGeom>
          <a:ln w="19900">
            <a:solidFill>
              <a:srgbClr val="83ABBC"/>
            </a:solidFill>
          </a:ln>
        </p:spPr>
        <p:txBody>
          <a:bodyPr wrap="square" lIns="0" tIns="0" rIns="0" bIns="0" rtlCol="0"/>
          <a:lstStyle/>
          <a:p>
            <a:endParaRPr/>
          </a:p>
        </p:txBody>
      </p:sp>
      <p:sp>
        <p:nvSpPr>
          <p:cNvPr id="82" name="object 82"/>
          <p:cNvSpPr/>
          <p:nvPr/>
        </p:nvSpPr>
        <p:spPr>
          <a:xfrm>
            <a:off x="4669764" y="3621191"/>
            <a:ext cx="24130" cy="3175"/>
          </a:xfrm>
          <a:custGeom>
            <a:avLst/>
            <a:gdLst/>
            <a:ahLst/>
            <a:cxnLst/>
            <a:rect l="l" t="t" r="r" b="b"/>
            <a:pathLst>
              <a:path w="24129" h="3175">
                <a:moveTo>
                  <a:pt x="24053" y="0"/>
                </a:moveTo>
                <a:lnTo>
                  <a:pt x="0" y="2921"/>
                </a:lnTo>
              </a:path>
            </a:pathLst>
          </a:custGeom>
          <a:ln w="19900">
            <a:solidFill>
              <a:srgbClr val="83ABBC"/>
            </a:solidFill>
          </a:ln>
        </p:spPr>
        <p:txBody>
          <a:bodyPr wrap="square" lIns="0" tIns="0" rIns="0" bIns="0" rtlCol="0"/>
          <a:lstStyle/>
          <a:p>
            <a:endParaRPr/>
          </a:p>
        </p:txBody>
      </p:sp>
      <p:sp>
        <p:nvSpPr>
          <p:cNvPr id="83" name="object 83"/>
          <p:cNvSpPr/>
          <p:nvPr/>
        </p:nvSpPr>
        <p:spPr>
          <a:xfrm>
            <a:off x="4693811" y="3618257"/>
            <a:ext cx="24130" cy="3175"/>
          </a:xfrm>
          <a:custGeom>
            <a:avLst/>
            <a:gdLst/>
            <a:ahLst/>
            <a:cxnLst/>
            <a:rect l="l" t="t" r="r" b="b"/>
            <a:pathLst>
              <a:path w="24129" h="3175">
                <a:moveTo>
                  <a:pt x="24066" y="0"/>
                </a:moveTo>
                <a:lnTo>
                  <a:pt x="0" y="2933"/>
                </a:lnTo>
              </a:path>
            </a:pathLst>
          </a:custGeom>
          <a:ln w="19900">
            <a:solidFill>
              <a:srgbClr val="83ABBC"/>
            </a:solidFill>
          </a:ln>
        </p:spPr>
        <p:txBody>
          <a:bodyPr wrap="square" lIns="0" tIns="0" rIns="0" bIns="0" rtlCol="0"/>
          <a:lstStyle/>
          <a:p>
            <a:endParaRPr/>
          </a:p>
        </p:txBody>
      </p:sp>
      <p:sp>
        <p:nvSpPr>
          <p:cNvPr id="84" name="object 84"/>
          <p:cNvSpPr/>
          <p:nvPr/>
        </p:nvSpPr>
        <p:spPr>
          <a:xfrm>
            <a:off x="4717879" y="3615306"/>
            <a:ext cx="24130" cy="3175"/>
          </a:xfrm>
          <a:custGeom>
            <a:avLst/>
            <a:gdLst/>
            <a:ahLst/>
            <a:cxnLst/>
            <a:rect l="l" t="t" r="r" b="b"/>
            <a:pathLst>
              <a:path w="24129" h="3175">
                <a:moveTo>
                  <a:pt x="24053" y="0"/>
                </a:moveTo>
                <a:lnTo>
                  <a:pt x="0" y="2946"/>
                </a:lnTo>
              </a:path>
            </a:pathLst>
          </a:custGeom>
          <a:ln w="19900">
            <a:solidFill>
              <a:srgbClr val="83ABBC"/>
            </a:solidFill>
          </a:ln>
        </p:spPr>
        <p:txBody>
          <a:bodyPr wrap="square" lIns="0" tIns="0" rIns="0" bIns="0" rtlCol="0"/>
          <a:lstStyle/>
          <a:p>
            <a:endParaRPr/>
          </a:p>
        </p:txBody>
      </p:sp>
      <p:sp>
        <p:nvSpPr>
          <p:cNvPr id="85" name="object 85"/>
          <p:cNvSpPr/>
          <p:nvPr/>
        </p:nvSpPr>
        <p:spPr>
          <a:xfrm>
            <a:off x="4741927" y="3612348"/>
            <a:ext cx="24130" cy="3175"/>
          </a:xfrm>
          <a:custGeom>
            <a:avLst/>
            <a:gdLst/>
            <a:ahLst/>
            <a:cxnLst/>
            <a:rect l="l" t="t" r="r" b="b"/>
            <a:pathLst>
              <a:path w="24129" h="3175">
                <a:moveTo>
                  <a:pt x="24066" y="0"/>
                </a:moveTo>
                <a:lnTo>
                  <a:pt x="0" y="2959"/>
                </a:lnTo>
              </a:path>
            </a:pathLst>
          </a:custGeom>
          <a:ln w="19900">
            <a:solidFill>
              <a:srgbClr val="83ABBC"/>
            </a:solidFill>
          </a:ln>
        </p:spPr>
        <p:txBody>
          <a:bodyPr wrap="square" lIns="0" tIns="0" rIns="0" bIns="0" rtlCol="0"/>
          <a:lstStyle/>
          <a:p>
            <a:endParaRPr/>
          </a:p>
        </p:txBody>
      </p:sp>
      <p:sp>
        <p:nvSpPr>
          <p:cNvPr id="86" name="object 86"/>
          <p:cNvSpPr/>
          <p:nvPr/>
        </p:nvSpPr>
        <p:spPr>
          <a:xfrm>
            <a:off x="4765993" y="3612353"/>
            <a:ext cx="24130" cy="635"/>
          </a:xfrm>
          <a:custGeom>
            <a:avLst/>
            <a:gdLst/>
            <a:ahLst/>
            <a:cxnLst/>
            <a:rect l="l" t="t" r="r" b="b"/>
            <a:pathLst>
              <a:path w="24129" h="635">
                <a:moveTo>
                  <a:pt x="24053" y="304"/>
                </a:moveTo>
                <a:lnTo>
                  <a:pt x="0" y="0"/>
                </a:lnTo>
              </a:path>
            </a:pathLst>
          </a:custGeom>
          <a:ln w="19900">
            <a:solidFill>
              <a:srgbClr val="83ABBC"/>
            </a:solidFill>
          </a:ln>
        </p:spPr>
        <p:txBody>
          <a:bodyPr wrap="square" lIns="0" tIns="0" rIns="0" bIns="0" rtlCol="0"/>
          <a:lstStyle/>
          <a:p>
            <a:endParaRPr/>
          </a:p>
        </p:txBody>
      </p:sp>
      <p:sp>
        <p:nvSpPr>
          <p:cNvPr id="87" name="object 87"/>
          <p:cNvSpPr/>
          <p:nvPr/>
        </p:nvSpPr>
        <p:spPr>
          <a:xfrm>
            <a:off x="4790042" y="3609682"/>
            <a:ext cx="24130" cy="3175"/>
          </a:xfrm>
          <a:custGeom>
            <a:avLst/>
            <a:gdLst/>
            <a:ahLst/>
            <a:cxnLst/>
            <a:rect l="l" t="t" r="r" b="b"/>
            <a:pathLst>
              <a:path w="24129" h="3175">
                <a:moveTo>
                  <a:pt x="24066" y="0"/>
                </a:moveTo>
                <a:lnTo>
                  <a:pt x="0" y="2971"/>
                </a:lnTo>
              </a:path>
            </a:pathLst>
          </a:custGeom>
          <a:ln w="19900">
            <a:solidFill>
              <a:srgbClr val="83ABBC"/>
            </a:solidFill>
          </a:ln>
        </p:spPr>
        <p:txBody>
          <a:bodyPr wrap="square" lIns="0" tIns="0" rIns="0" bIns="0" rtlCol="0"/>
          <a:lstStyle/>
          <a:p>
            <a:endParaRPr/>
          </a:p>
        </p:txBody>
      </p:sp>
      <p:sp>
        <p:nvSpPr>
          <p:cNvPr id="88" name="object 88"/>
          <p:cNvSpPr/>
          <p:nvPr/>
        </p:nvSpPr>
        <p:spPr>
          <a:xfrm>
            <a:off x="4814108" y="3606693"/>
            <a:ext cx="24130" cy="3175"/>
          </a:xfrm>
          <a:custGeom>
            <a:avLst/>
            <a:gdLst/>
            <a:ahLst/>
            <a:cxnLst/>
            <a:rect l="l" t="t" r="r" b="b"/>
            <a:pathLst>
              <a:path w="24129" h="3175">
                <a:moveTo>
                  <a:pt x="24053" y="0"/>
                </a:moveTo>
                <a:lnTo>
                  <a:pt x="0" y="2984"/>
                </a:lnTo>
              </a:path>
            </a:pathLst>
          </a:custGeom>
          <a:ln w="19900">
            <a:solidFill>
              <a:srgbClr val="83ABBC"/>
            </a:solidFill>
          </a:ln>
        </p:spPr>
        <p:txBody>
          <a:bodyPr wrap="square" lIns="0" tIns="0" rIns="0" bIns="0" rtlCol="0"/>
          <a:lstStyle/>
          <a:p>
            <a:endParaRPr/>
          </a:p>
        </p:txBody>
      </p:sp>
      <p:sp>
        <p:nvSpPr>
          <p:cNvPr id="89" name="object 89"/>
          <p:cNvSpPr/>
          <p:nvPr/>
        </p:nvSpPr>
        <p:spPr>
          <a:xfrm>
            <a:off x="4838163" y="3603692"/>
            <a:ext cx="24130" cy="3175"/>
          </a:xfrm>
          <a:custGeom>
            <a:avLst/>
            <a:gdLst/>
            <a:ahLst/>
            <a:cxnLst/>
            <a:rect l="l" t="t" r="r" b="b"/>
            <a:pathLst>
              <a:path w="24129" h="3175">
                <a:moveTo>
                  <a:pt x="24053" y="0"/>
                </a:moveTo>
                <a:lnTo>
                  <a:pt x="0" y="2997"/>
                </a:lnTo>
              </a:path>
            </a:pathLst>
          </a:custGeom>
          <a:ln w="19900">
            <a:solidFill>
              <a:srgbClr val="83ABBC"/>
            </a:solidFill>
          </a:ln>
        </p:spPr>
        <p:txBody>
          <a:bodyPr wrap="square" lIns="0" tIns="0" rIns="0" bIns="0" rtlCol="0"/>
          <a:lstStyle/>
          <a:p>
            <a:endParaRPr/>
          </a:p>
        </p:txBody>
      </p:sp>
      <p:sp>
        <p:nvSpPr>
          <p:cNvPr id="90" name="object 90"/>
          <p:cNvSpPr/>
          <p:nvPr/>
        </p:nvSpPr>
        <p:spPr>
          <a:xfrm>
            <a:off x="4862211" y="3600678"/>
            <a:ext cx="24130" cy="3175"/>
          </a:xfrm>
          <a:custGeom>
            <a:avLst/>
            <a:gdLst/>
            <a:ahLst/>
            <a:cxnLst/>
            <a:rect l="l" t="t" r="r" b="b"/>
            <a:pathLst>
              <a:path w="24129" h="3175">
                <a:moveTo>
                  <a:pt x="24066" y="0"/>
                </a:moveTo>
                <a:lnTo>
                  <a:pt x="0" y="3009"/>
                </a:lnTo>
              </a:path>
            </a:pathLst>
          </a:custGeom>
          <a:ln w="19900">
            <a:solidFill>
              <a:srgbClr val="83ABBC"/>
            </a:solidFill>
          </a:ln>
        </p:spPr>
        <p:txBody>
          <a:bodyPr wrap="square" lIns="0" tIns="0" rIns="0" bIns="0" rtlCol="0"/>
          <a:lstStyle/>
          <a:p>
            <a:endParaRPr/>
          </a:p>
        </p:txBody>
      </p:sp>
      <p:sp>
        <p:nvSpPr>
          <p:cNvPr id="91" name="object 91"/>
          <p:cNvSpPr/>
          <p:nvPr/>
        </p:nvSpPr>
        <p:spPr>
          <a:xfrm>
            <a:off x="4886278" y="3597652"/>
            <a:ext cx="24130" cy="3175"/>
          </a:xfrm>
          <a:custGeom>
            <a:avLst/>
            <a:gdLst/>
            <a:ahLst/>
            <a:cxnLst/>
            <a:rect l="l" t="t" r="r" b="b"/>
            <a:pathLst>
              <a:path w="24129" h="3175">
                <a:moveTo>
                  <a:pt x="24053" y="0"/>
                </a:moveTo>
                <a:lnTo>
                  <a:pt x="0" y="3022"/>
                </a:lnTo>
              </a:path>
            </a:pathLst>
          </a:custGeom>
          <a:ln w="19900">
            <a:solidFill>
              <a:srgbClr val="83ABBC"/>
            </a:solidFill>
          </a:ln>
        </p:spPr>
        <p:txBody>
          <a:bodyPr wrap="square" lIns="0" tIns="0" rIns="0" bIns="0" rtlCol="0"/>
          <a:lstStyle/>
          <a:p>
            <a:endParaRPr/>
          </a:p>
        </p:txBody>
      </p:sp>
      <p:sp>
        <p:nvSpPr>
          <p:cNvPr id="92" name="object 92"/>
          <p:cNvSpPr/>
          <p:nvPr/>
        </p:nvSpPr>
        <p:spPr>
          <a:xfrm>
            <a:off x="4910326" y="3594606"/>
            <a:ext cx="24130" cy="3175"/>
          </a:xfrm>
          <a:custGeom>
            <a:avLst/>
            <a:gdLst/>
            <a:ahLst/>
            <a:cxnLst/>
            <a:rect l="l" t="t" r="r" b="b"/>
            <a:pathLst>
              <a:path w="24129" h="3175">
                <a:moveTo>
                  <a:pt x="24066" y="0"/>
                </a:moveTo>
                <a:lnTo>
                  <a:pt x="0" y="3048"/>
                </a:lnTo>
              </a:path>
            </a:pathLst>
          </a:custGeom>
          <a:ln w="19900">
            <a:solidFill>
              <a:srgbClr val="83ABBC"/>
            </a:solidFill>
          </a:ln>
        </p:spPr>
        <p:txBody>
          <a:bodyPr wrap="square" lIns="0" tIns="0" rIns="0" bIns="0" rtlCol="0"/>
          <a:lstStyle/>
          <a:p>
            <a:endParaRPr/>
          </a:p>
        </p:txBody>
      </p:sp>
      <p:sp>
        <p:nvSpPr>
          <p:cNvPr id="93" name="object 93"/>
          <p:cNvSpPr/>
          <p:nvPr/>
        </p:nvSpPr>
        <p:spPr>
          <a:xfrm>
            <a:off x="4934393" y="3591556"/>
            <a:ext cx="24130" cy="3175"/>
          </a:xfrm>
          <a:custGeom>
            <a:avLst/>
            <a:gdLst/>
            <a:ahLst/>
            <a:cxnLst/>
            <a:rect l="l" t="t" r="r" b="b"/>
            <a:pathLst>
              <a:path w="24129" h="3175">
                <a:moveTo>
                  <a:pt x="24053" y="0"/>
                </a:moveTo>
                <a:lnTo>
                  <a:pt x="0" y="3048"/>
                </a:lnTo>
              </a:path>
            </a:pathLst>
          </a:custGeom>
          <a:ln w="19900">
            <a:solidFill>
              <a:srgbClr val="83ABBC"/>
            </a:solidFill>
          </a:ln>
        </p:spPr>
        <p:txBody>
          <a:bodyPr wrap="square" lIns="0" tIns="0" rIns="0" bIns="0" rtlCol="0"/>
          <a:lstStyle/>
          <a:p>
            <a:endParaRPr/>
          </a:p>
        </p:txBody>
      </p:sp>
      <p:sp>
        <p:nvSpPr>
          <p:cNvPr id="94" name="object 94"/>
          <p:cNvSpPr/>
          <p:nvPr/>
        </p:nvSpPr>
        <p:spPr>
          <a:xfrm>
            <a:off x="4958446" y="3588486"/>
            <a:ext cx="24130" cy="3175"/>
          </a:xfrm>
          <a:custGeom>
            <a:avLst/>
            <a:gdLst/>
            <a:ahLst/>
            <a:cxnLst/>
            <a:rect l="l" t="t" r="r" b="b"/>
            <a:pathLst>
              <a:path w="24129" h="3175">
                <a:moveTo>
                  <a:pt x="24053" y="0"/>
                </a:moveTo>
                <a:lnTo>
                  <a:pt x="0" y="3073"/>
                </a:lnTo>
              </a:path>
            </a:pathLst>
          </a:custGeom>
          <a:ln w="19900">
            <a:solidFill>
              <a:srgbClr val="83ABBC"/>
            </a:solidFill>
          </a:ln>
        </p:spPr>
        <p:txBody>
          <a:bodyPr wrap="square" lIns="0" tIns="0" rIns="0" bIns="0" rtlCol="0"/>
          <a:lstStyle/>
          <a:p>
            <a:endParaRPr/>
          </a:p>
        </p:txBody>
      </p:sp>
      <p:sp>
        <p:nvSpPr>
          <p:cNvPr id="95" name="object 95"/>
          <p:cNvSpPr/>
          <p:nvPr/>
        </p:nvSpPr>
        <p:spPr>
          <a:xfrm>
            <a:off x="4982495" y="3585404"/>
            <a:ext cx="24130" cy="3175"/>
          </a:xfrm>
          <a:custGeom>
            <a:avLst/>
            <a:gdLst/>
            <a:ahLst/>
            <a:cxnLst/>
            <a:rect l="l" t="t" r="r" b="b"/>
            <a:pathLst>
              <a:path w="24129" h="3175">
                <a:moveTo>
                  <a:pt x="24066" y="0"/>
                </a:moveTo>
                <a:lnTo>
                  <a:pt x="0" y="3086"/>
                </a:lnTo>
              </a:path>
            </a:pathLst>
          </a:custGeom>
          <a:ln w="19900">
            <a:solidFill>
              <a:srgbClr val="83ABBC"/>
            </a:solidFill>
          </a:ln>
        </p:spPr>
        <p:txBody>
          <a:bodyPr wrap="square" lIns="0" tIns="0" rIns="0" bIns="0" rtlCol="0"/>
          <a:lstStyle/>
          <a:p>
            <a:endParaRPr/>
          </a:p>
        </p:txBody>
      </p:sp>
      <p:sp>
        <p:nvSpPr>
          <p:cNvPr id="96" name="object 96"/>
          <p:cNvSpPr/>
          <p:nvPr/>
        </p:nvSpPr>
        <p:spPr>
          <a:xfrm>
            <a:off x="5006562" y="3582310"/>
            <a:ext cx="24130" cy="3175"/>
          </a:xfrm>
          <a:custGeom>
            <a:avLst/>
            <a:gdLst/>
            <a:ahLst/>
            <a:cxnLst/>
            <a:rect l="l" t="t" r="r" b="b"/>
            <a:pathLst>
              <a:path w="24129" h="3175">
                <a:moveTo>
                  <a:pt x="24053" y="0"/>
                </a:moveTo>
                <a:lnTo>
                  <a:pt x="0" y="3098"/>
                </a:lnTo>
              </a:path>
            </a:pathLst>
          </a:custGeom>
          <a:ln w="19900">
            <a:solidFill>
              <a:srgbClr val="83ABBC"/>
            </a:solidFill>
          </a:ln>
        </p:spPr>
        <p:txBody>
          <a:bodyPr wrap="square" lIns="0" tIns="0" rIns="0" bIns="0" rtlCol="0"/>
          <a:lstStyle/>
          <a:p>
            <a:endParaRPr/>
          </a:p>
        </p:txBody>
      </p:sp>
      <p:sp>
        <p:nvSpPr>
          <p:cNvPr id="97" name="object 97"/>
          <p:cNvSpPr/>
          <p:nvPr/>
        </p:nvSpPr>
        <p:spPr>
          <a:xfrm>
            <a:off x="5030617" y="3579197"/>
            <a:ext cx="24130" cy="3175"/>
          </a:xfrm>
          <a:custGeom>
            <a:avLst/>
            <a:gdLst/>
            <a:ahLst/>
            <a:cxnLst/>
            <a:rect l="l" t="t" r="r" b="b"/>
            <a:pathLst>
              <a:path w="24129" h="3175">
                <a:moveTo>
                  <a:pt x="24053" y="0"/>
                </a:moveTo>
                <a:lnTo>
                  <a:pt x="0" y="3111"/>
                </a:lnTo>
              </a:path>
            </a:pathLst>
          </a:custGeom>
          <a:ln w="19900">
            <a:solidFill>
              <a:srgbClr val="83ABBC"/>
            </a:solidFill>
          </a:ln>
        </p:spPr>
        <p:txBody>
          <a:bodyPr wrap="square" lIns="0" tIns="0" rIns="0" bIns="0" rtlCol="0"/>
          <a:lstStyle/>
          <a:p>
            <a:endParaRPr/>
          </a:p>
        </p:txBody>
      </p:sp>
      <p:sp>
        <p:nvSpPr>
          <p:cNvPr id="98" name="object 98"/>
          <p:cNvSpPr/>
          <p:nvPr/>
        </p:nvSpPr>
        <p:spPr>
          <a:xfrm>
            <a:off x="5054664" y="3579197"/>
            <a:ext cx="24130" cy="635"/>
          </a:xfrm>
          <a:custGeom>
            <a:avLst/>
            <a:gdLst/>
            <a:ahLst/>
            <a:cxnLst/>
            <a:rect l="l" t="t" r="r" b="b"/>
            <a:pathLst>
              <a:path w="24129" h="635">
                <a:moveTo>
                  <a:pt x="24066" y="495"/>
                </a:moveTo>
                <a:lnTo>
                  <a:pt x="0" y="0"/>
                </a:lnTo>
              </a:path>
            </a:pathLst>
          </a:custGeom>
          <a:ln w="19900">
            <a:solidFill>
              <a:srgbClr val="83ABBC"/>
            </a:solidFill>
          </a:ln>
        </p:spPr>
        <p:txBody>
          <a:bodyPr wrap="square" lIns="0" tIns="0" rIns="0" bIns="0" rtlCol="0"/>
          <a:lstStyle/>
          <a:p>
            <a:endParaRPr/>
          </a:p>
        </p:txBody>
      </p:sp>
      <p:sp>
        <p:nvSpPr>
          <p:cNvPr id="99" name="object 99"/>
          <p:cNvSpPr/>
          <p:nvPr/>
        </p:nvSpPr>
        <p:spPr>
          <a:xfrm>
            <a:off x="5078724" y="3576573"/>
            <a:ext cx="24130" cy="3175"/>
          </a:xfrm>
          <a:custGeom>
            <a:avLst/>
            <a:gdLst/>
            <a:ahLst/>
            <a:cxnLst/>
            <a:rect l="l" t="t" r="r" b="b"/>
            <a:pathLst>
              <a:path w="24129" h="3175">
                <a:moveTo>
                  <a:pt x="24066" y="0"/>
                </a:moveTo>
                <a:lnTo>
                  <a:pt x="0" y="3124"/>
                </a:lnTo>
              </a:path>
            </a:pathLst>
          </a:custGeom>
          <a:ln w="19900">
            <a:solidFill>
              <a:srgbClr val="83ABBC"/>
            </a:solidFill>
          </a:ln>
        </p:spPr>
        <p:txBody>
          <a:bodyPr wrap="square" lIns="0" tIns="0" rIns="0" bIns="0" rtlCol="0"/>
          <a:lstStyle/>
          <a:p>
            <a:endParaRPr/>
          </a:p>
        </p:txBody>
      </p:sp>
      <p:sp>
        <p:nvSpPr>
          <p:cNvPr id="100" name="object 100"/>
          <p:cNvSpPr/>
          <p:nvPr/>
        </p:nvSpPr>
        <p:spPr>
          <a:xfrm>
            <a:off x="5102786" y="3573435"/>
            <a:ext cx="24130" cy="3175"/>
          </a:xfrm>
          <a:custGeom>
            <a:avLst/>
            <a:gdLst/>
            <a:ahLst/>
            <a:cxnLst/>
            <a:rect l="l" t="t" r="r" b="b"/>
            <a:pathLst>
              <a:path w="24129" h="3175">
                <a:moveTo>
                  <a:pt x="24053" y="0"/>
                </a:moveTo>
                <a:lnTo>
                  <a:pt x="0" y="3136"/>
                </a:lnTo>
              </a:path>
            </a:pathLst>
          </a:custGeom>
          <a:ln w="19900">
            <a:solidFill>
              <a:srgbClr val="83ABBC"/>
            </a:solidFill>
          </a:ln>
        </p:spPr>
        <p:txBody>
          <a:bodyPr wrap="square" lIns="0" tIns="0" rIns="0" bIns="0" rtlCol="0"/>
          <a:lstStyle/>
          <a:p>
            <a:endParaRPr/>
          </a:p>
        </p:txBody>
      </p:sp>
      <p:sp>
        <p:nvSpPr>
          <p:cNvPr id="101" name="object 101"/>
          <p:cNvSpPr/>
          <p:nvPr/>
        </p:nvSpPr>
        <p:spPr>
          <a:xfrm>
            <a:off x="5126833" y="3570286"/>
            <a:ext cx="24130" cy="3175"/>
          </a:xfrm>
          <a:custGeom>
            <a:avLst/>
            <a:gdLst/>
            <a:ahLst/>
            <a:cxnLst/>
            <a:rect l="l" t="t" r="r" b="b"/>
            <a:pathLst>
              <a:path w="24129" h="3175">
                <a:moveTo>
                  <a:pt x="24066" y="0"/>
                </a:moveTo>
                <a:lnTo>
                  <a:pt x="0" y="3149"/>
                </a:lnTo>
              </a:path>
            </a:pathLst>
          </a:custGeom>
          <a:ln w="19900">
            <a:solidFill>
              <a:srgbClr val="83ABBC"/>
            </a:solidFill>
          </a:ln>
        </p:spPr>
        <p:txBody>
          <a:bodyPr wrap="square" lIns="0" tIns="0" rIns="0" bIns="0" rtlCol="0"/>
          <a:lstStyle/>
          <a:p>
            <a:endParaRPr/>
          </a:p>
        </p:txBody>
      </p:sp>
      <p:sp>
        <p:nvSpPr>
          <p:cNvPr id="102" name="object 102"/>
          <p:cNvSpPr/>
          <p:nvPr/>
        </p:nvSpPr>
        <p:spPr>
          <a:xfrm>
            <a:off x="5150894" y="3567123"/>
            <a:ext cx="24130" cy="3175"/>
          </a:xfrm>
          <a:custGeom>
            <a:avLst/>
            <a:gdLst/>
            <a:ahLst/>
            <a:cxnLst/>
            <a:rect l="l" t="t" r="r" b="b"/>
            <a:pathLst>
              <a:path w="24129" h="3175">
                <a:moveTo>
                  <a:pt x="24066" y="0"/>
                </a:moveTo>
                <a:lnTo>
                  <a:pt x="0" y="3162"/>
                </a:lnTo>
              </a:path>
            </a:pathLst>
          </a:custGeom>
          <a:ln w="19900">
            <a:solidFill>
              <a:srgbClr val="83ABBC"/>
            </a:solidFill>
          </a:ln>
        </p:spPr>
        <p:txBody>
          <a:bodyPr wrap="square" lIns="0" tIns="0" rIns="0" bIns="0" rtlCol="0"/>
          <a:lstStyle/>
          <a:p>
            <a:endParaRPr/>
          </a:p>
        </p:txBody>
      </p:sp>
      <p:sp>
        <p:nvSpPr>
          <p:cNvPr id="103" name="object 103"/>
          <p:cNvSpPr/>
          <p:nvPr/>
        </p:nvSpPr>
        <p:spPr>
          <a:xfrm>
            <a:off x="5174955" y="3563948"/>
            <a:ext cx="24130" cy="3175"/>
          </a:xfrm>
          <a:custGeom>
            <a:avLst/>
            <a:gdLst/>
            <a:ahLst/>
            <a:cxnLst/>
            <a:rect l="l" t="t" r="r" b="b"/>
            <a:pathLst>
              <a:path w="24129" h="3175">
                <a:moveTo>
                  <a:pt x="24066" y="0"/>
                </a:moveTo>
                <a:lnTo>
                  <a:pt x="0" y="3175"/>
                </a:lnTo>
              </a:path>
            </a:pathLst>
          </a:custGeom>
          <a:ln w="19900">
            <a:solidFill>
              <a:srgbClr val="83ABBC"/>
            </a:solidFill>
          </a:ln>
        </p:spPr>
        <p:txBody>
          <a:bodyPr wrap="square" lIns="0" tIns="0" rIns="0" bIns="0" rtlCol="0"/>
          <a:lstStyle/>
          <a:p>
            <a:endParaRPr/>
          </a:p>
        </p:txBody>
      </p:sp>
      <p:sp>
        <p:nvSpPr>
          <p:cNvPr id="104" name="object 104"/>
          <p:cNvSpPr/>
          <p:nvPr/>
        </p:nvSpPr>
        <p:spPr>
          <a:xfrm>
            <a:off x="5199015" y="3560754"/>
            <a:ext cx="24130" cy="3175"/>
          </a:xfrm>
          <a:custGeom>
            <a:avLst/>
            <a:gdLst/>
            <a:ahLst/>
            <a:cxnLst/>
            <a:rect l="l" t="t" r="r" b="b"/>
            <a:pathLst>
              <a:path w="24129" h="3175">
                <a:moveTo>
                  <a:pt x="24053" y="0"/>
                </a:moveTo>
                <a:lnTo>
                  <a:pt x="0" y="3187"/>
                </a:lnTo>
              </a:path>
            </a:pathLst>
          </a:custGeom>
          <a:ln w="19900">
            <a:solidFill>
              <a:srgbClr val="83ABBC"/>
            </a:solidFill>
          </a:ln>
        </p:spPr>
        <p:txBody>
          <a:bodyPr wrap="square" lIns="0" tIns="0" rIns="0" bIns="0" rtlCol="0"/>
          <a:lstStyle/>
          <a:p>
            <a:endParaRPr/>
          </a:p>
        </p:txBody>
      </p:sp>
      <p:sp>
        <p:nvSpPr>
          <p:cNvPr id="105" name="object 105"/>
          <p:cNvSpPr/>
          <p:nvPr/>
        </p:nvSpPr>
        <p:spPr>
          <a:xfrm>
            <a:off x="5223064" y="3557549"/>
            <a:ext cx="24130" cy="3810"/>
          </a:xfrm>
          <a:custGeom>
            <a:avLst/>
            <a:gdLst/>
            <a:ahLst/>
            <a:cxnLst/>
            <a:rect l="l" t="t" r="r" b="b"/>
            <a:pathLst>
              <a:path w="24129" h="3810">
                <a:moveTo>
                  <a:pt x="24066" y="0"/>
                </a:moveTo>
                <a:lnTo>
                  <a:pt x="0" y="3200"/>
                </a:lnTo>
              </a:path>
            </a:pathLst>
          </a:custGeom>
          <a:ln w="19900">
            <a:solidFill>
              <a:srgbClr val="83ABBC"/>
            </a:solidFill>
          </a:ln>
        </p:spPr>
        <p:txBody>
          <a:bodyPr wrap="square" lIns="0" tIns="0" rIns="0" bIns="0" rtlCol="0"/>
          <a:lstStyle/>
          <a:p>
            <a:endParaRPr/>
          </a:p>
        </p:txBody>
      </p:sp>
      <p:sp>
        <p:nvSpPr>
          <p:cNvPr id="106" name="object 106"/>
          <p:cNvSpPr/>
          <p:nvPr/>
        </p:nvSpPr>
        <p:spPr>
          <a:xfrm>
            <a:off x="5247124" y="3554331"/>
            <a:ext cx="24130" cy="3810"/>
          </a:xfrm>
          <a:custGeom>
            <a:avLst/>
            <a:gdLst/>
            <a:ahLst/>
            <a:cxnLst/>
            <a:rect l="l" t="t" r="r" b="b"/>
            <a:pathLst>
              <a:path w="24129" h="3810">
                <a:moveTo>
                  <a:pt x="24066" y="0"/>
                </a:moveTo>
                <a:lnTo>
                  <a:pt x="0" y="3213"/>
                </a:lnTo>
              </a:path>
            </a:pathLst>
          </a:custGeom>
          <a:ln w="19900">
            <a:solidFill>
              <a:srgbClr val="83ABBC"/>
            </a:solidFill>
          </a:ln>
        </p:spPr>
        <p:txBody>
          <a:bodyPr wrap="square" lIns="0" tIns="0" rIns="0" bIns="0" rtlCol="0"/>
          <a:lstStyle/>
          <a:p>
            <a:endParaRPr/>
          </a:p>
        </p:txBody>
      </p:sp>
      <p:sp>
        <p:nvSpPr>
          <p:cNvPr id="107" name="object 107"/>
          <p:cNvSpPr/>
          <p:nvPr/>
        </p:nvSpPr>
        <p:spPr>
          <a:xfrm>
            <a:off x="5271184" y="3551094"/>
            <a:ext cx="24130" cy="3810"/>
          </a:xfrm>
          <a:custGeom>
            <a:avLst/>
            <a:gdLst/>
            <a:ahLst/>
            <a:cxnLst/>
            <a:rect l="l" t="t" r="r" b="b"/>
            <a:pathLst>
              <a:path w="24129" h="3810">
                <a:moveTo>
                  <a:pt x="24053" y="0"/>
                </a:moveTo>
                <a:lnTo>
                  <a:pt x="0" y="3238"/>
                </a:lnTo>
              </a:path>
            </a:pathLst>
          </a:custGeom>
          <a:ln w="19900">
            <a:solidFill>
              <a:srgbClr val="83ABBC"/>
            </a:solidFill>
          </a:ln>
        </p:spPr>
        <p:txBody>
          <a:bodyPr wrap="square" lIns="0" tIns="0" rIns="0" bIns="0" rtlCol="0"/>
          <a:lstStyle/>
          <a:p>
            <a:endParaRPr/>
          </a:p>
        </p:txBody>
      </p:sp>
      <p:sp>
        <p:nvSpPr>
          <p:cNvPr id="108" name="object 108"/>
          <p:cNvSpPr/>
          <p:nvPr/>
        </p:nvSpPr>
        <p:spPr>
          <a:xfrm>
            <a:off x="5295233" y="3547843"/>
            <a:ext cx="24130" cy="3810"/>
          </a:xfrm>
          <a:custGeom>
            <a:avLst/>
            <a:gdLst/>
            <a:ahLst/>
            <a:cxnLst/>
            <a:rect l="l" t="t" r="r" b="b"/>
            <a:pathLst>
              <a:path w="24129" h="3810">
                <a:moveTo>
                  <a:pt x="24066" y="0"/>
                </a:moveTo>
                <a:lnTo>
                  <a:pt x="0" y="3251"/>
                </a:lnTo>
              </a:path>
            </a:pathLst>
          </a:custGeom>
          <a:ln w="19900">
            <a:solidFill>
              <a:srgbClr val="83ABBC"/>
            </a:solidFill>
          </a:ln>
        </p:spPr>
        <p:txBody>
          <a:bodyPr wrap="square" lIns="0" tIns="0" rIns="0" bIns="0" rtlCol="0"/>
          <a:lstStyle/>
          <a:p>
            <a:endParaRPr/>
          </a:p>
        </p:txBody>
      </p:sp>
      <p:sp>
        <p:nvSpPr>
          <p:cNvPr id="109" name="object 109"/>
          <p:cNvSpPr/>
          <p:nvPr/>
        </p:nvSpPr>
        <p:spPr>
          <a:xfrm>
            <a:off x="5319293" y="3544582"/>
            <a:ext cx="24130" cy="3810"/>
          </a:xfrm>
          <a:custGeom>
            <a:avLst/>
            <a:gdLst/>
            <a:ahLst/>
            <a:cxnLst/>
            <a:rect l="l" t="t" r="r" b="b"/>
            <a:pathLst>
              <a:path w="24129" h="3810">
                <a:moveTo>
                  <a:pt x="24066" y="0"/>
                </a:moveTo>
                <a:lnTo>
                  <a:pt x="0" y="3263"/>
                </a:lnTo>
              </a:path>
            </a:pathLst>
          </a:custGeom>
          <a:ln w="19900">
            <a:solidFill>
              <a:srgbClr val="83ABBC"/>
            </a:solidFill>
          </a:ln>
        </p:spPr>
        <p:txBody>
          <a:bodyPr wrap="square" lIns="0" tIns="0" rIns="0" bIns="0" rtlCol="0"/>
          <a:lstStyle/>
          <a:p>
            <a:endParaRPr/>
          </a:p>
        </p:txBody>
      </p:sp>
      <p:sp>
        <p:nvSpPr>
          <p:cNvPr id="110" name="object 110"/>
          <p:cNvSpPr/>
          <p:nvPr/>
        </p:nvSpPr>
        <p:spPr>
          <a:xfrm>
            <a:off x="5343353" y="3544585"/>
            <a:ext cx="24130" cy="1270"/>
          </a:xfrm>
          <a:custGeom>
            <a:avLst/>
            <a:gdLst/>
            <a:ahLst/>
            <a:cxnLst/>
            <a:rect l="l" t="t" r="r" b="b"/>
            <a:pathLst>
              <a:path w="24129" h="1270">
                <a:moveTo>
                  <a:pt x="24066" y="685"/>
                </a:moveTo>
                <a:lnTo>
                  <a:pt x="0" y="0"/>
                </a:lnTo>
              </a:path>
            </a:pathLst>
          </a:custGeom>
          <a:ln w="19900">
            <a:solidFill>
              <a:srgbClr val="83ABBC"/>
            </a:solidFill>
          </a:ln>
        </p:spPr>
        <p:txBody>
          <a:bodyPr wrap="square" lIns="0" tIns="0" rIns="0" bIns="0" rtlCol="0"/>
          <a:lstStyle/>
          <a:p>
            <a:endParaRPr/>
          </a:p>
        </p:txBody>
      </p:sp>
      <p:sp>
        <p:nvSpPr>
          <p:cNvPr id="111" name="object 111"/>
          <p:cNvSpPr/>
          <p:nvPr/>
        </p:nvSpPr>
        <p:spPr>
          <a:xfrm>
            <a:off x="5367415" y="3541996"/>
            <a:ext cx="24130" cy="3810"/>
          </a:xfrm>
          <a:custGeom>
            <a:avLst/>
            <a:gdLst/>
            <a:ahLst/>
            <a:cxnLst/>
            <a:rect l="l" t="t" r="r" b="b"/>
            <a:pathLst>
              <a:path w="24129" h="3810">
                <a:moveTo>
                  <a:pt x="24053" y="0"/>
                </a:moveTo>
                <a:lnTo>
                  <a:pt x="0" y="3276"/>
                </a:lnTo>
              </a:path>
            </a:pathLst>
          </a:custGeom>
          <a:ln w="19900">
            <a:solidFill>
              <a:srgbClr val="83ABBC"/>
            </a:solidFill>
          </a:ln>
        </p:spPr>
        <p:txBody>
          <a:bodyPr wrap="square" lIns="0" tIns="0" rIns="0" bIns="0" rtlCol="0"/>
          <a:lstStyle/>
          <a:p>
            <a:endParaRPr/>
          </a:p>
        </p:txBody>
      </p:sp>
      <p:sp>
        <p:nvSpPr>
          <p:cNvPr id="112" name="object 112"/>
          <p:cNvSpPr/>
          <p:nvPr/>
        </p:nvSpPr>
        <p:spPr>
          <a:xfrm>
            <a:off x="5391462" y="3538710"/>
            <a:ext cx="24130" cy="3810"/>
          </a:xfrm>
          <a:custGeom>
            <a:avLst/>
            <a:gdLst/>
            <a:ahLst/>
            <a:cxnLst/>
            <a:rect l="l" t="t" r="r" b="b"/>
            <a:pathLst>
              <a:path w="24129" h="3810">
                <a:moveTo>
                  <a:pt x="24066" y="0"/>
                </a:moveTo>
                <a:lnTo>
                  <a:pt x="0" y="3289"/>
                </a:lnTo>
              </a:path>
            </a:pathLst>
          </a:custGeom>
          <a:ln w="19900">
            <a:solidFill>
              <a:srgbClr val="83ABBC"/>
            </a:solidFill>
          </a:ln>
        </p:spPr>
        <p:txBody>
          <a:bodyPr wrap="square" lIns="0" tIns="0" rIns="0" bIns="0" rtlCol="0"/>
          <a:lstStyle/>
          <a:p>
            <a:endParaRPr/>
          </a:p>
        </p:txBody>
      </p:sp>
      <p:sp>
        <p:nvSpPr>
          <p:cNvPr id="113" name="object 113"/>
          <p:cNvSpPr/>
          <p:nvPr/>
        </p:nvSpPr>
        <p:spPr>
          <a:xfrm>
            <a:off x="5415523" y="3535404"/>
            <a:ext cx="24130" cy="3810"/>
          </a:xfrm>
          <a:custGeom>
            <a:avLst/>
            <a:gdLst/>
            <a:ahLst/>
            <a:cxnLst/>
            <a:rect l="l" t="t" r="r" b="b"/>
            <a:pathLst>
              <a:path w="24129" h="3810">
                <a:moveTo>
                  <a:pt x="24066" y="0"/>
                </a:moveTo>
                <a:lnTo>
                  <a:pt x="0" y="3302"/>
                </a:lnTo>
              </a:path>
            </a:pathLst>
          </a:custGeom>
          <a:ln w="19900">
            <a:solidFill>
              <a:srgbClr val="83ABBC"/>
            </a:solidFill>
          </a:ln>
        </p:spPr>
        <p:txBody>
          <a:bodyPr wrap="square" lIns="0" tIns="0" rIns="0" bIns="0" rtlCol="0"/>
          <a:lstStyle/>
          <a:p>
            <a:endParaRPr/>
          </a:p>
        </p:txBody>
      </p:sp>
      <p:sp>
        <p:nvSpPr>
          <p:cNvPr id="114" name="object 114"/>
          <p:cNvSpPr/>
          <p:nvPr/>
        </p:nvSpPr>
        <p:spPr>
          <a:xfrm>
            <a:off x="5439583" y="3532080"/>
            <a:ext cx="24130" cy="3810"/>
          </a:xfrm>
          <a:custGeom>
            <a:avLst/>
            <a:gdLst/>
            <a:ahLst/>
            <a:cxnLst/>
            <a:rect l="l" t="t" r="r" b="b"/>
            <a:pathLst>
              <a:path w="24129" h="3810">
                <a:moveTo>
                  <a:pt x="24053" y="0"/>
                </a:moveTo>
                <a:lnTo>
                  <a:pt x="0" y="3327"/>
                </a:lnTo>
              </a:path>
            </a:pathLst>
          </a:custGeom>
          <a:ln w="19900">
            <a:solidFill>
              <a:srgbClr val="83ABBC"/>
            </a:solidFill>
          </a:ln>
        </p:spPr>
        <p:txBody>
          <a:bodyPr wrap="square" lIns="0" tIns="0" rIns="0" bIns="0" rtlCol="0"/>
          <a:lstStyle/>
          <a:p>
            <a:endParaRPr/>
          </a:p>
        </p:txBody>
      </p:sp>
      <p:sp>
        <p:nvSpPr>
          <p:cNvPr id="115" name="object 115"/>
          <p:cNvSpPr/>
          <p:nvPr/>
        </p:nvSpPr>
        <p:spPr>
          <a:xfrm>
            <a:off x="5463631" y="3528750"/>
            <a:ext cx="24130" cy="3810"/>
          </a:xfrm>
          <a:custGeom>
            <a:avLst/>
            <a:gdLst/>
            <a:ahLst/>
            <a:cxnLst/>
            <a:rect l="l" t="t" r="r" b="b"/>
            <a:pathLst>
              <a:path w="24129" h="3810">
                <a:moveTo>
                  <a:pt x="24066" y="0"/>
                </a:moveTo>
                <a:lnTo>
                  <a:pt x="0" y="3327"/>
                </a:lnTo>
              </a:path>
            </a:pathLst>
          </a:custGeom>
          <a:ln w="19900">
            <a:solidFill>
              <a:srgbClr val="83ABBC"/>
            </a:solidFill>
          </a:ln>
        </p:spPr>
        <p:txBody>
          <a:bodyPr wrap="square" lIns="0" tIns="0" rIns="0" bIns="0" rtlCol="0"/>
          <a:lstStyle/>
          <a:p>
            <a:endParaRPr/>
          </a:p>
        </p:txBody>
      </p:sp>
      <p:sp>
        <p:nvSpPr>
          <p:cNvPr id="116" name="object 116"/>
          <p:cNvSpPr/>
          <p:nvPr/>
        </p:nvSpPr>
        <p:spPr>
          <a:xfrm>
            <a:off x="5487692" y="3525401"/>
            <a:ext cx="24130" cy="3810"/>
          </a:xfrm>
          <a:custGeom>
            <a:avLst/>
            <a:gdLst/>
            <a:ahLst/>
            <a:cxnLst/>
            <a:rect l="l" t="t" r="r" b="b"/>
            <a:pathLst>
              <a:path w="24129" h="3810">
                <a:moveTo>
                  <a:pt x="24066" y="0"/>
                </a:moveTo>
                <a:lnTo>
                  <a:pt x="0" y="3352"/>
                </a:lnTo>
              </a:path>
            </a:pathLst>
          </a:custGeom>
          <a:ln w="19900">
            <a:solidFill>
              <a:srgbClr val="83ABBC"/>
            </a:solidFill>
          </a:ln>
        </p:spPr>
        <p:txBody>
          <a:bodyPr wrap="square" lIns="0" tIns="0" rIns="0" bIns="0" rtlCol="0"/>
          <a:lstStyle/>
          <a:p>
            <a:endParaRPr/>
          </a:p>
        </p:txBody>
      </p:sp>
      <p:sp>
        <p:nvSpPr>
          <p:cNvPr id="117" name="object 117"/>
          <p:cNvSpPr/>
          <p:nvPr/>
        </p:nvSpPr>
        <p:spPr>
          <a:xfrm>
            <a:off x="5511753" y="3522035"/>
            <a:ext cx="24130" cy="3810"/>
          </a:xfrm>
          <a:custGeom>
            <a:avLst/>
            <a:gdLst/>
            <a:ahLst/>
            <a:cxnLst/>
            <a:rect l="l" t="t" r="r" b="b"/>
            <a:pathLst>
              <a:path w="24129" h="3810">
                <a:moveTo>
                  <a:pt x="24053" y="0"/>
                </a:moveTo>
                <a:lnTo>
                  <a:pt x="0" y="3365"/>
                </a:lnTo>
              </a:path>
            </a:pathLst>
          </a:custGeom>
          <a:ln w="19900">
            <a:solidFill>
              <a:srgbClr val="83ABBC"/>
            </a:solidFill>
          </a:ln>
        </p:spPr>
        <p:txBody>
          <a:bodyPr wrap="square" lIns="0" tIns="0" rIns="0" bIns="0" rtlCol="0"/>
          <a:lstStyle/>
          <a:p>
            <a:endParaRPr/>
          </a:p>
        </p:txBody>
      </p:sp>
      <p:sp>
        <p:nvSpPr>
          <p:cNvPr id="118" name="object 118"/>
          <p:cNvSpPr/>
          <p:nvPr/>
        </p:nvSpPr>
        <p:spPr>
          <a:xfrm>
            <a:off x="5535801" y="3518661"/>
            <a:ext cx="24130" cy="3810"/>
          </a:xfrm>
          <a:custGeom>
            <a:avLst/>
            <a:gdLst/>
            <a:ahLst/>
            <a:cxnLst/>
            <a:rect l="l" t="t" r="r" b="b"/>
            <a:pathLst>
              <a:path w="24129" h="3810">
                <a:moveTo>
                  <a:pt x="24066" y="0"/>
                </a:moveTo>
                <a:lnTo>
                  <a:pt x="0" y="3378"/>
                </a:lnTo>
              </a:path>
            </a:pathLst>
          </a:custGeom>
          <a:ln w="19900">
            <a:solidFill>
              <a:srgbClr val="83ABBC"/>
            </a:solidFill>
          </a:ln>
        </p:spPr>
        <p:txBody>
          <a:bodyPr wrap="square" lIns="0" tIns="0" rIns="0" bIns="0" rtlCol="0"/>
          <a:lstStyle/>
          <a:p>
            <a:endParaRPr/>
          </a:p>
        </p:txBody>
      </p:sp>
      <p:sp>
        <p:nvSpPr>
          <p:cNvPr id="119" name="object 119"/>
          <p:cNvSpPr/>
          <p:nvPr/>
        </p:nvSpPr>
        <p:spPr>
          <a:xfrm>
            <a:off x="5559861" y="3515263"/>
            <a:ext cx="24130" cy="3810"/>
          </a:xfrm>
          <a:custGeom>
            <a:avLst/>
            <a:gdLst/>
            <a:ahLst/>
            <a:cxnLst/>
            <a:rect l="l" t="t" r="r" b="b"/>
            <a:pathLst>
              <a:path w="24129" h="3810">
                <a:moveTo>
                  <a:pt x="24066" y="0"/>
                </a:moveTo>
                <a:lnTo>
                  <a:pt x="0" y="3403"/>
                </a:lnTo>
              </a:path>
            </a:pathLst>
          </a:custGeom>
          <a:ln w="19900">
            <a:solidFill>
              <a:srgbClr val="83ABBC"/>
            </a:solidFill>
          </a:ln>
        </p:spPr>
        <p:txBody>
          <a:bodyPr wrap="square" lIns="0" tIns="0" rIns="0" bIns="0" rtlCol="0"/>
          <a:lstStyle/>
          <a:p>
            <a:endParaRPr/>
          </a:p>
        </p:txBody>
      </p:sp>
      <p:sp>
        <p:nvSpPr>
          <p:cNvPr id="120" name="object 120"/>
          <p:cNvSpPr/>
          <p:nvPr/>
        </p:nvSpPr>
        <p:spPr>
          <a:xfrm>
            <a:off x="5583921" y="3511858"/>
            <a:ext cx="24130" cy="3810"/>
          </a:xfrm>
          <a:custGeom>
            <a:avLst/>
            <a:gdLst/>
            <a:ahLst/>
            <a:cxnLst/>
            <a:rect l="l" t="t" r="r" b="b"/>
            <a:pathLst>
              <a:path w="24129" h="3810">
                <a:moveTo>
                  <a:pt x="24066" y="0"/>
                </a:moveTo>
                <a:lnTo>
                  <a:pt x="0" y="3403"/>
                </a:lnTo>
              </a:path>
            </a:pathLst>
          </a:custGeom>
          <a:ln w="19900">
            <a:solidFill>
              <a:srgbClr val="83ABBC"/>
            </a:solidFill>
          </a:ln>
        </p:spPr>
        <p:txBody>
          <a:bodyPr wrap="square" lIns="0" tIns="0" rIns="0" bIns="0" rtlCol="0"/>
          <a:lstStyle/>
          <a:p>
            <a:endParaRPr/>
          </a:p>
        </p:txBody>
      </p:sp>
      <p:sp>
        <p:nvSpPr>
          <p:cNvPr id="121" name="object 121"/>
          <p:cNvSpPr/>
          <p:nvPr/>
        </p:nvSpPr>
        <p:spPr>
          <a:xfrm>
            <a:off x="5607983" y="3508429"/>
            <a:ext cx="24130" cy="3810"/>
          </a:xfrm>
          <a:custGeom>
            <a:avLst/>
            <a:gdLst/>
            <a:ahLst/>
            <a:cxnLst/>
            <a:rect l="l" t="t" r="r" b="b"/>
            <a:pathLst>
              <a:path w="24129" h="3810">
                <a:moveTo>
                  <a:pt x="24053" y="0"/>
                </a:moveTo>
                <a:lnTo>
                  <a:pt x="0" y="3429"/>
                </a:lnTo>
              </a:path>
            </a:pathLst>
          </a:custGeom>
          <a:ln w="19900">
            <a:solidFill>
              <a:srgbClr val="83ABBC"/>
            </a:solidFill>
          </a:ln>
        </p:spPr>
        <p:txBody>
          <a:bodyPr wrap="square" lIns="0" tIns="0" rIns="0" bIns="0" rtlCol="0"/>
          <a:lstStyle/>
          <a:p>
            <a:endParaRPr/>
          </a:p>
        </p:txBody>
      </p:sp>
      <p:sp>
        <p:nvSpPr>
          <p:cNvPr id="122" name="object 122"/>
          <p:cNvSpPr/>
          <p:nvPr/>
        </p:nvSpPr>
        <p:spPr>
          <a:xfrm>
            <a:off x="5632031" y="3508433"/>
            <a:ext cx="24130" cy="1270"/>
          </a:xfrm>
          <a:custGeom>
            <a:avLst/>
            <a:gdLst/>
            <a:ahLst/>
            <a:cxnLst/>
            <a:rect l="l" t="t" r="r" b="b"/>
            <a:pathLst>
              <a:path w="24129" h="1270">
                <a:moveTo>
                  <a:pt x="24066" y="888"/>
                </a:moveTo>
                <a:lnTo>
                  <a:pt x="0" y="0"/>
                </a:lnTo>
              </a:path>
            </a:pathLst>
          </a:custGeom>
          <a:ln w="19900">
            <a:solidFill>
              <a:srgbClr val="83ABBC"/>
            </a:solidFill>
          </a:ln>
        </p:spPr>
        <p:txBody>
          <a:bodyPr wrap="square" lIns="0" tIns="0" rIns="0" bIns="0" rtlCol="0"/>
          <a:lstStyle/>
          <a:p>
            <a:endParaRPr/>
          </a:p>
        </p:txBody>
      </p:sp>
      <p:sp>
        <p:nvSpPr>
          <p:cNvPr id="123" name="object 123"/>
          <p:cNvSpPr/>
          <p:nvPr/>
        </p:nvSpPr>
        <p:spPr>
          <a:xfrm>
            <a:off x="5656091" y="3505887"/>
            <a:ext cx="24130" cy="3810"/>
          </a:xfrm>
          <a:custGeom>
            <a:avLst/>
            <a:gdLst/>
            <a:ahLst/>
            <a:cxnLst/>
            <a:rect l="l" t="t" r="r" b="b"/>
            <a:pathLst>
              <a:path w="24129" h="3810">
                <a:moveTo>
                  <a:pt x="24066" y="0"/>
                </a:moveTo>
                <a:lnTo>
                  <a:pt x="0" y="3441"/>
                </a:lnTo>
              </a:path>
            </a:pathLst>
          </a:custGeom>
          <a:ln w="19900">
            <a:solidFill>
              <a:srgbClr val="83ABBC"/>
            </a:solidFill>
          </a:ln>
        </p:spPr>
        <p:txBody>
          <a:bodyPr wrap="square" lIns="0" tIns="0" rIns="0" bIns="0" rtlCol="0"/>
          <a:lstStyle/>
          <a:p>
            <a:endParaRPr/>
          </a:p>
        </p:txBody>
      </p:sp>
      <p:sp>
        <p:nvSpPr>
          <p:cNvPr id="124" name="object 124"/>
          <p:cNvSpPr/>
          <p:nvPr/>
        </p:nvSpPr>
        <p:spPr>
          <a:xfrm>
            <a:off x="5680152" y="3502438"/>
            <a:ext cx="24130" cy="3810"/>
          </a:xfrm>
          <a:custGeom>
            <a:avLst/>
            <a:gdLst/>
            <a:ahLst/>
            <a:cxnLst/>
            <a:rect l="l" t="t" r="r" b="b"/>
            <a:pathLst>
              <a:path w="24129" h="3810">
                <a:moveTo>
                  <a:pt x="24053" y="0"/>
                </a:moveTo>
                <a:lnTo>
                  <a:pt x="0" y="3441"/>
                </a:lnTo>
              </a:path>
            </a:pathLst>
          </a:custGeom>
          <a:ln w="19900">
            <a:solidFill>
              <a:srgbClr val="83ABBC"/>
            </a:solidFill>
          </a:ln>
        </p:spPr>
        <p:txBody>
          <a:bodyPr wrap="square" lIns="0" tIns="0" rIns="0" bIns="0" rtlCol="0"/>
          <a:lstStyle/>
          <a:p>
            <a:endParaRPr/>
          </a:p>
        </p:txBody>
      </p:sp>
      <p:sp>
        <p:nvSpPr>
          <p:cNvPr id="125" name="object 125"/>
          <p:cNvSpPr/>
          <p:nvPr/>
        </p:nvSpPr>
        <p:spPr>
          <a:xfrm>
            <a:off x="5704199" y="3498973"/>
            <a:ext cx="24130" cy="3810"/>
          </a:xfrm>
          <a:custGeom>
            <a:avLst/>
            <a:gdLst/>
            <a:ahLst/>
            <a:cxnLst/>
            <a:rect l="l" t="t" r="r" b="b"/>
            <a:pathLst>
              <a:path w="24129" h="3810">
                <a:moveTo>
                  <a:pt x="24066" y="0"/>
                </a:moveTo>
                <a:lnTo>
                  <a:pt x="0" y="3467"/>
                </a:lnTo>
              </a:path>
            </a:pathLst>
          </a:custGeom>
          <a:ln w="19900">
            <a:solidFill>
              <a:srgbClr val="83ABBC"/>
            </a:solidFill>
          </a:ln>
        </p:spPr>
        <p:txBody>
          <a:bodyPr wrap="square" lIns="0" tIns="0" rIns="0" bIns="0" rtlCol="0"/>
          <a:lstStyle/>
          <a:p>
            <a:endParaRPr/>
          </a:p>
        </p:txBody>
      </p:sp>
      <p:sp>
        <p:nvSpPr>
          <p:cNvPr id="126" name="object 126"/>
          <p:cNvSpPr/>
          <p:nvPr/>
        </p:nvSpPr>
        <p:spPr>
          <a:xfrm>
            <a:off x="5728261" y="3495493"/>
            <a:ext cx="24130" cy="3810"/>
          </a:xfrm>
          <a:custGeom>
            <a:avLst/>
            <a:gdLst/>
            <a:ahLst/>
            <a:cxnLst/>
            <a:rect l="l" t="t" r="r" b="b"/>
            <a:pathLst>
              <a:path w="24129" h="3810">
                <a:moveTo>
                  <a:pt x="24066" y="0"/>
                </a:moveTo>
                <a:lnTo>
                  <a:pt x="0" y="3479"/>
                </a:lnTo>
              </a:path>
            </a:pathLst>
          </a:custGeom>
          <a:ln w="19900">
            <a:solidFill>
              <a:srgbClr val="83ABBC"/>
            </a:solidFill>
          </a:ln>
        </p:spPr>
        <p:txBody>
          <a:bodyPr wrap="square" lIns="0" tIns="0" rIns="0" bIns="0" rtlCol="0"/>
          <a:lstStyle/>
          <a:p>
            <a:endParaRPr/>
          </a:p>
        </p:txBody>
      </p:sp>
      <p:sp>
        <p:nvSpPr>
          <p:cNvPr id="127" name="object 127"/>
          <p:cNvSpPr/>
          <p:nvPr/>
        </p:nvSpPr>
        <p:spPr>
          <a:xfrm>
            <a:off x="5752321" y="3491996"/>
            <a:ext cx="24130" cy="3810"/>
          </a:xfrm>
          <a:custGeom>
            <a:avLst/>
            <a:gdLst/>
            <a:ahLst/>
            <a:cxnLst/>
            <a:rect l="l" t="t" r="r" b="b"/>
            <a:pathLst>
              <a:path w="24129" h="3810">
                <a:moveTo>
                  <a:pt x="24066" y="0"/>
                </a:moveTo>
                <a:lnTo>
                  <a:pt x="0" y="3492"/>
                </a:lnTo>
              </a:path>
            </a:pathLst>
          </a:custGeom>
          <a:ln w="19900">
            <a:solidFill>
              <a:srgbClr val="83ABBC"/>
            </a:solidFill>
          </a:ln>
        </p:spPr>
        <p:txBody>
          <a:bodyPr wrap="square" lIns="0" tIns="0" rIns="0" bIns="0" rtlCol="0"/>
          <a:lstStyle/>
          <a:p>
            <a:endParaRPr/>
          </a:p>
        </p:txBody>
      </p:sp>
      <p:sp>
        <p:nvSpPr>
          <p:cNvPr id="128" name="object 128"/>
          <p:cNvSpPr/>
          <p:nvPr/>
        </p:nvSpPr>
        <p:spPr>
          <a:xfrm>
            <a:off x="5776381" y="3488480"/>
            <a:ext cx="24130" cy="3810"/>
          </a:xfrm>
          <a:custGeom>
            <a:avLst/>
            <a:gdLst/>
            <a:ahLst/>
            <a:cxnLst/>
            <a:rect l="l" t="t" r="r" b="b"/>
            <a:pathLst>
              <a:path w="24129" h="3810">
                <a:moveTo>
                  <a:pt x="24053" y="0"/>
                </a:moveTo>
                <a:lnTo>
                  <a:pt x="0" y="3517"/>
                </a:lnTo>
              </a:path>
            </a:pathLst>
          </a:custGeom>
          <a:ln w="19900">
            <a:solidFill>
              <a:srgbClr val="83ABBC"/>
            </a:solidFill>
          </a:ln>
        </p:spPr>
        <p:txBody>
          <a:bodyPr wrap="square" lIns="0" tIns="0" rIns="0" bIns="0" rtlCol="0"/>
          <a:lstStyle/>
          <a:p>
            <a:endParaRPr/>
          </a:p>
        </p:txBody>
      </p:sp>
      <p:sp>
        <p:nvSpPr>
          <p:cNvPr id="129" name="object 129"/>
          <p:cNvSpPr/>
          <p:nvPr/>
        </p:nvSpPr>
        <p:spPr>
          <a:xfrm>
            <a:off x="5800430" y="3484952"/>
            <a:ext cx="24130" cy="3810"/>
          </a:xfrm>
          <a:custGeom>
            <a:avLst/>
            <a:gdLst/>
            <a:ahLst/>
            <a:cxnLst/>
            <a:rect l="l" t="t" r="r" b="b"/>
            <a:pathLst>
              <a:path w="24129" h="3810">
                <a:moveTo>
                  <a:pt x="24066" y="0"/>
                </a:moveTo>
                <a:lnTo>
                  <a:pt x="0" y="3530"/>
                </a:lnTo>
              </a:path>
            </a:pathLst>
          </a:custGeom>
          <a:ln w="19900">
            <a:solidFill>
              <a:srgbClr val="83ABBC"/>
            </a:solidFill>
          </a:ln>
        </p:spPr>
        <p:txBody>
          <a:bodyPr wrap="square" lIns="0" tIns="0" rIns="0" bIns="0" rtlCol="0"/>
          <a:lstStyle/>
          <a:p>
            <a:endParaRPr/>
          </a:p>
        </p:txBody>
      </p:sp>
      <p:sp>
        <p:nvSpPr>
          <p:cNvPr id="130" name="object 130"/>
          <p:cNvSpPr/>
          <p:nvPr/>
        </p:nvSpPr>
        <p:spPr>
          <a:xfrm>
            <a:off x="5824490" y="3481411"/>
            <a:ext cx="24130" cy="3810"/>
          </a:xfrm>
          <a:custGeom>
            <a:avLst/>
            <a:gdLst/>
            <a:ahLst/>
            <a:cxnLst/>
            <a:rect l="l" t="t" r="r" b="b"/>
            <a:pathLst>
              <a:path w="24129" h="3810">
                <a:moveTo>
                  <a:pt x="24066" y="0"/>
                </a:moveTo>
                <a:lnTo>
                  <a:pt x="0" y="3543"/>
                </a:lnTo>
              </a:path>
            </a:pathLst>
          </a:custGeom>
          <a:ln w="19900">
            <a:solidFill>
              <a:srgbClr val="83ABBC"/>
            </a:solidFill>
          </a:ln>
        </p:spPr>
        <p:txBody>
          <a:bodyPr wrap="square" lIns="0" tIns="0" rIns="0" bIns="0" rtlCol="0"/>
          <a:lstStyle/>
          <a:p>
            <a:endParaRPr/>
          </a:p>
        </p:txBody>
      </p:sp>
      <p:sp>
        <p:nvSpPr>
          <p:cNvPr id="131" name="object 131"/>
          <p:cNvSpPr/>
          <p:nvPr/>
        </p:nvSpPr>
        <p:spPr>
          <a:xfrm>
            <a:off x="5848551" y="3477851"/>
            <a:ext cx="24130" cy="3810"/>
          </a:xfrm>
          <a:custGeom>
            <a:avLst/>
            <a:gdLst/>
            <a:ahLst/>
            <a:cxnLst/>
            <a:rect l="l" t="t" r="r" b="b"/>
            <a:pathLst>
              <a:path w="24129" h="3810">
                <a:moveTo>
                  <a:pt x="24053" y="0"/>
                </a:moveTo>
                <a:lnTo>
                  <a:pt x="0" y="3556"/>
                </a:lnTo>
              </a:path>
            </a:pathLst>
          </a:custGeom>
          <a:ln w="19900">
            <a:solidFill>
              <a:srgbClr val="83ABBC"/>
            </a:solidFill>
          </a:ln>
        </p:spPr>
        <p:txBody>
          <a:bodyPr wrap="square" lIns="0" tIns="0" rIns="0" bIns="0" rtlCol="0"/>
          <a:lstStyle/>
          <a:p>
            <a:endParaRPr/>
          </a:p>
        </p:txBody>
      </p:sp>
      <p:sp>
        <p:nvSpPr>
          <p:cNvPr id="132" name="object 132"/>
          <p:cNvSpPr/>
          <p:nvPr/>
        </p:nvSpPr>
        <p:spPr>
          <a:xfrm>
            <a:off x="5872599" y="3474272"/>
            <a:ext cx="24130" cy="3810"/>
          </a:xfrm>
          <a:custGeom>
            <a:avLst/>
            <a:gdLst/>
            <a:ahLst/>
            <a:cxnLst/>
            <a:rect l="l" t="t" r="r" b="b"/>
            <a:pathLst>
              <a:path w="24129" h="3810">
                <a:moveTo>
                  <a:pt x="24066" y="0"/>
                </a:moveTo>
                <a:lnTo>
                  <a:pt x="0" y="3581"/>
                </a:lnTo>
              </a:path>
            </a:pathLst>
          </a:custGeom>
          <a:ln w="19900">
            <a:solidFill>
              <a:srgbClr val="83ABBC"/>
            </a:solidFill>
          </a:ln>
        </p:spPr>
        <p:txBody>
          <a:bodyPr wrap="square" lIns="0" tIns="0" rIns="0" bIns="0" rtlCol="0"/>
          <a:lstStyle/>
          <a:p>
            <a:endParaRPr/>
          </a:p>
        </p:txBody>
      </p:sp>
      <p:sp>
        <p:nvSpPr>
          <p:cNvPr id="133" name="object 133"/>
          <p:cNvSpPr/>
          <p:nvPr/>
        </p:nvSpPr>
        <p:spPr>
          <a:xfrm>
            <a:off x="5896659" y="3470682"/>
            <a:ext cx="24130" cy="3810"/>
          </a:xfrm>
          <a:custGeom>
            <a:avLst/>
            <a:gdLst/>
            <a:ahLst/>
            <a:cxnLst/>
            <a:rect l="l" t="t" r="r" b="b"/>
            <a:pathLst>
              <a:path w="24129" h="3810">
                <a:moveTo>
                  <a:pt x="24066" y="0"/>
                </a:moveTo>
                <a:lnTo>
                  <a:pt x="0" y="3594"/>
                </a:lnTo>
              </a:path>
            </a:pathLst>
          </a:custGeom>
          <a:ln w="19900">
            <a:solidFill>
              <a:srgbClr val="83ABBC"/>
            </a:solidFill>
          </a:ln>
        </p:spPr>
        <p:txBody>
          <a:bodyPr wrap="square" lIns="0" tIns="0" rIns="0" bIns="0" rtlCol="0"/>
          <a:lstStyle/>
          <a:p>
            <a:endParaRPr/>
          </a:p>
        </p:txBody>
      </p:sp>
      <p:sp>
        <p:nvSpPr>
          <p:cNvPr id="134" name="object 134"/>
          <p:cNvSpPr/>
          <p:nvPr/>
        </p:nvSpPr>
        <p:spPr>
          <a:xfrm>
            <a:off x="5920720" y="3470681"/>
            <a:ext cx="24130" cy="1270"/>
          </a:xfrm>
          <a:custGeom>
            <a:avLst/>
            <a:gdLst/>
            <a:ahLst/>
            <a:cxnLst/>
            <a:rect l="l" t="t" r="r" b="b"/>
            <a:pathLst>
              <a:path w="24129" h="1270">
                <a:moveTo>
                  <a:pt x="24053" y="1104"/>
                </a:moveTo>
                <a:lnTo>
                  <a:pt x="0" y="0"/>
                </a:lnTo>
              </a:path>
            </a:pathLst>
          </a:custGeom>
          <a:ln w="19900">
            <a:solidFill>
              <a:srgbClr val="83ABBC"/>
            </a:solidFill>
          </a:ln>
        </p:spPr>
        <p:txBody>
          <a:bodyPr wrap="square" lIns="0" tIns="0" rIns="0" bIns="0" rtlCol="0"/>
          <a:lstStyle/>
          <a:p>
            <a:endParaRPr/>
          </a:p>
        </p:txBody>
      </p:sp>
      <p:sp>
        <p:nvSpPr>
          <p:cNvPr id="135" name="object 135"/>
          <p:cNvSpPr/>
          <p:nvPr/>
        </p:nvSpPr>
        <p:spPr>
          <a:xfrm>
            <a:off x="5944768" y="3468184"/>
            <a:ext cx="24130" cy="3810"/>
          </a:xfrm>
          <a:custGeom>
            <a:avLst/>
            <a:gdLst/>
            <a:ahLst/>
            <a:cxnLst/>
            <a:rect l="l" t="t" r="r" b="b"/>
            <a:pathLst>
              <a:path w="24129" h="3810">
                <a:moveTo>
                  <a:pt x="24066" y="0"/>
                </a:moveTo>
                <a:lnTo>
                  <a:pt x="0" y="3606"/>
                </a:lnTo>
              </a:path>
            </a:pathLst>
          </a:custGeom>
          <a:ln w="19900">
            <a:solidFill>
              <a:srgbClr val="83ABBC"/>
            </a:solidFill>
          </a:ln>
        </p:spPr>
        <p:txBody>
          <a:bodyPr wrap="square" lIns="0" tIns="0" rIns="0" bIns="0" rtlCol="0"/>
          <a:lstStyle/>
          <a:p>
            <a:endParaRPr/>
          </a:p>
        </p:txBody>
      </p:sp>
      <p:sp>
        <p:nvSpPr>
          <p:cNvPr id="136" name="object 136"/>
          <p:cNvSpPr/>
          <p:nvPr/>
        </p:nvSpPr>
        <p:spPr>
          <a:xfrm>
            <a:off x="5968828" y="3464562"/>
            <a:ext cx="24130" cy="3810"/>
          </a:xfrm>
          <a:custGeom>
            <a:avLst/>
            <a:gdLst/>
            <a:ahLst/>
            <a:cxnLst/>
            <a:rect l="l" t="t" r="r" b="b"/>
            <a:pathLst>
              <a:path w="24129" h="3810">
                <a:moveTo>
                  <a:pt x="24066" y="0"/>
                </a:moveTo>
                <a:lnTo>
                  <a:pt x="0" y="3619"/>
                </a:lnTo>
              </a:path>
            </a:pathLst>
          </a:custGeom>
          <a:ln w="19900">
            <a:solidFill>
              <a:srgbClr val="83ABBC"/>
            </a:solidFill>
          </a:ln>
        </p:spPr>
        <p:txBody>
          <a:bodyPr wrap="square" lIns="0" tIns="0" rIns="0" bIns="0" rtlCol="0"/>
          <a:lstStyle/>
          <a:p>
            <a:endParaRPr/>
          </a:p>
        </p:txBody>
      </p:sp>
      <p:sp>
        <p:nvSpPr>
          <p:cNvPr id="137" name="object 137"/>
          <p:cNvSpPr/>
          <p:nvPr/>
        </p:nvSpPr>
        <p:spPr>
          <a:xfrm>
            <a:off x="5992890" y="3460929"/>
            <a:ext cx="24130" cy="3810"/>
          </a:xfrm>
          <a:custGeom>
            <a:avLst/>
            <a:gdLst/>
            <a:ahLst/>
            <a:cxnLst/>
            <a:rect l="l" t="t" r="r" b="b"/>
            <a:pathLst>
              <a:path w="24129" h="3810">
                <a:moveTo>
                  <a:pt x="24066" y="0"/>
                </a:moveTo>
                <a:lnTo>
                  <a:pt x="0" y="3632"/>
                </a:lnTo>
              </a:path>
            </a:pathLst>
          </a:custGeom>
          <a:ln w="19900">
            <a:solidFill>
              <a:srgbClr val="83ABBC"/>
            </a:solidFill>
          </a:ln>
        </p:spPr>
        <p:txBody>
          <a:bodyPr wrap="square" lIns="0" tIns="0" rIns="0" bIns="0" rtlCol="0"/>
          <a:lstStyle/>
          <a:p>
            <a:endParaRPr/>
          </a:p>
        </p:txBody>
      </p:sp>
      <p:sp>
        <p:nvSpPr>
          <p:cNvPr id="138" name="object 138"/>
          <p:cNvSpPr/>
          <p:nvPr/>
        </p:nvSpPr>
        <p:spPr>
          <a:xfrm>
            <a:off x="6016950" y="3457276"/>
            <a:ext cx="24130" cy="3810"/>
          </a:xfrm>
          <a:custGeom>
            <a:avLst/>
            <a:gdLst/>
            <a:ahLst/>
            <a:cxnLst/>
            <a:rect l="l" t="t" r="r" b="b"/>
            <a:pathLst>
              <a:path w="24129" h="3810">
                <a:moveTo>
                  <a:pt x="24053" y="0"/>
                </a:moveTo>
                <a:lnTo>
                  <a:pt x="0" y="3657"/>
                </a:lnTo>
              </a:path>
            </a:pathLst>
          </a:custGeom>
          <a:ln w="19900">
            <a:solidFill>
              <a:srgbClr val="83ABBC"/>
            </a:solidFill>
          </a:ln>
        </p:spPr>
        <p:txBody>
          <a:bodyPr wrap="square" lIns="0" tIns="0" rIns="0" bIns="0" rtlCol="0"/>
          <a:lstStyle/>
          <a:p>
            <a:endParaRPr/>
          </a:p>
        </p:txBody>
      </p:sp>
      <p:sp>
        <p:nvSpPr>
          <p:cNvPr id="139" name="object 139"/>
          <p:cNvSpPr/>
          <p:nvPr/>
        </p:nvSpPr>
        <p:spPr>
          <a:xfrm>
            <a:off x="6040998" y="3453611"/>
            <a:ext cx="24130" cy="3810"/>
          </a:xfrm>
          <a:custGeom>
            <a:avLst/>
            <a:gdLst/>
            <a:ahLst/>
            <a:cxnLst/>
            <a:rect l="l" t="t" r="r" b="b"/>
            <a:pathLst>
              <a:path w="24129" h="3810">
                <a:moveTo>
                  <a:pt x="24066" y="0"/>
                </a:moveTo>
                <a:lnTo>
                  <a:pt x="0" y="3670"/>
                </a:lnTo>
              </a:path>
            </a:pathLst>
          </a:custGeom>
          <a:ln w="19900">
            <a:solidFill>
              <a:srgbClr val="83ABBC"/>
            </a:solidFill>
          </a:ln>
        </p:spPr>
        <p:txBody>
          <a:bodyPr wrap="square" lIns="0" tIns="0" rIns="0" bIns="0" rtlCol="0"/>
          <a:lstStyle/>
          <a:p>
            <a:endParaRPr/>
          </a:p>
        </p:txBody>
      </p:sp>
      <p:sp>
        <p:nvSpPr>
          <p:cNvPr id="140" name="object 140"/>
          <p:cNvSpPr/>
          <p:nvPr/>
        </p:nvSpPr>
        <p:spPr>
          <a:xfrm>
            <a:off x="6065058" y="3449928"/>
            <a:ext cx="24130" cy="3810"/>
          </a:xfrm>
          <a:custGeom>
            <a:avLst/>
            <a:gdLst/>
            <a:ahLst/>
            <a:cxnLst/>
            <a:rect l="l" t="t" r="r" b="b"/>
            <a:pathLst>
              <a:path w="24129" h="3810">
                <a:moveTo>
                  <a:pt x="24066" y="0"/>
                </a:moveTo>
                <a:lnTo>
                  <a:pt x="0" y="3682"/>
                </a:lnTo>
              </a:path>
            </a:pathLst>
          </a:custGeom>
          <a:ln w="19900">
            <a:solidFill>
              <a:srgbClr val="83ABBC"/>
            </a:solidFill>
          </a:ln>
        </p:spPr>
        <p:txBody>
          <a:bodyPr wrap="square" lIns="0" tIns="0" rIns="0" bIns="0" rtlCol="0"/>
          <a:lstStyle/>
          <a:p>
            <a:endParaRPr/>
          </a:p>
        </p:txBody>
      </p:sp>
      <p:sp>
        <p:nvSpPr>
          <p:cNvPr id="141" name="object 141"/>
          <p:cNvSpPr/>
          <p:nvPr/>
        </p:nvSpPr>
        <p:spPr>
          <a:xfrm>
            <a:off x="6089119" y="3446224"/>
            <a:ext cx="24130" cy="3810"/>
          </a:xfrm>
          <a:custGeom>
            <a:avLst/>
            <a:gdLst/>
            <a:ahLst/>
            <a:cxnLst/>
            <a:rect l="l" t="t" r="r" b="b"/>
            <a:pathLst>
              <a:path w="24129" h="3810">
                <a:moveTo>
                  <a:pt x="24053" y="0"/>
                </a:moveTo>
                <a:lnTo>
                  <a:pt x="0" y="3708"/>
                </a:lnTo>
              </a:path>
            </a:pathLst>
          </a:custGeom>
          <a:ln w="19900">
            <a:solidFill>
              <a:srgbClr val="83ABBC"/>
            </a:solidFill>
          </a:ln>
        </p:spPr>
        <p:txBody>
          <a:bodyPr wrap="square" lIns="0" tIns="0" rIns="0" bIns="0" rtlCol="0"/>
          <a:lstStyle/>
          <a:p>
            <a:endParaRPr/>
          </a:p>
        </p:txBody>
      </p:sp>
      <p:sp>
        <p:nvSpPr>
          <p:cNvPr id="142" name="object 142"/>
          <p:cNvSpPr/>
          <p:nvPr/>
        </p:nvSpPr>
        <p:spPr>
          <a:xfrm>
            <a:off x="6113167" y="3442511"/>
            <a:ext cx="24130" cy="3810"/>
          </a:xfrm>
          <a:custGeom>
            <a:avLst/>
            <a:gdLst/>
            <a:ahLst/>
            <a:cxnLst/>
            <a:rect l="l" t="t" r="r" b="b"/>
            <a:pathLst>
              <a:path w="24129" h="3810">
                <a:moveTo>
                  <a:pt x="24066" y="0"/>
                </a:moveTo>
                <a:lnTo>
                  <a:pt x="0" y="3708"/>
                </a:lnTo>
              </a:path>
            </a:pathLst>
          </a:custGeom>
          <a:ln w="19900">
            <a:solidFill>
              <a:srgbClr val="83ABBC"/>
            </a:solidFill>
          </a:ln>
        </p:spPr>
        <p:txBody>
          <a:bodyPr wrap="square" lIns="0" tIns="0" rIns="0" bIns="0" rtlCol="0"/>
          <a:lstStyle/>
          <a:p>
            <a:endParaRPr/>
          </a:p>
        </p:txBody>
      </p:sp>
      <p:sp>
        <p:nvSpPr>
          <p:cNvPr id="143" name="object 143"/>
          <p:cNvSpPr/>
          <p:nvPr/>
        </p:nvSpPr>
        <p:spPr>
          <a:xfrm>
            <a:off x="6137228" y="3438777"/>
            <a:ext cx="24130" cy="3810"/>
          </a:xfrm>
          <a:custGeom>
            <a:avLst/>
            <a:gdLst/>
            <a:ahLst/>
            <a:cxnLst/>
            <a:rect l="l" t="t" r="r" b="b"/>
            <a:pathLst>
              <a:path w="24129" h="3810">
                <a:moveTo>
                  <a:pt x="24066" y="0"/>
                </a:moveTo>
                <a:lnTo>
                  <a:pt x="0" y="3733"/>
                </a:lnTo>
              </a:path>
            </a:pathLst>
          </a:custGeom>
          <a:ln w="19900">
            <a:solidFill>
              <a:srgbClr val="83ABBC"/>
            </a:solidFill>
          </a:ln>
        </p:spPr>
        <p:txBody>
          <a:bodyPr wrap="square" lIns="0" tIns="0" rIns="0" bIns="0" rtlCol="0"/>
          <a:lstStyle/>
          <a:p>
            <a:endParaRPr/>
          </a:p>
        </p:txBody>
      </p:sp>
      <p:sp>
        <p:nvSpPr>
          <p:cNvPr id="144" name="object 144"/>
          <p:cNvSpPr/>
          <p:nvPr/>
        </p:nvSpPr>
        <p:spPr>
          <a:xfrm>
            <a:off x="6161288" y="3435025"/>
            <a:ext cx="24130" cy="3810"/>
          </a:xfrm>
          <a:custGeom>
            <a:avLst/>
            <a:gdLst/>
            <a:ahLst/>
            <a:cxnLst/>
            <a:rect l="l" t="t" r="r" b="b"/>
            <a:pathLst>
              <a:path w="24129" h="3810">
                <a:moveTo>
                  <a:pt x="24066" y="0"/>
                </a:moveTo>
                <a:lnTo>
                  <a:pt x="0" y="3746"/>
                </a:lnTo>
              </a:path>
            </a:pathLst>
          </a:custGeom>
          <a:ln w="19900">
            <a:solidFill>
              <a:srgbClr val="83ABBC"/>
            </a:solidFill>
          </a:ln>
        </p:spPr>
        <p:txBody>
          <a:bodyPr wrap="square" lIns="0" tIns="0" rIns="0" bIns="0" rtlCol="0"/>
          <a:lstStyle/>
          <a:p>
            <a:endParaRPr/>
          </a:p>
        </p:txBody>
      </p:sp>
      <p:sp>
        <p:nvSpPr>
          <p:cNvPr id="145" name="object 145"/>
          <p:cNvSpPr/>
          <p:nvPr/>
        </p:nvSpPr>
        <p:spPr>
          <a:xfrm>
            <a:off x="6185349" y="3431261"/>
            <a:ext cx="24130" cy="3810"/>
          </a:xfrm>
          <a:custGeom>
            <a:avLst/>
            <a:gdLst/>
            <a:ahLst/>
            <a:cxnLst/>
            <a:rect l="l" t="t" r="r" b="b"/>
            <a:pathLst>
              <a:path w="24129" h="3810">
                <a:moveTo>
                  <a:pt x="24053" y="0"/>
                </a:moveTo>
                <a:lnTo>
                  <a:pt x="0" y="3759"/>
                </a:lnTo>
              </a:path>
            </a:pathLst>
          </a:custGeom>
          <a:ln w="19900">
            <a:solidFill>
              <a:srgbClr val="83ABBC"/>
            </a:solidFill>
          </a:ln>
        </p:spPr>
        <p:txBody>
          <a:bodyPr wrap="square" lIns="0" tIns="0" rIns="0" bIns="0" rtlCol="0"/>
          <a:lstStyle/>
          <a:p>
            <a:endParaRPr/>
          </a:p>
        </p:txBody>
      </p:sp>
      <p:sp>
        <p:nvSpPr>
          <p:cNvPr id="146" name="object 146"/>
          <p:cNvSpPr/>
          <p:nvPr/>
        </p:nvSpPr>
        <p:spPr>
          <a:xfrm>
            <a:off x="6209396" y="3431261"/>
            <a:ext cx="24130" cy="1905"/>
          </a:xfrm>
          <a:custGeom>
            <a:avLst/>
            <a:gdLst/>
            <a:ahLst/>
            <a:cxnLst/>
            <a:rect l="l" t="t" r="r" b="b"/>
            <a:pathLst>
              <a:path w="24129" h="1904">
                <a:moveTo>
                  <a:pt x="24066" y="1320"/>
                </a:moveTo>
                <a:lnTo>
                  <a:pt x="0" y="0"/>
                </a:lnTo>
              </a:path>
            </a:pathLst>
          </a:custGeom>
          <a:ln w="19900">
            <a:solidFill>
              <a:srgbClr val="83ABBC"/>
            </a:solidFill>
          </a:ln>
        </p:spPr>
        <p:txBody>
          <a:bodyPr wrap="square" lIns="0" tIns="0" rIns="0" bIns="0" rtlCol="0"/>
          <a:lstStyle/>
          <a:p>
            <a:endParaRPr/>
          </a:p>
        </p:txBody>
      </p:sp>
      <p:sp>
        <p:nvSpPr>
          <p:cNvPr id="147" name="object 147"/>
          <p:cNvSpPr/>
          <p:nvPr/>
        </p:nvSpPr>
        <p:spPr>
          <a:xfrm>
            <a:off x="6233458" y="3428806"/>
            <a:ext cx="24130" cy="3810"/>
          </a:xfrm>
          <a:custGeom>
            <a:avLst/>
            <a:gdLst/>
            <a:ahLst/>
            <a:cxnLst/>
            <a:rect l="l" t="t" r="r" b="b"/>
            <a:pathLst>
              <a:path w="24129" h="3810">
                <a:moveTo>
                  <a:pt x="24066" y="0"/>
                </a:moveTo>
                <a:lnTo>
                  <a:pt x="0" y="3771"/>
                </a:lnTo>
              </a:path>
            </a:pathLst>
          </a:custGeom>
          <a:ln w="19900">
            <a:solidFill>
              <a:srgbClr val="83ABBC"/>
            </a:solidFill>
          </a:ln>
        </p:spPr>
        <p:txBody>
          <a:bodyPr wrap="square" lIns="0" tIns="0" rIns="0" bIns="0" rtlCol="0"/>
          <a:lstStyle/>
          <a:p>
            <a:endParaRPr/>
          </a:p>
        </p:txBody>
      </p:sp>
      <p:sp>
        <p:nvSpPr>
          <p:cNvPr id="148" name="object 148"/>
          <p:cNvSpPr/>
          <p:nvPr/>
        </p:nvSpPr>
        <p:spPr>
          <a:xfrm>
            <a:off x="6257518" y="3425011"/>
            <a:ext cx="24130" cy="3810"/>
          </a:xfrm>
          <a:custGeom>
            <a:avLst/>
            <a:gdLst/>
            <a:ahLst/>
            <a:cxnLst/>
            <a:rect l="l" t="t" r="r" b="b"/>
            <a:pathLst>
              <a:path w="24129" h="3810">
                <a:moveTo>
                  <a:pt x="24053" y="0"/>
                </a:moveTo>
                <a:lnTo>
                  <a:pt x="0" y="3797"/>
                </a:lnTo>
              </a:path>
            </a:pathLst>
          </a:custGeom>
          <a:ln w="19900">
            <a:solidFill>
              <a:srgbClr val="83ABBC"/>
            </a:solidFill>
          </a:ln>
        </p:spPr>
        <p:txBody>
          <a:bodyPr wrap="square" lIns="0" tIns="0" rIns="0" bIns="0" rtlCol="0"/>
          <a:lstStyle/>
          <a:p>
            <a:endParaRPr/>
          </a:p>
        </p:txBody>
      </p:sp>
      <p:sp>
        <p:nvSpPr>
          <p:cNvPr id="149" name="object 149"/>
          <p:cNvSpPr/>
          <p:nvPr/>
        </p:nvSpPr>
        <p:spPr>
          <a:xfrm>
            <a:off x="6281566" y="3421196"/>
            <a:ext cx="24130" cy="3810"/>
          </a:xfrm>
          <a:custGeom>
            <a:avLst/>
            <a:gdLst/>
            <a:ahLst/>
            <a:cxnLst/>
            <a:rect l="l" t="t" r="r" b="b"/>
            <a:pathLst>
              <a:path w="24129" h="3810">
                <a:moveTo>
                  <a:pt x="24066" y="0"/>
                </a:moveTo>
                <a:lnTo>
                  <a:pt x="0" y="3810"/>
                </a:lnTo>
              </a:path>
            </a:pathLst>
          </a:custGeom>
          <a:ln w="19900">
            <a:solidFill>
              <a:srgbClr val="83ABBC"/>
            </a:solidFill>
          </a:ln>
        </p:spPr>
        <p:txBody>
          <a:bodyPr wrap="square" lIns="0" tIns="0" rIns="0" bIns="0" rtlCol="0"/>
          <a:lstStyle/>
          <a:p>
            <a:endParaRPr/>
          </a:p>
        </p:txBody>
      </p:sp>
      <p:sp>
        <p:nvSpPr>
          <p:cNvPr id="150" name="object 150"/>
          <p:cNvSpPr/>
          <p:nvPr/>
        </p:nvSpPr>
        <p:spPr>
          <a:xfrm>
            <a:off x="6305627" y="3417372"/>
            <a:ext cx="24130" cy="3810"/>
          </a:xfrm>
          <a:custGeom>
            <a:avLst/>
            <a:gdLst/>
            <a:ahLst/>
            <a:cxnLst/>
            <a:rect l="l" t="t" r="r" b="b"/>
            <a:pathLst>
              <a:path w="24129" h="3810">
                <a:moveTo>
                  <a:pt x="24066" y="0"/>
                </a:moveTo>
                <a:lnTo>
                  <a:pt x="0" y="3822"/>
                </a:lnTo>
              </a:path>
            </a:pathLst>
          </a:custGeom>
          <a:ln w="19900">
            <a:solidFill>
              <a:srgbClr val="83ABBC"/>
            </a:solidFill>
          </a:ln>
        </p:spPr>
        <p:txBody>
          <a:bodyPr wrap="square" lIns="0" tIns="0" rIns="0" bIns="0" rtlCol="0"/>
          <a:lstStyle/>
          <a:p>
            <a:endParaRPr/>
          </a:p>
        </p:txBody>
      </p:sp>
      <p:sp>
        <p:nvSpPr>
          <p:cNvPr id="151" name="object 151"/>
          <p:cNvSpPr/>
          <p:nvPr/>
        </p:nvSpPr>
        <p:spPr>
          <a:xfrm>
            <a:off x="6329687" y="3413526"/>
            <a:ext cx="24130" cy="4445"/>
          </a:xfrm>
          <a:custGeom>
            <a:avLst/>
            <a:gdLst/>
            <a:ahLst/>
            <a:cxnLst/>
            <a:rect l="l" t="t" r="r" b="b"/>
            <a:pathLst>
              <a:path w="24129" h="4445">
                <a:moveTo>
                  <a:pt x="24053" y="0"/>
                </a:moveTo>
                <a:lnTo>
                  <a:pt x="0" y="3848"/>
                </a:lnTo>
              </a:path>
            </a:pathLst>
          </a:custGeom>
          <a:ln w="19900">
            <a:solidFill>
              <a:srgbClr val="83ABBC"/>
            </a:solidFill>
          </a:ln>
        </p:spPr>
        <p:txBody>
          <a:bodyPr wrap="square" lIns="0" tIns="0" rIns="0" bIns="0" rtlCol="0"/>
          <a:lstStyle/>
          <a:p>
            <a:endParaRPr/>
          </a:p>
        </p:txBody>
      </p:sp>
      <p:sp>
        <p:nvSpPr>
          <p:cNvPr id="152" name="object 152"/>
          <p:cNvSpPr/>
          <p:nvPr/>
        </p:nvSpPr>
        <p:spPr>
          <a:xfrm>
            <a:off x="6353736" y="3409662"/>
            <a:ext cx="24130" cy="4445"/>
          </a:xfrm>
          <a:custGeom>
            <a:avLst/>
            <a:gdLst/>
            <a:ahLst/>
            <a:cxnLst/>
            <a:rect l="l" t="t" r="r" b="b"/>
            <a:pathLst>
              <a:path w="24129" h="4445">
                <a:moveTo>
                  <a:pt x="24066" y="0"/>
                </a:moveTo>
                <a:lnTo>
                  <a:pt x="0" y="3860"/>
                </a:lnTo>
              </a:path>
            </a:pathLst>
          </a:custGeom>
          <a:ln w="19900">
            <a:solidFill>
              <a:srgbClr val="83ABBC"/>
            </a:solidFill>
          </a:ln>
        </p:spPr>
        <p:txBody>
          <a:bodyPr wrap="square" lIns="0" tIns="0" rIns="0" bIns="0" rtlCol="0"/>
          <a:lstStyle/>
          <a:p>
            <a:endParaRPr/>
          </a:p>
        </p:txBody>
      </p:sp>
      <p:sp>
        <p:nvSpPr>
          <p:cNvPr id="153" name="object 153"/>
          <p:cNvSpPr/>
          <p:nvPr/>
        </p:nvSpPr>
        <p:spPr>
          <a:xfrm>
            <a:off x="6377796" y="3405782"/>
            <a:ext cx="24130" cy="4445"/>
          </a:xfrm>
          <a:custGeom>
            <a:avLst/>
            <a:gdLst/>
            <a:ahLst/>
            <a:cxnLst/>
            <a:rect l="l" t="t" r="r" b="b"/>
            <a:pathLst>
              <a:path w="24129" h="4445">
                <a:moveTo>
                  <a:pt x="24066" y="0"/>
                </a:moveTo>
                <a:lnTo>
                  <a:pt x="0" y="3886"/>
                </a:lnTo>
              </a:path>
            </a:pathLst>
          </a:custGeom>
          <a:ln w="19900">
            <a:solidFill>
              <a:srgbClr val="83ABBC"/>
            </a:solidFill>
          </a:ln>
        </p:spPr>
        <p:txBody>
          <a:bodyPr wrap="square" lIns="0" tIns="0" rIns="0" bIns="0" rtlCol="0"/>
          <a:lstStyle/>
          <a:p>
            <a:endParaRPr/>
          </a:p>
        </p:txBody>
      </p:sp>
      <p:sp>
        <p:nvSpPr>
          <p:cNvPr id="154" name="object 154"/>
          <p:cNvSpPr/>
          <p:nvPr/>
        </p:nvSpPr>
        <p:spPr>
          <a:xfrm>
            <a:off x="6401856" y="3401886"/>
            <a:ext cx="24130" cy="4445"/>
          </a:xfrm>
          <a:custGeom>
            <a:avLst/>
            <a:gdLst/>
            <a:ahLst/>
            <a:cxnLst/>
            <a:rect l="l" t="t" r="r" b="b"/>
            <a:pathLst>
              <a:path w="24129" h="4445">
                <a:moveTo>
                  <a:pt x="24066" y="0"/>
                </a:moveTo>
                <a:lnTo>
                  <a:pt x="0" y="3898"/>
                </a:lnTo>
              </a:path>
            </a:pathLst>
          </a:custGeom>
          <a:ln w="19900">
            <a:solidFill>
              <a:srgbClr val="83ABBC"/>
            </a:solidFill>
          </a:ln>
        </p:spPr>
        <p:txBody>
          <a:bodyPr wrap="square" lIns="0" tIns="0" rIns="0" bIns="0" rtlCol="0"/>
          <a:lstStyle/>
          <a:p>
            <a:endParaRPr/>
          </a:p>
        </p:txBody>
      </p:sp>
      <p:sp>
        <p:nvSpPr>
          <p:cNvPr id="155" name="object 155"/>
          <p:cNvSpPr/>
          <p:nvPr/>
        </p:nvSpPr>
        <p:spPr>
          <a:xfrm>
            <a:off x="6425918" y="3397973"/>
            <a:ext cx="24130" cy="4445"/>
          </a:xfrm>
          <a:custGeom>
            <a:avLst/>
            <a:gdLst/>
            <a:ahLst/>
            <a:cxnLst/>
            <a:rect l="l" t="t" r="r" b="b"/>
            <a:pathLst>
              <a:path w="24129" h="4445">
                <a:moveTo>
                  <a:pt x="24053" y="0"/>
                </a:moveTo>
                <a:lnTo>
                  <a:pt x="0" y="3911"/>
                </a:lnTo>
              </a:path>
            </a:pathLst>
          </a:custGeom>
          <a:ln w="19900">
            <a:solidFill>
              <a:srgbClr val="83ABBC"/>
            </a:solidFill>
          </a:ln>
        </p:spPr>
        <p:txBody>
          <a:bodyPr wrap="square" lIns="0" tIns="0" rIns="0" bIns="0" rtlCol="0"/>
          <a:lstStyle/>
          <a:p>
            <a:endParaRPr/>
          </a:p>
        </p:txBody>
      </p:sp>
      <p:sp>
        <p:nvSpPr>
          <p:cNvPr id="156" name="object 156"/>
          <p:cNvSpPr/>
          <p:nvPr/>
        </p:nvSpPr>
        <p:spPr>
          <a:xfrm>
            <a:off x="6449965" y="3394043"/>
            <a:ext cx="24130" cy="4445"/>
          </a:xfrm>
          <a:custGeom>
            <a:avLst/>
            <a:gdLst/>
            <a:ahLst/>
            <a:cxnLst/>
            <a:rect l="l" t="t" r="r" b="b"/>
            <a:pathLst>
              <a:path w="24129" h="4445">
                <a:moveTo>
                  <a:pt x="24066" y="0"/>
                </a:moveTo>
                <a:lnTo>
                  <a:pt x="0" y="3937"/>
                </a:lnTo>
              </a:path>
            </a:pathLst>
          </a:custGeom>
          <a:ln w="19900">
            <a:solidFill>
              <a:srgbClr val="83ABBC"/>
            </a:solidFill>
          </a:ln>
        </p:spPr>
        <p:txBody>
          <a:bodyPr wrap="square" lIns="0" tIns="0" rIns="0" bIns="0" rtlCol="0"/>
          <a:lstStyle/>
          <a:p>
            <a:endParaRPr/>
          </a:p>
        </p:txBody>
      </p:sp>
      <p:sp>
        <p:nvSpPr>
          <p:cNvPr id="157" name="object 157"/>
          <p:cNvSpPr/>
          <p:nvPr/>
        </p:nvSpPr>
        <p:spPr>
          <a:xfrm>
            <a:off x="6474025" y="3390092"/>
            <a:ext cx="24130" cy="4445"/>
          </a:xfrm>
          <a:custGeom>
            <a:avLst/>
            <a:gdLst/>
            <a:ahLst/>
            <a:cxnLst/>
            <a:rect l="l" t="t" r="r" b="b"/>
            <a:pathLst>
              <a:path w="24129" h="4445">
                <a:moveTo>
                  <a:pt x="24066" y="0"/>
                </a:moveTo>
                <a:lnTo>
                  <a:pt x="0" y="3949"/>
                </a:lnTo>
              </a:path>
            </a:pathLst>
          </a:custGeom>
          <a:ln w="19900">
            <a:solidFill>
              <a:srgbClr val="83ABBC"/>
            </a:solidFill>
          </a:ln>
        </p:spPr>
        <p:txBody>
          <a:bodyPr wrap="square" lIns="0" tIns="0" rIns="0" bIns="0" rtlCol="0"/>
          <a:lstStyle/>
          <a:p>
            <a:endParaRPr/>
          </a:p>
        </p:txBody>
      </p:sp>
      <p:sp>
        <p:nvSpPr>
          <p:cNvPr id="158" name="object 158"/>
          <p:cNvSpPr/>
          <p:nvPr/>
        </p:nvSpPr>
        <p:spPr>
          <a:xfrm>
            <a:off x="6498087" y="3390093"/>
            <a:ext cx="24130" cy="1905"/>
          </a:xfrm>
          <a:custGeom>
            <a:avLst/>
            <a:gdLst/>
            <a:ahLst/>
            <a:cxnLst/>
            <a:rect l="l" t="t" r="r" b="b"/>
            <a:pathLst>
              <a:path w="24129" h="1904">
                <a:moveTo>
                  <a:pt x="24053" y="1549"/>
                </a:moveTo>
                <a:lnTo>
                  <a:pt x="0" y="0"/>
                </a:lnTo>
              </a:path>
            </a:pathLst>
          </a:custGeom>
          <a:ln w="19900">
            <a:solidFill>
              <a:srgbClr val="83ABBC"/>
            </a:solidFill>
          </a:ln>
        </p:spPr>
        <p:txBody>
          <a:bodyPr wrap="square" lIns="0" tIns="0" rIns="0" bIns="0" rtlCol="0"/>
          <a:lstStyle/>
          <a:p>
            <a:endParaRPr/>
          </a:p>
        </p:txBody>
      </p:sp>
      <p:sp>
        <p:nvSpPr>
          <p:cNvPr id="159" name="object 159"/>
          <p:cNvSpPr/>
          <p:nvPr/>
        </p:nvSpPr>
        <p:spPr>
          <a:xfrm>
            <a:off x="6522134" y="3387687"/>
            <a:ext cx="24130" cy="4445"/>
          </a:xfrm>
          <a:custGeom>
            <a:avLst/>
            <a:gdLst/>
            <a:ahLst/>
            <a:cxnLst/>
            <a:rect l="l" t="t" r="r" b="b"/>
            <a:pathLst>
              <a:path w="24129" h="4445">
                <a:moveTo>
                  <a:pt x="24066" y="0"/>
                </a:moveTo>
                <a:lnTo>
                  <a:pt x="0" y="3962"/>
                </a:lnTo>
              </a:path>
            </a:pathLst>
          </a:custGeom>
          <a:ln w="19900">
            <a:solidFill>
              <a:srgbClr val="83ABBC"/>
            </a:solidFill>
          </a:ln>
        </p:spPr>
        <p:txBody>
          <a:bodyPr wrap="square" lIns="0" tIns="0" rIns="0" bIns="0" rtlCol="0"/>
          <a:lstStyle/>
          <a:p>
            <a:endParaRPr/>
          </a:p>
        </p:txBody>
      </p:sp>
      <p:sp>
        <p:nvSpPr>
          <p:cNvPr id="160" name="object 160"/>
          <p:cNvSpPr/>
          <p:nvPr/>
        </p:nvSpPr>
        <p:spPr>
          <a:xfrm>
            <a:off x="6546195" y="3383705"/>
            <a:ext cx="24130" cy="4445"/>
          </a:xfrm>
          <a:custGeom>
            <a:avLst/>
            <a:gdLst/>
            <a:ahLst/>
            <a:cxnLst/>
            <a:rect l="l" t="t" r="r" b="b"/>
            <a:pathLst>
              <a:path w="24129" h="4445">
                <a:moveTo>
                  <a:pt x="24066" y="0"/>
                </a:moveTo>
                <a:lnTo>
                  <a:pt x="0" y="3975"/>
                </a:lnTo>
              </a:path>
            </a:pathLst>
          </a:custGeom>
          <a:ln w="19900">
            <a:solidFill>
              <a:srgbClr val="83ABBC"/>
            </a:solidFill>
          </a:ln>
        </p:spPr>
        <p:txBody>
          <a:bodyPr wrap="square" lIns="0" tIns="0" rIns="0" bIns="0" rtlCol="0"/>
          <a:lstStyle/>
          <a:p>
            <a:endParaRPr/>
          </a:p>
        </p:txBody>
      </p:sp>
      <p:sp>
        <p:nvSpPr>
          <p:cNvPr id="161" name="object 161"/>
          <p:cNvSpPr/>
          <p:nvPr/>
        </p:nvSpPr>
        <p:spPr>
          <a:xfrm>
            <a:off x="6570256" y="3379711"/>
            <a:ext cx="24130" cy="4445"/>
          </a:xfrm>
          <a:custGeom>
            <a:avLst/>
            <a:gdLst/>
            <a:ahLst/>
            <a:cxnLst/>
            <a:rect l="l" t="t" r="r" b="b"/>
            <a:pathLst>
              <a:path w="24129" h="4445">
                <a:moveTo>
                  <a:pt x="24066" y="0"/>
                </a:moveTo>
                <a:lnTo>
                  <a:pt x="0" y="3987"/>
                </a:lnTo>
              </a:path>
            </a:pathLst>
          </a:custGeom>
          <a:ln w="19900">
            <a:solidFill>
              <a:srgbClr val="83ABBC"/>
            </a:solidFill>
          </a:ln>
        </p:spPr>
        <p:txBody>
          <a:bodyPr wrap="square" lIns="0" tIns="0" rIns="0" bIns="0" rtlCol="0"/>
          <a:lstStyle/>
          <a:p>
            <a:endParaRPr/>
          </a:p>
        </p:txBody>
      </p:sp>
      <p:sp>
        <p:nvSpPr>
          <p:cNvPr id="162" name="object 162"/>
          <p:cNvSpPr/>
          <p:nvPr/>
        </p:nvSpPr>
        <p:spPr>
          <a:xfrm>
            <a:off x="6594316" y="3375699"/>
            <a:ext cx="24130" cy="4445"/>
          </a:xfrm>
          <a:custGeom>
            <a:avLst/>
            <a:gdLst/>
            <a:ahLst/>
            <a:cxnLst/>
            <a:rect l="l" t="t" r="r" b="b"/>
            <a:pathLst>
              <a:path w="24129" h="4445">
                <a:moveTo>
                  <a:pt x="24053" y="0"/>
                </a:moveTo>
                <a:lnTo>
                  <a:pt x="0" y="4013"/>
                </a:lnTo>
              </a:path>
            </a:pathLst>
          </a:custGeom>
          <a:ln w="19900">
            <a:solidFill>
              <a:srgbClr val="83ABBC"/>
            </a:solidFill>
          </a:ln>
        </p:spPr>
        <p:txBody>
          <a:bodyPr wrap="square" lIns="0" tIns="0" rIns="0" bIns="0" rtlCol="0"/>
          <a:lstStyle/>
          <a:p>
            <a:endParaRPr/>
          </a:p>
        </p:txBody>
      </p:sp>
      <p:sp>
        <p:nvSpPr>
          <p:cNvPr id="163" name="object 163"/>
          <p:cNvSpPr/>
          <p:nvPr/>
        </p:nvSpPr>
        <p:spPr>
          <a:xfrm>
            <a:off x="6618365" y="3371668"/>
            <a:ext cx="24130" cy="4445"/>
          </a:xfrm>
          <a:custGeom>
            <a:avLst/>
            <a:gdLst/>
            <a:ahLst/>
            <a:cxnLst/>
            <a:rect l="l" t="t" r="r" b="b"/>
            <a:pathLst>
              <a:path w="24129" h="4445">
                <a:moveTo>
                  <a:pt x="24066" y="0"/>
                </a:moveTo>
                <a:lnTo>
                  <a:pt x="0" y="4025"/>
                </a:lnTo>
              </a:path>
            </a:pathLst>
          </a:custGeom>
          <a:ln w="19900">
            <a:solidFill>
              <a:srgbClr val="83ABBC"/>
            </a:solidFill>
          </a:ln>
        </p:spPr>
        <p:txBody>
          <a:bodyPr wrap="square" lIns="0" tIns="0" rIns="0" bIns="0" rtlCol="0"/>
          <a:lstStyle/>
          <a:p>
            <a:endParaRPr/>
          </a:p>
        </p:txBody>
      </p:sp>
      <p:sp>
        <p:nvSpPr>
          <p:cNvPr id="164" name="object 164"/>
          <p:cNvSpPr/>
          <p:nvPr/>
        </p:nvSpPr>
        <p:spPr>
          <a:xfrm>
            <a:off x="6642424" y="3367619"/>
            <a:ext cx="24130" cy="4445"/>
          </a:xfrm>
          <a:custGeom>
            <a:avLst/>
            <a:gdLst/>
            <a:ahLst/>
            <a:cxnLst/>
            <a:rect l="l" t="t" r="r" b="b"/>
            <a:pathLst>
              <a:path w="24129" h="4445">
                <a:moveTo>
                  <a:pt x="24066" y="0"/>
                </a:moveTo>
                <a:lnTo>
                  <a:pt x="0" y="4051"/>
                </a:lnTo>
              </a:path>
            </a:pathLst>
          </a:custGeom>
          <a:ln w="19900">
            <a:solidFill>
              <a:srgbClr val="83ABBC"/>
            </a:solidFill>
          </a:ln>
        </p:spPr>
        <p:txBody>
          <a:bodyPr wrap="square" lIns="0" tIns="0" rIns="0" bIns="0" rtlCol="0"/>
          <a:lstStyle/>
          <a:p>
            <a:endParaRPr/>
          </a:p>
        </p:txBody>
      </p:sp>
      <p:sp>
        <p:nvSpPr>
          <p:cNvPr id="165" name="object 165"/>
          <p:cNvSpPr/>
          <p:nvPr/>
        </p:nvSpPr>
        <p:spPr>
          <a:xfrm>
            <a:off x="6666486" y="3363551"/>
            <a:ext cx="24130" cy="4445"/>
          </a:xfrm>
          <a:custGeom>
            <a:avLst/>
            <a:gdLst/>
            <a:ahLst/>
            <a:cxnLst/>
            <a:rect l="l" t="t" r="r" b="b"/>
            <a:pathLst>
              <a:path w="24129" h="4445">
                <a:moveTo>
                  <a:pt x="24053" y="0"/>
                </a:moveTo>
                <a:lnTo>
                  <a:pt x="0" y="4064"/>
                </a:lnTo>
              </a:path>
            </a:pathLst>
          </a:custGeom>
          <a:ln w="19900">
            <a:solidFill>
              <a:srgbClr val="83ABBC"/>
            </a:solidFill>
          </a:ln>
        </p:spPr>
        <p:txBody>
          <a:bodyPr wrap="square" lIns="0" tIns="0" rIns="0" bIns="0" rtlCol="0"/>
          <a:lstStyle/>
          <a:p>
            <a:endParaRPr/>
          </a:p>
        </p:txBody>
      </p:sp>
      <p:sp>
        <p:nvSpPr>
          <p:cNvPr id="166" name="object 166"/>
          <p:cNvSpPr/>
          <p:nvPr/>
        </p:nvSpPr>
        <p:spPr>
          <a:xfrm>
            <a:off x="6690534" y="3359465"/>
            <a:ext cx="24130" cy="4445"/>
          </a:xfrm>
          <a:custGeom>
            <a:avLst/>
            <a:gdLst/>
            <a:ahLst/>
            <a:cxnLst/>
            <a:rect l="l" t="t" r="r" b="b"/>
            <a:pathLst>
              <a:path w="24129" h="4445">
                <a:moveTo>
                  <a:pt x="24066" y="0"/>
                </a:moveTo>
                <a:lnTo>
                  <a:pt x="0" y="4089"/>
                </a:lnTo>
              </a:path>
            </a:pathLst>
          </a:custGeom>
          <a:ln w="19900">
            <a:solidFill>
              <a:srgbClr val="83ABBC"/>
            </a:solidFill>
          </a:ln>
        </p:spPr>
        <p:txBody>
          <a:bodyPr wrap="square" lIns="0" tIns="0" rIns="0" bIns="0" rtlCol="0"/>
          <a:lstStyle/>
          <a:p>
            <a:endParaRPr/>
          </a:p>
        </p:txBody>
      </p:sp>
      <p:sp>
        <p:nvSpPr>
          <p:cNvPr id="167" name="object 167"/>
          <p:cNvSpPr/>
          <p:nvPr/>
        </p:nvSpPr>
        <p:spPr>
          <a:xfrm>
            <a:off x="6714594" y="3355360"/>
            <a:ext cx="24130" cy="4445"/>
          </a:xfrm>
          <a:custGeom>
            <a:avLst/>
            <a:gdLst/>
            <a:ahLst/>
            <a:cxnLst/>
            <a:rect l="l" t="t" r="r" b="b"/>
            <a:pathLst>
              <a:path w="24129" h="4445">
                <a:moveTo>
                  <a:pt x="24066" y="0"/>
                </a:moveTo>
                <a:lnTo>
                  <a:pt x="0" y="4102"/>
                </a:lnTo>
              </a:path>
            </a:pathLst>
          </a:custGeom>
          <a:ln w="19900">
            <a:solidFill>
              <a:srgbClr val="83ABBC"/>
            </a:solidFill>
          </a:ln>
        </p:spPr>
        <p:txBody>
          <a:bodyPr wrap="square" lIns="0" tIns="0" rIns="0" bIns="0" rtlCol="0"/>
          <a:lstStyle/>
          <a:p>
            <a:endParaRPr/>
          </a:p>
        </p:txBody>
      </p:sp>
      <p:sp>
        <p:nvSpPr>
          <p:cNvPr id="168" name="object 168"/>
          <p:cNvSpPr/>
          <p:nvPr/>
        </p:nvSpPr>
        <p:spPr>
          <a:xfrm>
            <a:off x="6738655" y="3351236"/>
            <a:ext cx="24130" cy="4445"/>
          </a:xfrm>
          <a:custGeom>
            <a:avLst/>
            <a:gdLst/>
            <a:ahLst/>
            <a:cxnLst/>
            <a:rect l="l" t="t" r="r" b="b"/>
            <a:pathLst>
              <a:path w="24129" h="4445">
                <a:moveTo>
                  <a:pt x="24066" y="0"/>
                </a:moveTo>
                <a:lnTo>
                  <a:pt x="0" y="4127"/>
                </a:lnTo>
              </a:path>
            </a:pathLst>
          </a:custGeom>
          <a:ln w="19900">
            <a:solidFill>
              <a:srgbClr val="83ABBC"/>
            </a:solidFill>
          </a:ln>
        </p:spPr>
        <p:txBody>
          <a:bodyPr wrap="square" lIns="0" tIns="0" rIns="0" bIns="0" rtlCol="0"/>
          <a:lstStyle/>
          <a:p>
            <a:endParaRPr/>
          </a:p>
        </p:txBody>
      </p:sp>
      <p:sp>
        <p:nvSpPr>
          <p:cNvPr id="169" name="object 169"/>
          <p:cNvSpPr/>
          <p:nvPr/>
        </p:nvSpPr>
        <p:spPr>
          <a:xfrm>
            <a:off x="6762715" y="3347100"/>
            <a:ext cx="24130" cy="4445"/>
          </a:xfrm>
          <a:custGeom>
            <a:avLst/>
            <a:gdLst/>
            <a:ahLst/>
            <a:cxnLst/>
            <a:rect l="l" t="t" r="r" b="b"/>
            <a:pathLst>
              <a:path w="24129" h="4445">
                <a:moveTo>
                  <a:pt x="24053" y="0"/>
                </a:moveTo>
                <a:lnTo>
                  <a:pt x="0" y="4140"/>
                </a:lnTo>
              </a:path>
            </a:pathLst>
          </a:custGeom>
          <a:ln w="19900">
            <a:solidFill>
              <a:srgbClr val="83ABBC"/>
            </a:solidFill>
          </a:ln>
        </p:spPr>
        <p:txBody>
          <a:bodyPr wrap="square" lIns="0" tIns="0" rIns="0" bIns="0" rtlCol="0"/>
          <a:lstStyle/>
          <a:p>
            <a:endParaRPr/>
          </a:p>
        </p:txBody>
      </p:sp>
      <p:sp>
        <p:nvSpPr>
          <p:cNvPr id="170" name="object 170"/>
          <p:cNvSpPr/>
          <p:nvPr/>
        </p:nvSpPr>
        <p:spPr>
          <a:xfrm>
            <a:off x="6786763" y="3347101"/>
            <a:ext cx="24130" cy="1905"/>
          </a:xfrm>
          <a:custGeom>
            <a:avLst/>
            <a:gdLst/>
            <a:ahLst/>
            <a:cxnLst/>
            <a:rect l="l" t="t" r="r" b="b"/>
            <a:pathLst>
              <a:path w="24129" h="1904">
                <a:moveTo>
                  <a:pt x="24066" y="1790"/>
                </a:moveTo>
                <a:lnTo>
                  <a:pt x="0" y="0"/>
                </a:lnTo>
              </a:path>
            </a:pathLst>
          </a:custGeom>
          <a:ln w="19900">
            <a:solidFill>
              <a:srgbClr val="83ABBC"/>
            </a:solidFill>
          </a:ln>
        </p:spPr>
        <p:txBody>
          <a:bodyPr wrap="square" lIns="0" tIns="0" rIns="0" bIns="0" rtlCol="0"/>
          <a:lstStyle/>
          <a:p>
            <a:endParaRPr/>
          </a:p>
        </p:txBody>
      </p:sp>
      <p:sp>
        <p:nvSpPr>
          <p:cNvPr id="171" name="object 171"/>
          <p:cNvSpPr/>
          <p:nvPr/>
        </p:nvSpPr>
        <p:spPr>
          <a:xfrm>
            <a:off x="6810824" y="3344743"/>
            <a:ext cx="24130" cy="4445"/>
          </a:xfrm>
          <a:custGeom>
            <a:avLst/>
            <a:gdLst/>
            <a:ahLst/>
            <a:cxnLst/>
            <a:rect l="l" t="t" r="r" b="b"/>
            <a:pathLst>
              <a:path w="24129" h="4445">
                <a:moveTo>
                  <a:pt x="24066" y="0"/>
                </a:moveTo>
                <a:lnTo>
                  <a:pt x="0" y="4152"/>
                </a:lnTo>
              </a:path>
            </a:pathLst>
          </a:custGeom>
          <a:ln w="19900">
            <a:solidFill>
              <a:srgbClr val="83ABBC"/>
            </a:solidFill>
          </a:ln>
        </p:spPr>
        <p:txBody>
          <a:bodyPr wrap="square" lIns="0" tIns="0" rIns="0" bIns="0" rtlCol="0"/>
          <a:lstStyle/>
          <a:p>
            <a:endParaRPr/>
          </a:p>
        </p:txBody>
      </p:sp>
      <p:sp>
        <p:nvSpPr>
          <p:cNvPr id="172" name="object 172"/>
          <p:cNvSpPr/>
          <p:nvPr/>
        </p:nvSpPr>
        <p:spPr>
          <a:xfrm>
            <a:off x="6834884" y="3340569"/>
            <a:ext cx="24130" cy="4445"/>
          </a:xfrm>
          <a:custGeom>
            <a:avLst/>
            <a:gdLst/>
            <a:ahLst/>
            <a:cxnLst/>
            <a:rect l="l" t="t" r="r" b="b"/>
            <a:pathLst>
              <a:path w="24129" h="4445">
                <a:moveTo>
                  <a:pt x="24053" y="0"/>
                </a:moveTo>
                <a:lnTo>
                  <a:pt x="0" y="4178"/>
                </a:lnTo>
              </a:path>
            </a:pathLst>
          </a:custGeom>
          <a:ln w="19900">
            <a:solidFill>
              <a:srgbClr val="83ABBC"/>
            </a:solidFill>
          </a:ln>
        </p:spPr>
        <p:txBody>
          <a:bodyPr wrap="square" lIns="0" tIns="0" rIns="0" bIns="0" rtlCol="0"/>
          <a:lstStyle/>
          <a:p>
            <a:endParaRPr/>
          </a:p>
        </p:txBody>
      </p:sp>
      <p:sp>
        <p:nvSpPr>
          <p:cNvPr id="173" name="object 173"/>
          <p:cNvSpPr/>
          <p:nvPr/>
        </p:nvSpPr>
        <p:spPr>
          <a:xfrm>
            <a:off x="6858933" y="3336383"/>
            <a:ext cx="24130" cy="4445"/>
          </a:xfrm>
          <a:custGeom>
            <a:avLst/>
            <a:gdLst/>
            <a:ahLst/>
            <a:cxnLst/>
            <a:rect l="l" t="t" r="r" b="b"/>
            <a:pathLst>
              <a:path w="24129" h="4445">
                <a:moveTo>
                  <a:pt x="24066" y="0"/>
                </a:moveTo>
                <a:lnTo>
                  <a:pt x="0" y="4191"/>
                </a:lnTo>
              </a:path>
            </a:pathLst>
          </a:custGeom>
          <a:ln w="19900">
            <a:solidFill>
              <a:srgbClr val="83ABBC"/>
            </a:solidFill>
          </a:ln>
        </p:spPr>
        <p:txBody>
          <a:bodyPr wrap="square" lIns="0" tIns="0" rIns="0" bIns="0" rtlCol="0"/>
          <a:lstStyle/>
          <a:p>
            <a:endParaRPr/>
          </a:p>
        </p:txBody>
      </p:sp>
      <p:sp>
        <p:nvSpPr>
          <p:cNvPr id="174" name="object 174"/>
          <p:cNvSpPr/>
          <p:nvPr/>
        </p:nvSpPr>
        <p:spPr>
          <a:xfrm>
            <a:off x="6882993" y="3332180"/>
            <a:ext cx="24130" cy="4445"/>
          </a:xfrm>
          <a:custGeom>
            <a:avLst/>
            <a:gdLst/>
            <a:ahLst/>
            <a:cxnLst/>
            <a:rect l="l" t="t" r="r" b="b"/>
            <a:pathLst>
              <a:path w="24129" h="4445">
                <a:moveTo>
                  <a:pt x="24066" y="0"/>
                </a:moveTo>
                <a:lnTo>
                  <a:pt x="0" y="4203"/>
                </a:lnTo>
              </a:path>
            </a:pathLst>
          </a:custGeom>
          <a:ln w="19900">
            <a:solidFill>
              <a:srgbClr val="83ABBC"/>
            </a:solidFill>
          </a:ln>
        </p:spPr>
        <p:txBody>
          <a:bodyPr wrap="square" lIns="0" tIns="0" rIns="0" bIns="0" rtlCol="0"/>
          <a:lstStyle/>
          <a:p>
            <a:endParaRPr/>
          </a:p>
        </p:txBody>
      </p:sp>
      <p:sp>
        <p:nvSpPr>
          <p:cNvPr id="175" name="object 175"/>
          <p:cNvSpPr/>
          <p:nvPr/>
        </p:nvSpPr>
        <p:spPr>
          <a:xfrm>
            <a:off x="6907053" y="3327956"/>
            <a:ext cx="24130" cy="4445"/>
          </a:xfrm>
          <a:custGeom>
            <a:avLst/>
            <a:gdLst/>
            <a:ahLst/>
            <a:cxnLst/>
            <a:rect l="l" t="t" r="r" b="b"/>
            <a:pathLst>
              <a:path w="24129" h="4445">
                <a:moveTo>
                  <a:pt x="24053" y="0"/>
                </a:moveTo>
                <a:lnTo>
                  <a:pt x="0" y="4229"/>
                </a:lnTo>
              </a:path>
            </a:pathLst>
          </a:custGeom>
          <a:ln w="19900">
            <a:solidFill>
              <a:srgbClr val="83ABBC"/>
            </a:solidFill>
          </a:ln>
        </p:spPr>
        <p:txBody>
          <a:bodyPr wrap="square" lIns="0" tIns="0" rIns="0" bIns="0" rtlCol="0"/>
          <a:lstStyle/>
          <a:p>
            <a:endParaRPr/>
          </a:p>
        </p:txBody>
      </p:sp>
      <p:sp>
        <p:nvSpPr>
          <p:cNvPr id="176" name="object 176"/>
          <p:cNvSpPr/>
          <p:nvPr/>
        </p:nvSpPr>
        <p:spPr>
          <a:xfrm>
            <a:off x="6931102" y="3323709"/>
            <a:ext cx="24130" cy="4445"/>
          </a:xfrm>
          <a:custGeom>
            <a:avLst/>
            <a:gdLst/>
            <a:ahLst/>
            <a:cxnLst/>
            <a:rect l="l" t="t" r="r" b="b"/>
            <a:pathLst>
              <a:path w="24129" h="4445">
                <a:moveTo>
                  <a:pt x="24066" y="0"/>
                </a:moveTo>
                <a:lnTo>
                  <a:pt x="0" y="4241"/>
                </a:lnTo>
              </a:path>
            </a:pathLst>
          </a:custGeom>
          <a:ln w="19900">
            <a:solidFill>
              <a:srgbClr val="83ABBC"/>
            </a:solidFill>
          </a:ln>
        </p:spPr>
        <p:txBody>
          <a:bodyPr wrap="square" lIns="0" tIns="0" rIns="0" bIns="0" rtlCol="0"/>
          <a:lstStyle/>
          <a:p>
            <a:endParaRPr/>
          </a:p>
        </p:txBody>
      </p:sp>
      <p:sp>
        <p:nvSpPr>
          <p:cNvPr id="177" name="object 177"/>
          <p:cNvSpPr/>
          <p:nvPr/>
        </p:nvSpPr>
        <p:spPr>
          <a:xfrm>
            <a:off x="6955162" y="3319448"/>
            <a:ext cx="24130" cy="4445"/>
          </a:xfrm>
          <a:custGeom>
            <a:avLst/>
            <a:gdLst/>
            <a:ahLst/>
            <a:cxnLst/>
            <a:rect l="l" t="t" r="r" b="b"/>
            <a:pathLst>
              <a:path w="24129" h="4445">
                <a:moveTo>
                  <a:pt x="24066" y="0"/>
                </a:moveTo>
                <a:lnTo>
                  <a:pt x="0" y="4254"/>
                </a:lnTo>
              </a:path>
            </a:pathLst>
          </a:custGeom>
          <a:ln w="19900">
            <a:solidFill>
              <a:srgbClr val="83ABBC"/>
            </a:solidFill>
          </a:ln>
        </p:spPr>
        <p:txBody>
          <a:bodyPr wrap="square" lIns="0" tIns="0" rIns="0" bIns="0" rtlCol="0"/>
          <a:lstStyle/>
          <a:p>
            <a:endParaRPr/>
          </a:p>
        </p:txBody>
      </p:sp>
      <p:sp>
        <p:nvSpPr>
          <p:cNvPr id="178" name="object 178"/>
          <p:cNvSpPr/>
          <p:nvPr/>
        </p:nvSpPr>
        <p:spPr>
          <a:xfrm>
            <a:off x="6979222" y="3315163"/>
            <a:ext cx="24130" cy="4445"/>
          </a:xfrm>
          <a:custGeom>
            <a:avLst/>
            <a:gdLst/>
            <a:ahLst/>
            <a:cxnLst/>
            <a:rect l="l" t="t" r="r" b="b"/>
            <a:pathLst>
              <a:path w="24129" h="4445">
                <a:moveTo>
                  <a:pt x="24066" y="0"/>
                </a:moveTo>
                <a:lnTo>
                  <a:pt x="0" y="4279"/>
                </a:lnTo>
              </a:path>
            </a:pathLst>
          </a:custGeom>
          <a:ln w="19900">
            <a:solidFill>
              <a:srgbClr val="83ABBC"/>
            </a:solidFill>
          </a:ln>
        </p:spPr>
        <p:txBody>
          <a:bodyPr wrap="square" lIns="0" tIns="0" rIns="0" bIns="0" rtlCol="0"/>
          <a:lstStyle/>
          <a:p>
            <a:endParaRPr/>
          </a:p>
        </p:txBody>
      </p:sp>
      <p:sp>
        <p:nvSpPr>
          <p:cNvPr id="179" name="object 179"/>
          <p:cNvSpPr/>
          <p:nvPr/>
        </p:nvSpPr>
        <p:spPr>
          <a:xfrm>
            <a:off x="7003284" y="3310865"/>
            <a:ext cx="24130" cy="4445"/>
          </a:xfrm>
          <a:custGeom>
            <a:avLst/>
            <a:gdLst/>
            <a:ahLst/>
            <a:cxnLst/>
            <a:rect l="l" t="t" r="r" b="b"/>
            <a:pathLst>
              <a:path w="24129" h="4445">
                <a:moveTo>
                  <a:pt x="24053" y="0"/>
                </a:moveTo>
                <a:lnTo>
                  <a:pt x="0" y="4292"/>
                </a:lnTo>
              </a:path>
            </a:pathLst>
          </a:custGeom>
          <a:ln w="19900">
            <a:solidFill>
              <a:srgbClr val="83ABBC"/>
            </a:solidFill>
          </a:ln>
        </p:spPr>
        <p:txBody>
          <a:bodyPr wrap="square" lIns="0" tIns="0" rIns="0" bIns="0" rtlCol="0"/>
          <a:lstStyle/>
          <a:p>
            <a:endParaRPr/>
          </a:p>
        </p:txBody>
      </p:sp>
      <p:sp>
        <p:nvSpPr>
          <p:cNvPr id="180" name="object 180"/>
          <p:cNvSpPr/>
          <p:nvPr/>
        </p:nvSpPr>
        <p:spPr>
          <a:xfrm>
            <a:off x="7027331" y="3306543"/>
            <a:ext cx="24130" cy="4445"/>
          </a:xfrm>
          <a:custGeom>
            <a:avLst/>
            <a:gdLst/>
            <a:ahLst/>
            <a:cxnLst/>
            <a:rect l="l" t="t" r="r" b="b"/>
            <a:pathLst>
              <a:path w="24129" h="4445">
                <a:moveTo>
                  <a:pt x="24066" y="0"/>
                </a:moveTo>
                <a:lnTo>
                  <a:pt x="0" y="4318"/>
                </a:lnTo>
              </a:path>
            </a:pathLst>
          </a:custGeom>
          <a:ln w="19900">
            <a:solidFill>
              <a:srgbClr val="83ABBC"/>
            </a:solidFill>
          </a:ln>
        </p:spPr>
        <p:txBody>
          <a:bodyPr wrap="square" lIns="0" tIns="0" rIns="0" bIns="0" rtlCol="0"/>
          <a:lstStyle/>
          <a:p>
            <a:endParaRPr/>
          </a:p>
        </p:txBody>
      </p:sp>
      <p:sp>
        <p:nvSpPr>
          <p:cNvPr id="181" name="object 181"/>
          <p:cNvSpPr/>
          <p:nvPr/>
        </p:nvSpPr>
        <p:spPr>
          <a:xfrm>
            <a:off x="7051392" y="3302203"/>
            <a:ext cx="24130" cy="4445"/>
          </a:xfrm>
          <a:custGeom>
            <a:avLst/>
            <a:gdLst/>
            <a:ahLst/>
            <a:cxnLst/>
            <a:rect l="l" t="t" r="r" b="b"/>
            <a:pathLst>
              <a:path w="24129" h="4445">
                <a:moveTo>
                  <a:pt x="24066" y="0"/>
                </a:moveTo>
                <a:lnTo>
                  <a:pt x="0" y="4343"/>
                </a:lnTo>
              </a:path>
            </a:pathLst>
          </a:custGeom>
          <a:ln w="19900">
            <a:solidFill>
              <a:srgbClr val="83ABBC"/>
            </a:solidFill>
          </a:ln>
        </p:spPr>
        <p:txBody>
          <a:bodyPr wrap="square" lIns="0" tIns="0" rIns="0" bIns="0" rtlCol="0"/>
          <a:lstStyle/>
          <a:p>
            <a:endParaRPr/>
          </a:p>
        </p:txBody>
      </p:sp>
      <p:sp>
        <p:nvSpPr>
          <p:cNvPr id="182" name="object 182"/>
          <p:cNvSpPr/>
          <p:nvPr/>
        </p:nvSpPr>
        <p:spPr>
          <a:xfrm>
            <a:off x="7075453" y="3302204"/>
            <a:ext cx="24130" cy="2540"/>
          </a:xfrm>
          <a:custGeom>
            <a:avLst/>
            <a:gdLst/>
            <a:ahLst/>
            <a:cxnLst/>
            <a:rect l="l" t="t" r="r" b="b"/>
            <a:pathLst>
              <a:path w="24129" h="2539">
                <a:moveTo>
                  <a:pt x="24053" y="2044"/>
                </a:moveTo>
                <a:lnTo>
                  <a:pt x="0" y="0"/>
                </a:lnTo>
              </a:path>
            </a:pathLst>
          </a:custGeom>
          <a:ln w="19900">
            <a:solidFill>
              <a:srgbClr val="83ABBC"/>
            </a:solidFill>
          </a:ln>
        </p:spPr>
        <p:txBody>
          <a:bodyPr wrap="square" lIns="0" tIns="0" rIns="0" bIns="0" rtlCol="0"/>
          <a:lstStyle/>
          <a:p>
            <a:endParaRPr/>
          </a:p>
        </p:txBody>
      </p:sp>
      <p:sp>
        <p:nvSpPr>
          <p:cNvPr id="183" name="object 183"/>
          <p:cNvSpPr/>
          <p:nvPr/>
        </p:nvSpPr>
        <p:spPr>
          <a:xfrm>
            <a:off x="7099500" y="3299897"/>
            <a:ext cx="24130" cy="4445"/>
          </a:xfrm>
          <a:custGeom>
            <a:avLst/>
            <a:gdLst/>
            <a:ahLst/>
            <a:cxnLst/>
            <a:rect l="l" t="t" r="r" b="b"/>
            <a:pathLst>
              <a:path w="24129" h="4445">
                <a:moveTo>
                  <a:pt x="24066" y="0"/>
                </a:moveTo>
                <a:lnTo>
                  <a:pt x="0" y="4356"/>
                </a:lnTo>
              </a:path>
            </a:pathLst>
          </a:custGeom>
          <a:ln w="19900">
            <a:solidFill>
              <a:srgbClr val="83ABBC"/>
            </a:solidFill>
          </a:ln>
        </p:spPr>
        <p:txBody>
          <a:bodyPr wrap="square" lIns="0" tIns="0" rIns="0" bIns="0" rtlCol="0"/>
          <a:lstStyle/>
          <a:p>
            <a:endParaRPr/>
          </a:p>
        </p:txBody>
      </p:sp>
      <p:sp>
        <p:nvSpPr>
          <p:cNvPr id="184" name="object 184"/>
          <p:cNvSpPr/>
          <p:nvPr/>
        </p:nvSpPr>
        <p:spPr>
          <a:xfrm>
            <a:off x="7123562" y="3295530"/>
            <a:ext cx="24130" cy="4445"/>
          </a:xfrm>
          <a:custGeom>
            <a:avLst/>
            <a:gdLst/>
            <a:ahLst/>
            <a:cxnLst/>
            <a:rect l="l" t="t" r="r" b="b"/>
            <a:pathLst>
              <a:path w="24129" h="4445">
                <a:moveTo>
                  <a:pt x="24066" y="0"/>
                </a:moveTo>
                <a:lnTo>
                  <a:pt x="0" y="4368"/>
                </a:lnTo>
              </a:path>
            </a:pathLst>
          </a:custGeom>
          <a:ln w="19900">
            <a:solidFill>
              <a:srgbClr val="83ABBC"/>
            </a:solidFill>
          </a:ln>
        </p:spPr>
        <p:txBody>
          <a:bodyPr wrap="square" lIns="0" tIns="0" rIns="0" bIns="0" rtlCol="0"/>
          <a:lstStyle/>
          <a:p>
            <a:endParaRPr/>
          </a:p>
        </p:txBody>
      </p:sp>
      <p:sp>
        <p:nvSpPr>
          <p:cNvPr id="185" name="object 185"/>
          <p:cNvSpPr/>
          <p:nvPr/>
        </p:nvSpPr>
        <p:spPr>
          <a:xfrm>
            <a:off x="7147621" y="3291140"/>
            <a:ext cx="24130" cy="4445"/>
          </a:xfrm>
          <a:custGeom>
            <a:avLst/>
            <a:gdLst/>
            <a:ahLst/>
            <a:cxnLst/>
            <a:rect l="l" t="t" r="r" b="b"/>
            <a:pathLst>
              <a:path w="24129" h="4445">
                <a:moveTo>
                  <a:pt x="24066" y="0"/>
                </a:moveTo>
                <a:lnTo>
                  <a:pt x="0" y="4394"/>
                </a:lnTo>
              </a:path>
            </a:pathLst>
          </a:custGeom>
          <a:ln w="19900">
            <a:solidFill>
              <a:srgbClr val="83ABBC"/>
            </a:solidFill>
          </a:ln>
        </p:spPr>
        <p:txBody>
          <a:bodyPr wrap="square" lIns="0" tIns="0" rIns="0" bIns="0" rtlCol="0"/>
          <a:lstStyle/>
          <a:p>
            <a:endParaRPr/>
          </a:p>
        </p:txBody>
      </p:sp>
      <p:sp>
        <p:nvSpPr>
          <p:cNvPr id="186" name="object 186"/>
          <p:cNvSpPr/>
          <p:nvPr/>
        </p:nvSpPr>
        <p:spPr>
          <a:xfrm>
            <a:off x="7171683" y="3286731"/>
            <a:ext cx="24130" cy="4445"/>
          </a:xfrm>
          <a:custGeom>
            <a:avLst/>
            <a:gdLst/>
            <a:ahLst/>
            <a:cxnLst/>
            <a:rect l="l" t="t" r="r" b="b"/>
            <a:pathLst>
              <a:path w="24129" h="4445">
                <a:moveTo>
                  <a:pt x="24053" y="0"/>
                </a:moveTo>
                <a:lnTo>
                  <a:pt x="0" y="4406"/>
                </a:lnTo>
              </a:path>
            </a:pathLst>
          </a:custGeom>
          <a:ln w="19900">
            <a:solidFill>
              <a:srgbClr val="83ABBC"/>
            </a:solidFill>
          </a:ln>
        </p:spPr>
        <p:txBody>
          <a:bodyPr wrap="square" lIns="0" tIns="0" rIns="0" bIns="0" rtlCol="0"/>
          <a:lstStyle/>
          <a:p>
            <a:endParaRPr/>
          </a:p>
        </p:txBody>
      </p:sp>
      <p:sp>
        <p:nvSpPr>
          <p:cNvPr id="187" name="object 187"/>
          <p:cNvSpPr/>
          <p:nvPr/>
        </p:nvSpPr>
        <p:spPr>
          <a:xfrm>
            <a:off x="7195731" y="3282303"/>
            <a:ext cx="24130" cy="4445"/>
          </a:xfrm>
          <a:custGeom>
            <a:avLst/>
            <a:gdLst/>
            <a:ahLst/>
            <a:cxnLst/>
            <a:rect l="l" t="t" r="r" b="b"/>
            <a:pathLst>
              <a:path w="24129" h="4445">
                <a:moveTo>
                  <a:pt x="24066" y="0"/>
                </a:moveTo>
                <a:lnTo>
                  <a:pt x="0" y="4432"/>
                </a:lnTo>
              </a:path>
            </a:pathLst>
          </a:custGeom>
          <a:ln w="19900">
            <a:solidFill>
              <a:srgbClr val="83ABBC"/>
            </a:solidFill>
          </a:ln>
        </p:spPr>
        <p:txBody>
          <a:bodyPr wrap="square" lIns="0" tIns="0" rIns="0" bIns="0" rtlCol="0"/>
          <a:lstStyle/>
          <a:p>
            <a:endParaRPr/>
          </a:p>
        </p:txBody>
      </p:sp>
      <p:sp>
        <p:nvSpPr>
          <p:cNvPr id="188" name="object 188"/>
          <p:cNvSpPr/>
          <p:nvPr/>
        </p:nvSpPr>
        <p:spPr>
          <a:xfrm>
            <a:off x="7219791" y="3277857"/>
            <a:ext cx="24130" cy="4445"/>
          </a:xfrm>
          <a:custGeom>
            <a:avLst/>
            <a:gdLst/>
            <a:ahLst/>
            <a:cxnLst/>
            <a:rect l="l" t="t" r="r" b="b"/>
            <a:pathLst>
              <a:path w="24129" h="4445">
                <a:moveTo>
                  <a:pt x="24066" y="0"/>
                </a:moveTo>
                <a:lnTo>
                  <a:pt x="0" y="4445"/>
                </a:lnTo>
              </a:path>
            </a:pathLst>
          </a:custGeom>
          <a:ln w="19900">
            <a:solidFill>
              <a:srgbClr val="83ABBC"/>
            </a:solidFill>
          </a:ln>
        </p:spPr>
        <p:txBody>
          <a:bodyPr wrap="square" lIns="0" tIns="0" rIns="0" bIns="0" rtlCol="0"/>
          <a:lstStyle/>
          <a:p>
            <a:endParaRPr/>
          </a:p>
        </p:txBody>
      </p:sp>
      <p:sp>
        <p:nvSpPr>
          <p:cNvPr id="189" name="object 189"/>
          <p:cNvSpPr/>
          <p:nvPr/>
        </p:nvSpPr>
        <p:spPr>
          <a:xfrm>
            <a:off x="7243852" y="3273387"/>
            <a:ext cx="24130" cy="5080"/>
          </a:xfrm>
          <a:custGeom>
            <a:avLst/>
            <a:gdLst/>
            <a:ahLst/>
            <a:cxnLst/>
            <a:rect l="l" t="t" r="r" b="b"/>
            <a:pathLst>
              <a:path w="24129" h="5079">
                <a:moveTo>
                  <a:pt x="24053" y="0"/>
                </a:moveTo>
                <a:lnTo>
                  <a:pt x="0" y="4470"/>
                </a:lnTo>
              </a:path>
            </a:pathLst>
          </a:custGeom>
          <a:ln w="19900">
            <a:solidFill>
              <a:srgbClr val="83ABBC"/>
            </a:solidFill>
          </a:ln>
        </p:spPr>
        <p:txBody>
          <a:bodyPr wrap="square" lIns="0" tIns="0" rIns="0" bIns="0" rtlCol="0"/>
          <a:lstStyle/>
          <a:p>
            <a:endParaRPr/>
          </a:p>
        </p:txBody>
      </p:sp>
      <p:sp>
        <p:nvSpPr>
          <p:cNvPr id="190" name="object 190"/>
          <p:cNvSpPr/>
          <p:nvPr/>
        </p:nvSpPr>
        <p:spPr>
          <a:xfrm>
            <a:off x="7267899" y="3268902"/>
            <a:ext cx="24130" cy="5080"/>
          </a:xfrm>
          <a:custGeom>
            <a:avLst/>
            <a:gdLst/>
            <a:ahLst/>
            <a:cxnLst/>
            <a:rect l="l" t="t" r="r" b="b"/>
            <a:pathLst>
              <a:path w="24129" h="5079">
                <a:moveTo>
                  <a:pt x="24066" y="0"/>
                </a:moveTo>
                <a:lnTo>
                  <a:pt x="0" y="4483"/>
                </a:lnTo>
              </a:path>
            </a:pathLst>
          </a:custGeom>
          <a:ln w="19900">
            <a:solidFill>
              <a:srgbClr val="83ABBC"/>
            </a:solidFill>
          </a:ln>
        </p:spPr>
        <p:txBody>
          <a:bodyPr wrap="square" lIns="0" tIns="0" rIns="0" bIns="0" rtlCol="0"/>
          <a:lstStyle/>
          <a:p>
            <a:endParaRPr/>
          </a:p>
        </p:txBody>
      </p:sp>
      <p:sp>
        <p:nvSpPr>
          <p:cNvPr id="191" name="object 191"/>
          <p:cNvSpPr/>
          <p:nvPr/>
        </p:nvSpPr>
        <p:spPr>
          <a:xfrm>
            <a:off x="7291960" y="3264395"/>
            <a:ext cx="24130" cy="5080"/>
          </a:xfrm>
          <a:custGeom>
            <a:avLst/>
            <a:gdLst/>
            <a:ahLst/>
            <a:cxnLst/>
            <a:rect l="l" t="t" r="r" b="b"/>
            <a:pathLst>
              <a:path w="24129" h="5079">
                <a:moveTo>
                  <a:pt x="24066" y="0"/>
                </a:moveTo>
                <a:lnTo>
                  <a:pt x="0" y="4508"/>
                </a:lnTo>
              </a:path>
            </a:pathLst>
          </a:custGeom>
          <a:ln w="19900">
            <a:solidFill>
              <a:srgbClr val="83ABBC"/>
            </a:solidFill>
          </a:ln>
        </p:spPr>
        <p:txBody>
          <a:bodyPr wrap="square" lIns="0" tIns="0" rIns="0" bIns="0" rtlCol="0"/>
          <a:lstStyle/>
          <a:p>
            <a:endParaRPr/>
          </a:p>
        </p:txBody>
      </p:sp>
      <p:sp>
        <p:nvSpPr>
          <p:cNvPr id="192" name="object 192"/>
          <p:cNvSpPr/>
          <p:nvPr/>
        </p:nvSpPr>
        <p:spPr>
          <a:xfrm>
            <a:off x="7316021" y="3259867"/>
            <a:ext cx="24130" cy="5080"/>
          </a:xfrm>
          <a:custGeom>
            <a:avLst/>
            <a:gdLst/>
            <a:ahLst/>
            <a:cxnLst/>
            <a:rect l="l" t="t" r="r" b="b"/>
            <a:pathLst>
              <a:path w="24129" h="5079">
                <a:moveTo>
                  <a:pt x="24053" y="0"/>
                </a:moveTo>
                <a:lnTo>
                  <a:pt x="0" y="4521"/>
                </a:lnTo>
              </a:path>
            </a:pathLst>
          </a:custGeom>
          <a:ln w="19900">
            <a:solidFill>
              <a:srgbClr val="83ABBC"/>
            </a:solidFill>
          </a:ln>
        </p:spPr>
        <p:txBody>
          <a:bodyPr wrap="square" lIns="0" tIns="0" rIns="0" bIns="0" rtlCol="0"/>
          <a:lstStyle/>
          <a:p>
            <a:endParaRPr/>
          </a:p>
        </p:txBody>
      </p:sp>
      <p:sp>
        <p:nvSpPr>
          <p:cNvPr id="193" name="object 193"/>
          <p:cNvSpPr/>
          <p:nvPr/>
        </p:nvSpPr>
        <p:spPr>
          <a:xfrm>
            <a:off x="7340069" y="3255316"/>
            <a:ext cx="24130" cy="5080"/>
          </a:xfrm>
          <a:custGeom>
            <a:avLst/>
            <a:gdLst/>
            <a:ahLst/>
            <a:cxnLst/>
            <a:rect l="l" t="t" r="r" b="b"/>
            <a:pathLst>
              <a:path w="24129" h="5079">
                <a:moveTo>
                  <a:pt x="24066" y="0"/>
                </a:moveTo>
                <a:lnTo>
                  <a:pt x="0" y="4546"/>
                </a:lnTo>
              </a:path>
            </a:pathLst>
          </a:custGeom>
          <a:ln w="19900">
            <a:solidFill>
              <a:srgbClr val="83ABBC"/>
            </a:solidFill>
          </a:ln>
        </p:spPr>
        <p:txBody>
          <a:bodyPr wrap="square" lIns="0" tIns="0" rIns="0" bIns="0" rtlCol="0"/>
          <a:lstStyle/>
          <a:p>
            <a:endParaRPr/>
          </a:p>
        </p:txBody>
      </p:sp>
      <p:sp>
        <p:nvSpPr>
          <p:cNvPr id="194" name="object 194"/>
          <p:cNvSpPr/>
          <p:nvPr/>
        </p:nvSpPr>
        <p:spPr>
          <a:xfrm>
            <a:off x="7364130" y="3255312"/>
            <a:ext cx="24130" cy="2540"/>
          </a:xfrm>
          <a:custGeom>
            <a:avLst/>
            <a:gdLst/>
            <a:ahLst/>
            <a:cxnLst/>
            <a:rect l="l" t="t" r="r" b="b"/>
            <a:pathLst>
              <a:path w="24129" h="2539">
                <a:moveTo>
                  <a:pt x="24066" y="2311"/>
                </a:moveTo>
                <a:lnTo>
                  <a:pt x="0" y="0"/>
                </a:lnTo>
              </a:path>
            </a:pathLst>
          </a:custGeom>
          <a:ln w="19900">
            <a:solidFill>
              <a:srgbClr val="83ABBC"/>
            </a:solidFill>
          </a:ln>
        </p:spPr>
        <p:txBody>
          <a:bodyPr wrap="square" lIns="0" tIns="0" rIns="0" bIns="0" rtlCol="0"/>
          <a:lstStyle/>
          <a:p>
            <a:endParaRPr/>
          </a:p>
        </p:txBody>
      </p:sp>
      <p:sp>
        <p:nvSpPr>
          <p:cNvPr id="195" name="object 195"/>
          <p:cNvSpPr/>
          <p:nvPr/>
        </p:nvSpPr>
        <p:spPr>
          <a:xfrm>
            <a:off x="7388190" y="3253065"/>
            <a:ext cx="24130" cy="5080"/>
          </a:xfrm>
          <a:custGeom>
            <a:avLst/>
            <a:gdLst/>
            <a:ahLst/>
            <a:cxnLst/>
            <a:rect l="l" t="t" r="r" b="b"/>
            <a:pathLst>
              <a:path w="24129" h="5079">
                <a:moveTo>
                  <a:pt x="24066" y="0"/>
                </a:moveTo>
                <a:lnTo>
                  <a:pt x="0" y="4559"/>
                </a:lnTo>
              </a:path>
            </a:pathLst>
          </a:custGeom>
          <a:ln w="19900">
            <a:solidFill>
              <a:srgbClr val="83ABBC"/>
            </a:solidFill>
          </a:ln>
        </p:spPr>
        <p:txBody>
          <a:bodyPr wrap="square" lIns="0" tIns="0" rIns="0" bIns="0" rtlCol="0"/>
          <a:lstStyle/>
          <a:p>
            <a:endParaRPr/>
          </a:p>
        </p:txBody>
      </p:sp>
      <p:sp>
        <p:nvSpPr>
          <p:cNvPr id="196" name="object 196"/>
          <p:cNvSpPr/>
          <p:nvPr/>
        </p:nvSpPr>
        <p:spPr>
          <a:xfrm>
            <a:off x="7412250" y="3248488"/>
            <a:ext cx="24130" cy="5080"/>
          </a:xfrm>
          <a:custGeom>
            <a:avLst/>
            <a:gdLst/>
            <a:ahLst/>
            <a:cxnLst/>
            <a:rect l="l" t="t" r="r" b="b"/>
            <a:pathLst>
              <a:path w="24129" h="5079">
                <a:moveTo>
                  <a:pt x="24053" y="0"/>
                </a:moveTo>
                <a:lnTo>
                  <a:pt x="0" y="4572"/>
                </a:lnTo>
              </a:path>
            </a:pathLst>
          </a:custGeom>
          <a:ln w="19900">
            <a:solidFill>
              <a:srgbClr val="83ABBC"/>
            </a:solidFill>
          </a:ln>
        </p:spPr>
        <p:txBody>
          <a:bodyPr wrap="square" lIns="0" tIns="0" rIns="0" bIns="0" rtlCol="0"/>
          <a:lstStyle/>
          <a:p>
            <a:endParaRPr/>
          </a:p>
        </p:txBody>
      </p:sp>
      <p:sp>
        <p:nvSpPr>
          <p:cNvPr id="197" name="object 197"/>
          <p:cNvSpPr/>
          <p:nvPr/>
        </p:nvSpPr>
        <p:spPr>
          <a:xfrm>
            <a:off x="7436299" y="3243893"/>
            <a:ext cx="24130" cy="5080"/>
          </a:xfrm>
          <a:custGeom>
            <a:avLst/>
            <a:gdLst/>
            <a:ahLst/>
            <a:cxnLst/>
            <a:rect l="l" t="t" r="r" b="b"/>
            <a:pathLst>
              <a:path w="24129" h="5080">
                <a:moveTo>
                  <a:pt x="24066" y="0"/>
                </a:moveTo>
                <a:lnTo>
                  <a:pt x="0" y="4597"/>
                </a:lnTo>
              </a:path>
            </a:pathLst>
          </a:custGeom>
          <a:ln w="19900">
            <a:solidFill>
              <a:srgbClr val="83ABBC"/>
            </a:solidFill>
          </a:ln>
        </p:spPr>
        <p:txBody>
          <a:bodyPr wrap="square" lIns="0" tIns="0" rIns="0" bIns="0" rtlCol="0"/>
          <a:lstStyle/>
          <a:p>
            <a:endParaRPr/>
          </a:p>
        </p:txBody>
      </p:sp>
      <p:sp>
        <p:nvSpPr>
          <p:cNvPr id="198" name="object 198"/>
          <p:cNvSpPr/>
          <p:nvPr/>
        </p:nvSpPr>
        <p:spPr>
          <a:xfrm>
            <a:off x="7460359" y="3239267"/>
            <a:ext cx="24130" cy="5080"/>
          </a:xfrm>
          <a:custGeom>
            <a:avLst/>
            <a:gdLst/>
            <a:ahLst/>
            <a:cxnLst/>
            <a:rect l="l" t="t" r="r" b="b"/>
            <a:pathLst>
              <a:path w="24129" h="5080">
                <a:moveTo>
                  <a:pt x="24066" y="0"/>
                </a:moveTo>
                <a:lnTo>
                  <a:pt x="0" y="4622"/>
                </a:lnTo>
              </a:path>
            </a:pathLst>
          </a:custGeom>
          <a:ln w="19900">
            <a:solidFill>
              <a:srgbClr val="83ABBC"/>
            </a:solidFill>
          </a:ln>
        </p:spPr>
        <p:txBody>
          <a:bodyPr wrap="square" lIns="0" tIns="0" rIns="0" bIns="0" rtlCol="0"/>
          <a:lstStyle/>
          <a:p>
            <a:endParaRPr/>
          </a:p>
        </p:txBody>
      </p:sp>
      <p:sp>
        <p:nvSpPr>
          <p:cNvPr id="199" name="object 199"/>
          <p:cNvSpPr/>
          <p:nvPr/>
        </p:nvSpPr>
        <p:spPr>
          <a:xfrm>
            <a:off x="7484421" y="3234629"/>
            <a:ext cx="24130" cy="5080"/>
          </a:xfrm>
          <a:custGeom>
            <a:avLst/>
            <a:gdLst/>
            <a:ahLst/>
            <a:cxnLst/>
            <a:rect l="l" t="t" r="r" b="b"/>
            <a:pathLst>
              <a:path w="24129" h="5080">
                <a:moveTo>
                  <a:pt x="24053" y="0"/>
                </a:moveTo>
                <a:lnTo>
                  <a:pt x="0" y="4635"/>
                </a:lnTo>
              </a:path>
            </a:pathLst>
          </a:custGeom>
          <a:ln w="19900">
            <a:solidFill>
              <a:srgbClr val="83ABBC"/>
            </a:solidFill>
          </a:ln>
        </p:spPr>
        <p:txBody>
          <a:bodyPr wrap="square" lIns="0" tIns="0" rIns="0" bIns="0" rtlCol="0"/>
          <a:lstStyle/>
          <a:p>
            <a:endParaRPr/>
          </a:p>
        </p:txBody>
      </p:sp>
      <p:sp>
        <p:nvSpPr>
          <p:cNvPr id="200" name="object 200"/>
          <p:cNvSpPr/>
          <p:nvPr/>
        </p:nvSpPr>
        <p:spPr>
          <a:xfrm>
            <a:off x="7508468" y="3229972"/>
            <a:ext cx="24130" cy="5080"/>
          </a:xfrm>
          <a:custGeom>
            <a:avLst/>
            <a:gdLst/>
            <a:ahLst/>
            <a:cxnLst/>
            <a:rect l="l" t="t" r="r" b="b"/>
            <a:pathLst>
              <a:path w="24129" h="5080">
                <a:moveTo>
                  <a:pt x="24066" y="0"/>
                </a:moveTo>
                <a:lnTo>
                  <a:pt x="0" y="4660"/>
                </a:lnTo>
              </a:path>
            </a:pathLst>
          </a:custGeom>
          <a:ln w="19900">
            <a:solidFill>
              <a:srgbClr val="83ABBC"/>
            </a:solidFill>
          </a:ln>
        </p:spPr>
        <p:txBody>
          <a:bodyPr wrap="square" lIns="0" tIns="0" rIns="0" bIns="0" rtlCol="0"/>
          <a:lstStyle/>
          <a:p>
            <a:endParaRPr/>
          </a:p>
        </p:txBody>
      </p:sp>
      <p:sp>
        <p:nvSpPr>
          <p:cNvPr id="201" name="object 201"/>
          <p:cNvSpPr/>
          <p:nvPr/>
        </p:nvSpPr>
        <p:spPr>
          <a:xfrm>
            <a:off x="7532528" y="3225290"/>
            <a:ext cx="24130" cy="5080"/>
          </a:xfrm>
          <a:custGeom>
            <a:avLst/>
            <a:gdLst/>
            <a:ahLst/>
            <a:cxnLst/>
            <a:rect l="l" t="t" r="r" b="b"/>
            <a:pathLst>
              <a:path w="24129" h="5080">
                <a:moveTo>
                  <a:pt x="24066" y="0"/>
                </a:moveTo>
                <a:lnTo>
                  <a:pt x="0" y="4686"/>
                </a:lnTo>
              </a:path>
            </a:pathLst>
          </a:custGeom>
          <a:ln w="19900">
            <a:solidFill>
              <a:srgbClr val="83ABBC"/>
            </a:solidFill>
          </a:ln>
        </p:spPr>
        <p:txBody>
          <a:bodyPr wrap="square" lIns="0" tIns="0" rIns="0" bIns="0" rtlCol="0"/>
          <a:lstStyle/>
          <a:p>
            <a:endParaRPr/>
          </a:p>
        </p:txBody>
      </p:sp>
      <p:sp>
        <p:nvSpPr>
          <p:cNvPr id="202" name="object 202"/>
          <p:cNvSpPr/>
          <p:nvPr/>
        </p:nvSpPr>
        <p:spPr>
          <a:xfrm>
            <a:off x="7556589" y="3220589"/>
            <a:ext cx="24130" cy="5080"/>
          </a:xfrm>
          <a:custGeom>
            <a:avLst/>
            <a:gdLst/>
            <a:ahLst/>
            <a:cxnLst/>
            <a:rect l="l" t="t" r="r" b="b"/>
            <a:pathLst>
              <a:path w="24129" h="5080">
                <a:moveTo>
                  <a:pt x="24066" y="0"/>
                </a:moveTo>
                <a:lnTo>
                  <a:pt x="0" y="4699"/>
                </a:lnTo>
              </a:path>
            </a:pathLst>
          </a:custGeom>
          <a:ln w="19900">
            <a:solidFill>
              <a:srgbClr val="83ABBC"/>
            </a:solidFill>
          </a:ln>
        </p:spPr>
        <p:txBody>
          <a:bodyPr wrap="square" lIns="0" tIns="0" rIns="0" bIns="0" rtlCol="0"/>
          <a:lstStyle/>
          <a:p>
            <a:endParaRPr/>
          </a:p>
        </p:txBody>
      </p:sp>
      <p:sp>
        <p:nvSpPr>
          <p:cNvPr id="203" name="object 203"/>
          <p:cNvSpPr/>
          <p:nvPr/>
        </p:nvSpPr>
        <p:spPr>
          <a:xfrm>
            <a:off x="7580650" y="3215864"/>
            <a:ext cx="24130" cy="5080"/>
          </a:xfrm>
          <a:custGeom>
            <a:avLst/>
            <a:gdLst/>
            <a:ahLst/>
            <a:cxnLst/>
            <a:rect l="l" t="t" r="r" b="b"/>
            <a:pathLst>
              <a:path w="24129" h="5080">
                <a:moveTo>
                  <a:pt x="24053" y="0"/>
                </a:moveTo>
                <a:lnTo>
                  <a:pt x="0" y="4724"/>
                </a:lnTo>
              </a:path>
            </a:pathLst>
          </a:custGeom>
          <a:ln w="19900">
            <a:solidFill>
              <a:srgbClr val="83ABBC"/>
            </a:solidFill>
          </a:ln>
        </p:spPr>
        <p:txBody>
          <a:bodyPr wrap="square" lIns="0" tIns="0" rIns="0" bIns="0" rtlCol="0"/>
          <a:lstStyle/>
          <a:p>
            <a:endParaRPr/>
          </a:p>
        </p:txBody>
      </p:sp>
      <p:sp>
        <p:nvSpPr>
          <p:cNvPr id="204" name="object 204"/>
          <p:cNvSpPr/>
          <p:nvPr/>
        </p:nvSpPr>
        <p:spPr>
          <a:xfrm>
            <a:off x="7604697" y="3211120"/>
            <a:ext cx="24130" cy="5080"/>
          </a:xfrm>
          <a:custGeom>
            <a:avLst/>
            <a:gdLst/>
            <a:ahLst/>
            <a:cxnLst/>
            <a:rect l="l" t="t" r="r" b="b"/>
            <a:pathLst>
              <a:path w="24129" h="5080">
                <a:moveTo>
                  <a:pt x="24066" y="0"/>
                </a:moveTo>
                <a:lnTo>
                  <a:pt x="0" y="4749"/>
                </a:lnTo>
              </a:path>
            </a:pathLst>
          </a:custGeom>
          <a:ln w="19900">
            <a:solidFill>
              <a:srgbClr val="83ABBC"/>
            </a:solidFill>
          </a:ln>
        </p:spPr>
        <p:txBody>
          <a:bodyPr wrap="square" lIns="0" tIns="0" rIns="0" bIns="0" rtlCol="0"/>
          <a:lstStyle/>
          <a:p>
            <a:endParaRPr/>
          </a:p>
        </p:txBody>
      </p:sp>
      <p:sp>
        <p:nvSpPr>
          <p:cNvPr id="205" name="object 205"/>
          <p:cNvSpPr/>
          <p:nvPr/>
        </p:nvSpPr>
        <p:spPr>
          <a:xfrm>
            <a:off x="7628759" y="3206357"/>
            <a:ext cx="24130" cy="5080"/>
          </a:xfrm>
          <a:custGeom>
            <a:avLst/>
            <a:gdLst/>
            <a:ahLst/>
            <a:cxnLst/>
            <a:rect l="l" t="t" r="r" b="b"/>
            <a:pathLst>
              <a:path w="24129" h="5080">
                <a:moveTo>
                  <a:pt x="24066" y="0"/>
                </a:moveTo>
                <a:lnTo>
                  <a:pt x="0" y="4762"/>
                </a:lnTo>
              </a:path>
            </a:pathLst>
          </a:custGeom>
          <a:ln w="19900">
            <a:solidFill>
              <a:srgbClr val="83ABBC"/>
            </a:solidFill>
          </a:ln>
        </p:spPr>
        <p:txBody>
          <a:bodyPr wrap="square" lIns="0" tIns="0" rIns="0" bIns="0" rtlCol="0"/>
          <a:lstStyle/>
          <a:p>
            <a:endParaRPr/>
          </a:p>
        </p:txBody>
      </p:sp>
      <p:sp>
        <p:nvSpPr>
          <p:cNvPr id="206" name="object 206"/>
          <p:cNvSpPr/>
          <p:nvPr/>
        </p:nvSpPr>
        <p:spPr>
          <a:xfrm>
            <a:off x="7652819" y="3206360"/>
            <a:ext cx="24130" cy="3175"/>
          </a:xfrm>
          <a:custGeom>
            <a:avLst/>
            <a:gdLst/>
            <a:ahLst/>
            <a:cxnLst/>
            <a:rect l="l" t="t" r="r" b="b"/>
            <a:pathLst>
              <a:path w="24129" h="3175">
                <a:moveTo>
                  <a:pt x="24053" y="2578"/>
                </a:moveTo>
                <a:lnTo>
                  <a:pt x="0" y="0"/>
                </a:lnTo>
              </a:path>
            </a:pathLst>
          </a:custGeom>
          <a:ln w="19900">
            <a:solidFill>
              <a:srgbClr val="83ABBC"/>
            </a:solidFill>
          </a:ln>
        </p:spPr>
        <p:txBody>
          <a:bodyPr wrap="square" lIns="0" tIns="0" rIns="0" bIns="0" rtlCol="0"/>
          <a:lstStyle/>
          <a:p>
            <a:endParaRPr/>
          </a:p>
        </p:txBody>
      </p:sp>
      <p:sp>
        <p:nvSpPr>
          <p:cNvPr id="207" name="object 207"/>
          <p:cNvSpPr/>
          <p:nvPr/>
        </p:nvSpPr>
        <p:spPr>
          <a:xfrm>
            <a:off x="7676867" y="3204162"/>
            <a:ext cx="24130" cy="5080"/>
          </a:xfrm>
          <a:custGeom>
            <a:avLst/>
            <a:gdLst/>
            <a:ahLst/>
            <a:cxnLst/>
            <a:rect l="l" t="t" r="r" b="b"/>
            <a:pathLst>
              <a:path w="24129" h="5080">
                <a:moveTo>
                  <a:pt x="24066" y="0"/>
                </a:moveTo>
                <a:lnTo>
                  <a:pt x="0" y="4775"/>
                </a:lnTo>
              </a:path>
            </a:pathLst>
          </a:custGeom>
          <a:ln w="19900">
            <a:solidFill>
              <a:srgbClr val="83ABBC"/>
            </a:solidFill>
          </a:ln>
        </p:spPr>
        <p:txBody>
          <a:bodyPr wrap="square" lIns="0" tIns="0" rIns="0" bIns="0" rtlCol="0"/>
          <a:lstStyle/>
          <a:p>
            <a:endParaRPr/>
          </a:p>
        </p:txBody>
      </p:sp>
      <p:sp>
        <p:nvSpPr>
          <p:cNvPr id="208" name="object 208"/>
          <p:cNvSpPr/>
          <p:nvPr/>
        </p:nvSpPr>
        <p:spPr>
          <a:xfrm>
            <a:off x="7700928" y="3199363"/>
            <a:ext cx="24130" cy="5080"/>
          </a:xfrm>
          <a:custGeom>
            <a:avLst/>
            <a:gdLst/>
            <a:ahLst/>
            <a:cxnLst/>
            <a:rect l="l" t="t" r="r" b="b"/>
            <a:pathLst>
              <a:path w="24129" h="5080">
                <a:moveTo>
                  <a:pt x="24066" y="0"/>
                </a:moveTo>
                <a:lnTo>
                  <a:pt x="0" y="4800"/>
                </a:lnTo>
              </a:path>
            </a:pathLst>
          </a:custGeom>
          <a:ln w="19900">
            <a:solidFill>
              <a:srgbClr val="83ABBC"/>
            </a:solidFill>
          </a:ln>
        </p:spPr>
        <p:txBody>
          <a:bodyPr wrap="square" lIns="0" tIns="0" rIns="0" bIns="0" rtlCol="0"/>
          <a:lstStyle/>
          <a:p>
            <a:endParaRPr/>
          </a:p>
        </p:txBody>
      </p:sp>
      <p:sp>
        <p:nvSpPr>
          <p:cNvPr id="209" name="object 209"/>
          <p:cNvSpPr/>
          <p:nvPr/>
        </p:nvSpPr>
        <p:spPr>
          <a:xfrm>
            <a:off x="7724988" y="3194545"/>
            <a:ext cx="24130" cy="5080"/>
          </a:xfrm>
          <a:custGeom>
            <a:avLst/>
            <a:gdLst/>
            <a:ahLst/>
            <a:cxnLst/>
            <a:rect l="l" t="t" r="r" b="b"/>
            <a:pathLst>
              <a:path w="24129" h="5080">
                <a:moveTo>
                  <a:pt x="24053" y="0"/>
                </a:moveTo>
                <a:lnTo>
                  <a:pt x="0" y="4813"/>
                </a:lnTo>
              </a:path>
            </a:pathLst>
          </a:custGeom>
          <a:ln w="19900">
            <a:solidFill>
              <a:srgbClr val="83ABBC"/>
            </a:solidFill>
          </a:ln>
        </p:spPr>
        <p:txBody>
          <a:bodyPr wrap="square" lIns="0" tIns="0" rIns="0" bIns="0" rtlCol="0"/>
          <a:lstStyle/>
          <a:p>
            <a:endParaRPr/>
          </a:p>
        </p:txBody>
      </p:sp>
      <p:sp>
        <p:nvSpPr>
          <p:cNvPr id="210" name="object 210"/>
          <p:cNvSpPr/>
          <p:nvPr/>
        </p:nvSpPr>
        <p:spPr>
          <a:xfrm>
            <a:off x="7749037" y="3189707"/>
            <a:ext cx="24130" cy="5080"/>
          </a:xfrm>
          <a:custGeom>
            <a:avLst/>
            <a:gdLst/>
            <a:ahLst/>
            <a:cxnLst/>
            <a:rect l="l" t="t" r="r" b="b"/>
            <a:pathLst>
              <a:path w="24129" h="5080">
                <a:moveTo>
                  <a:pt x="24066" y="0"/>
                </a:moveTo>
                <a:lnTo>
                  <a:pt x="0" y="4838"/>
                </a:lnTo>
              </a:path>
            </a:pathLst>
          </a:custGeom>
          <a:ln w="19900">
            <a:solidFill>
              <a:srgbClr val="83ABBC"/>
            </a:solidFill>
          </a:ln>
        </p:spPr>
        <p:txBody>
          <a:bodyPr wrap="square" lIns="0" tIns="0" rIns="0" bIns="0" rtlCol="0"/>
          <a:lstStyle/>
          <a:p>
            <a:endParaRPr/>
          </a:p>
        </p:txBody>
      </p:sp>
      <p:sp>
        <p:nvSpPr>
          <p:cNvPr id="211" name="object 211"/>
          <p:cNvSpPr/>
          <p:nvPr/>
        </p:nvSpPr>
        <p:spPr>
          <a:xfrm>
            <a:off x="7773096" y="3184852"/>
            <a:ext cx="24130" cy="5080"/>
          </a:xfrm>
          <a:custGeom>
            <a:avLst/>
            <a:gdLst/>
            <a:ahLst/>
            <a:cxnLst/>
            <a:rect l="l" t="t" r="r" b="b"/>
            <a:pathLst>
              <a:path w="24129" h="5080">
                <a:moveTo>
                  <a:pt x="24066" y="0"/>
                </a:moveTo>
                <a:lnTo>
                  <a:pt x="0" y="4851"/>
                </a:lnTo>
              </a:path>
            </a:pathLst>
          </a:custGeom>
          <a:ln w="19900">
            <a:solidFill>
              <a:srgbClr val="83ABBC"/>
            </a:solidFill>
          </a:ln>
        </p:spPr>
        <p:txBody>
          <a:bodyPr wrap="square" lIns="0" tIns="0" rIns="0" bIns="0" rtlCol="0"/>
          <a:lstStyle/>
          <a:p>
            <a:endParaRPr/>
          </a:p>
        </p:txBody>
      </p:sp>
      <p:sp>
        <p:nvSpPr>
          <p:cNvPr id="212" name="object 212"/>
          <p:cNvSpPr/>
          <p:nvPr/>
        </p:nvSpPr>
        <p:spPr>
          <a:xfrm>
            <a:off x="7797157" y="3179965"/>
            <a:ext cx="24130" cy="5080"/>
          </a:xfrm>
          <a:custGeom>
            <a:avLst/>
            <a:gdLst/>
            <a:ahLst/>
            <a:cxnLst/>
            <a:rect l="l" t="t" r="r" b="b"/>
            <a:pathLst>
              <a:path w="24129" h="5080">
                <a:moveTo>
                  <a:pt x="24066" y="0"/>
                </a:moveTo>
                <a:lnTo>
                  <a:pt x="0" y="4889"/>
                </a:lnTo>
              </a:path>
            </a:pathLst>
          </a:custGeom>
          <a:ln w="19900">
            <a:solidFill>
              <a:srgbClr val="83ABBC"/>
            </a:solidFill>
          </a:ln>
        </p:spPr>
        <p:txBody>
          <a:bodyPr wrap="square" lIns="0" tIns="0" rIns="0" bIns="0" rtlCol="0"/>
          <a:lstStyle/>
          <a:p>
            <a:endParaRPr/>
          </a:p>
        </p:txBody>
      </p:sp>
      <p:sp>
        <p:nvSpPr>
          <p:cNvPr id="213" name="object 213"/>
          <p:cNvSpPr/>
          <p:nvPr/>
        </p:nvSpPr>
        <p:spPr>
          <a:xfrm>
            <a:off x="7821218" y="3175061"/>
            <a:ext cx="24130" cy="5080"/>
          </a:xfrm>
          <a:custGeom>
            <a:avLst/>
            <a:gdLst/>
            <a:ahLst/>
            <a:cxnLst/>
            <a:rect l="l" t="t" r="r" b="b"/>
            <a:pathLst>
              <a:path w="24129" h="5080">
                <a:moveTo>
                  <a:pt x="24053" y="0"/>
                </a:moveTo>
                <a:lnTo>
                  <a:pt x="0" y="4902"/>
                </a:lnTo>
              </a:path>
            </a:pathLst>
          </a:custGeom>
          <a:ln w="19900">
            <a:solidFill>
              <a:srgbClr val="83ABBC"/>
            </a:solidFill>
          </a:ln>
        </p:spPr>
        <p:txBody>
          <a:bodyPr wrap="square" lIns="0" tIns="0" rIns="0" bIns="0" rtlCol="0"/>
          <a:lstStyle/>
          <a:p>
            <a:endParaRPr/>
          </a:p>
        </p:txBody>
      </p:sp>
      <p:sp>
        <p:nvSpPr>
          <p:cNvPr id="214" name="object 214"/>
          <p:cNvSpPr/>
          <p:nvPr/>
        </p:nvSpPr>
        <p:spPr>
          <a:xfrm>
            <a:off x="7845266" y="3170137"/>
            <a:ext cx="24130" cy="5080"/>
          </a:xfrm>
          <a:custGeom>
            <a:avLst/>
            <a:gdLst/>
            <a:ahLst/>
            <a:cxnLst/>
            <a:rect l="l" t="t" r="r" b="b"/>
            <a:pathLst>
              <a:path w="24129" h="5080">
                <a:moveTo>
                  <a:pt x="24066" y="0"/>
                </a:moveTo>
                <a:lnTo>
                  <a:pt x="0" y="4927"/>
                </a:lnTo>
              </a:path>
            </a:pathLst>
          </a:custGeom>
          <a:ln w="19900">
            <a:solidFill>
              <a:srgbClr val="83ABBC"/>
            </a:solidFill>
          </a:ln>
        </p:spPr>
        <p:txBody>
          <a:bodyPr wrap="square" lIns="0" tIns="0" rIns="0" bIns="0" rtlCol="0"/>
          <a:lstStyle/>
          <a:p>
            <a:endParaRPr/>
          </a:p>
        </p:txBody>
      </p:sp>
      <p:sp>
        <p:nvSpPr>
          <p:cNvPr id="215" name="object 215"/>
          <p:cNvSpPr/>
          <p:nvPr/>
        </p:nvSpPr>
        <p:spPr>
          <a:xfrm>
            <a:off x="7869327" y="3165188"/>
            <a:ext cx="24130" cy="5080"/>
          </a:xfrm>
          <a:custGeom>
            <a:avLst/>
            <a:gdLst/>
            <a:ahLst/>
            <a:cxnLst/>
            <a:rect l="l" t="t" r="r" b="b"/>
            <a:pathLst>
              <a:path w="24129" h="5080">
                <a:moveTo>
                  <a:pt x="24066" y="0"/>
                </a:moveTo>
                <a:lnTo>
                  <a:pt x="0" y="4953"/>
                </a:lnTo>
              </a:path>
            </a:pathLst>
          </a:custGeom>
          <a:ln w="19900">
            <a:solidFill>
              <a:srgbClr val="83ABBC"/>
            </a:solidFill>
          </a:ln>
        </p:spPr>
        <p:txBody>
          <a:bodyPr wrap="square" lIns="0" tIns="0" rIns="0" bIns="0" rtlCol="0"/>
          <a:lstStyle/>
          <a:p>
            <a:endParaRPr/>
          </a:p>
        </p:txBody>
      </p:sp>
      <p:sp>
        <p:nvSpPr>
          <p:cNvPr id="216" name="object 216"/>
          <p:cNvSpPr/>
          <p:nvPr/>
        </p:nvSpPr>
        <p:spPr>
          <a:xfrm>
            <a:off x="7893387" y="3160221"/>
            <a:ext cx="24130" cy="5080"/>
          </a:xfrm>
          <a:custGeom>
            <a:avLst/>
            <a:gdLst/>
            <a:ahLst/>
            <a:cxnLst/>
            <a:rect l="l" t="t" r="r" b="b"/>
            <a:pathLst>
              <a:path w="24129" h="5080">
                <a:moveTo>
                  <a:pt x="24053" y="0"/>
                </a:moveTo>
                <a:lnTo>
                  <a:pt x="0" y="4965"/>
                </a:lnTo>
              </a:path>
            </a:pathLst>
          </a:custGeom>
          <a:ln w="19900">
            <a:solidFill>
              <a:srgbClr val="83ABBC"/>
            </a:solidFill>
          </a:ln>
        </p:spPr>
        <p:txBody>
          <a:bodyPr wrap="square" lIns="0" tIns="0" rIns="0" bIns="0" rtlCol="0"/>
          <a:lstStyle/>
          <a:p>
            <a:endParaRPr/>
          </a:p>
        </p:txBody>
      </p:sp>
      <p:sp>
        <p:nvSpPr>
          <p:cNvPr id="217" name="object 217"/>
          <p:cNvSpPr/>
          <p:nvPr/>
        </p:nvSpPr>
        <p:spPr>
          <a:xfrm>
            <a:off x="7917435" y="3155229"/>
            <a:ext cx="24130" cy="5080"/>
          </a:xfrm>
          <a:custGeom>
            <a:avLst/>
            <a:gdLst/>
            <a:ahLst/>
            <a:cxnLst/>
            <a:rect l="l" t="t" r="r" b="b"/>
            <a:pathLst>
              <a:path w="24129" h="5080">
                <a:moveTo>
                  <a:pt x="24066" y="0"/>
                </a:moveTo>
                <a:lnTo>
                  <a:pt x="0" y="4991"/>
                </a:lnTo>
              </a:path>
            </a:pathLst>
          </a:custGeom>
          <a:ln w="19900">
            <a:solidFill>
              <a:srgbClr val="83ABBC"/>
            </a:solidFill>
          </a:ln>
        </p:spPr>
        <p:txBody>
          <a:bodyPr wrap="square" lIns="0" tIns="0" rIns="0" bIns="0" rtlCol="0"/>
          <a:lstStyle/>
          <a:p>
            <a:endParaRPr/>
          </a:p>
        </p:txBody>
      </p:sp>
      <p:sp>
        <p:nvSpPr>
          <p:cNvPr id="218" name="object 218"/>
          <p:cNvSpPr/>
          <p:nvPr/>
        </p:nvSpPr>
        <p:spPr>
          <a:xfrm>
            <a:off x="7941496" y="3155223"/>
            <a:ext cx="24130" cy="3175"/>
          </a:xfrm>
          <a:custGeom>
            <a:avLst/>
            <a:gdLst/>
            <a:ahLst/>
            <a:cxnLst/>
            <a:rect l="l" t="t" r="r" b="b"/>
            <a:pathLst>
              <a:path w="24129" h="3175">
                <a:moveTo>
                  <a:pt x="24066" y="2870"/>
                </a:moveTo>
                <a:lnTo>
                  <a:pt x="0" y="0"/>
                </a:lnTo>
              </a:path>
            </a:pathLst>
          </a:custGeom>
          <a:ln w="19900">
            <a:solidFill>
              <a:srgbClr val="83ABBC"/>
            </a:solidFill>
          </a:ln>
        </p:spPr>
        <p:txBody>
          <a:bodyPr wrap="square" lIns="0" tIns="0" rIns="0" bIns="0" rtlCol="0"/>
          <a:lstStyle/>
          <a:p>
            <a:endParaRPr/>
          </a:p>
        </p:txBody>
      </p:sp>
      <p:sp>
        <p:nvSpPr>
          <p:cNvPr id="219" name="object 219"/>
          <p:cNvSpPr/>
          <p:nvPr/>
        </p:nvSpPr>
        <p:spPr>
          <a:xfrm>
            <a:off x="7965557" y="3153089"/>
            <a:ext cx="24130" cy="5080"/>
          </a:xfrm>
          <a:custGeom>
            <a:avLst/>
            <a:gdLst/>
            <a:ahLst/>
            <a:cxnLst/>
            <a:rect l="l" t="t" r="r" b="b"/>
            <a:pathLst>
              <a:path w="24129" h="5080">
                <a:moveTo>
                  <a:pt x="24066" y="0"/>
                </a:moveTo>
                <a:lnTo>
                  <a:pt x="0" y="5003"/>
                </a:lnTo>
              </a:path>
            </a:pathLst>
          </a:custGeom>
          <a:ln w="19900">
            <a:solidFill>
              <a:srgbClr val="83ABBC"/>
            </a:solidFill>
          </a:ln>
        </p:spPr>
        <p:txBody>
          <a:bodyPr wrap="square" lIns="0" tIns="0" rIns="0" bIns="0" rtlCol="0"/>
          <a:lstStyle/>
          <a:p>
            <a:endParaRPr/>
          </a:p>
        </p:txBody>
      </p:sp>
      <p:sp>
        <p:nvSpPr>
          <p:cNvPr id="220" name="object 220"/>
          <p:cNvSpPr/>
          <p:nvPr/>
        </p:nvSpPr>
        <p:spPr>
          <a:xfrm>
            <a:off x="7989618" y="3148067"/>
            <a:ext cx="24130" cy="5080"/>
          </a:xfrm>
          <a:custGeom>
            <a:avLst/>
            <a:gdLst/>
            <a:ahLst/>
            <a:cxnLst/>
            <a:rect l="l" t="t" r="r" b="b"/>
            <a:pathLst>
              <a:path w="24129" h="5080">
                <a:moveTo>
                  <a:pt x="24053" y="0"/>
                </a:moveTo>
                <a:lnTo>
                  <a:pt x="0" y="5029"/>
                </a:lnTo>
              </a:path>
            </a:pathLst>
          </a:custGeom>
          <a:ln w="19900">
            <a:solidFill>
              <a:srgbClr val="83ABBC"/>
            </a:solidFill>
          </a:ln>
        </p:spPr>
        <p:txBody>
          <a:bodyPr wrap="square" lIns="0" tIns="0" rIns="0" bIns="0" rtlCol="0"/>
          <a:lstStyle/>
          <a:p>
            <a:endParaRPr/>
          </a:p>
        </p:txBody>
      </p:sp>
      <p:sp>
        <p:nvSpPr>
          <p:cNvPr id="221" name="object 221"/>
          <p:cNvSpPr/>
          <p:nvPr/>
        </p:nvSpPr>
        <p:spPr>
          <a:xfrm>
            <a:off x="8013665" y="3143018"/>
            <a:ext cx="24130" cy="5080"/>
          </a:xfrm>
          <a:custGeom>
            <a:avLst/>
            <a:gdLst/>
            <a:ahLst/>
            <a:cxnLst/>
            <a:rect l="l" t="t" r="r" b="b"/>
            <a:pathLst>
              <a:path w="24129" h="5080">
                <a:moveTo>
                  <a:pt x="24066" y="0"/>
                </a:moveTo>
                <a:lnTo>
                  <a:pt x="0" y="5041"/>
                </a:lnTo>
              </a:path>
            </a:pathLst>
          </a:custGeom>
          <a:ln w="19900">
            <a:solidFill>
              <a:srgbClr val="83ABBC"/>
            </a:solidFill>
          </a:ln>
        </p:spPr>
        <p:txBody>
          <a:bodyPr wrap="square" lIns="0" tIns="0" rIns="0" bIns="0" rtlCol="0"/>
          <a:lstStyle/>
          <a:p>
            <a:endParaRPr/>
          </a:p>
        </p:txBody>
      </p:sp>
      <p:sp>
        <p:nvSpPr>
          <p:cNvPr id="222" name="object 222"/>
          <p:cNvSpPr/>
          <p:nvPr/>
        </p:nvSpPr>
        <p:spPr>
          <a:xfrm>
            <a:off x="8037725" y="3137952"/>
            <a:ext cx="24130" cy="5080"/>
          </a:xfrm>
          <a:custGeom>
            <a:avLst/>
            <a:gdLst/>
            <a:ahLst/>
            <a:cxnLst/>
            <a:rect l="l" t="t" r="r" b="b"/>
            <a:pathLst>
              <a:path w="24129" h="5080">
                <a:moveTo>
                  <a:pt x="24066" y="0"/>
                </a:moveTo>
                <a:lnTo>
                  <a:pt x="0" y="5067"/>
                </a:lnTo>
              </a:path>
            </a:pathLst>
          </a:custGeom>
          <a:ln w="19900">
            <a:solidFill>
              <a:srgbClr val="83ABBC"/>
            </a:solidFill>
          </a:ln>
        </p:spPr>
        <p:txBody>
          <a:bodyPr wrap="square" lIns="0" tIns="0" rIns="0" bIns="0" rtlCol="0"/>
          <a:lstStyle/>
          <a:p>
            <a:endParaRPr/>
          </a:p>
        </p:txBody>
      </p:sp>
      <p:sp>
        <p:nvSpPr>
          <p:cNvPr id="223" name="object 223"/>
          <p:cNvSpPr/>
          <p:nvPr/>
        </p:nvSpPr>
        <p:spPr>
          <a:xfrm>
            <a:off x="8061786" y="3132861"/>
            <a:ext cx="24130" cy="5715"/>
          </a:xfrm>
          <a:custGeom>
            <a:avLst/>
            <a:gdLst/>
            <a:ahLst/>
            <a:cxnLst/>
            <a:rect l="l" t="t" r="r" b="b"/>
            <a:pathLst>
              <a:path w="24129" h="5714">
                <a:moveTo>
                  <a:pt x="24053" y="0"/>
                </a:moveTo>
                <a:lnTo>
                  <a:pt x="0" y="5092"/>
                </a:lnTo>
              </a:path>
            </a:pathLst>
          </a:custGeom>
          <a:ln w="19900">
            <a:solidFill>
              <a:srgbClr val="83ABBC"/>
            </a:solidFill>
          </a:ln>
        </p:spPr>
        <p:txBody>
          <a:bodyPr wrap="square" lIns="0" tIns="0" rIns="0" bIns="0" rtlCol="0"/>
          <a:lstStyle/>
          <a:p>
            <a:endParaRPr/>
          </a:p>
        </p:txBody>
      </p:sp>
      <p:sp>
        <p:nvSpPr>
          <p:cNvPr id="224" name="object 224"/>
          <p:cNvSpPr/>
          <p:nvPr/>
        </p:nvSpPr>
        <p:spPr>
          <a:xfrm>
            <a:off x="8085834" y="3127745"/>
            <a:ext cx="24130" cy="5715"/>
          </a:xfrm>
          <a:custGeom>
            <a:avLst/>
            <a:gdLst/>
            <a:ahLst/>
            <a:cxnLst/>
            <a:rect l="l" t="t" r="r" b="b"/>
            <a:pathLst>
              <a:path w="24129" h="5714">
                <a:moveTo>
                  <a:pt x="24066" y="0"/>
                </a:moveTo>
                <a:lnTo>
                  <a:pt x="0" y="5118"/>
                </a:lnTo>
              </a:path>
            </a:pathLst>
          </a:custGeom>
          <a:ln w="19900">
            <a:solidFill>
              <a:srgbClr val="83ABBC"/>
            </a:solidFill>
          </a:ln>
        </p:spPr>
        <p:txBody>
          <a:bodyPr wrap="square" lIns="0" tIns="0" rIns="0" bIns="0" rtlCol="0"/>
          <a:lstStyle/>
          <a:p>
            <a:endParaRPr/>
          </a:p>
        </p:txBody>
      </p:sp>
      <p:sp>
        <p:nvSpPr>
          <p:cNvPr id="225" name="object 225"/>
          <p:cNvSpPr/>
          <p:nvPr/>
        </p:nvSpPr>
        <p:spPr>
          <a:xfrm>
            <a:off x="8109894" y="3122611"/>
            <a:ext cx="24130" cy="5715"/>
          </a:xfrm>
          <a:custGeom>
            <a:avLst/>
            <a:gdLst/>
            <a:ahLst/>
            <a:cxnLst/>
            <a:rect l="l" t="t" r="r" b="b"/>
            <a:pathLst>
              <a:path w="24129" h="5714">
                <a:moveTo>
                  <a:pt x="24066" y="0"/>
                </a:moveTo>
                <a:lnTo>
                  <a:pt x="0" y="5130"/>
                </a:lnTo>
              </a:path>
            </a:pathLst>
          </a:custGeom>
          <a:ln w="19900">
            <a:solidFill>
              <a:srgbClr val="83ABBC"/>
            </a:solidFill>
          </a:ln>
        </p:spPr>
        <p:txBody>
          <a:bodyPr wrap="square" lIns="0" tIns="0" rIns="0" bIns="0" rtlCol="0"/>
          <a:lstStyle/>
          <a:p>
            <a:endParaRPr/>
          </a:p>
        </p:txBody>
      </p:sp>
      <p:sp>
        <p:nvSpPr>
          <p:cNvPr id="226" name="object 226"/>
          <p:cNvSpPr/>
          <p:nvPr/>
        </p:nvSpPr>
        <p:spPr>
          <a:xfrm>
            <a:off x="8133956" y="3117452"/>
            <a:ext cx="24130" cy="5715"/>
          </a:xfrm>
          <a:custGeom>
            <a:avLst/>
            <a:gdLst/>
            <a:ahLst/>
            <a:cxnLst/>
            <a:rect l="l" t="t" r="r" b="b"/>
            <a:pathLst>
              <a:path w="24129" h="5714">
                <a:moveTo>
                  <a:pt x="24053" y="0"/>
                </a:moveTo>
                <a:lnTo>
                  <a:pt x="0" y="5156"/>
                </a:lnTo>
              </a:path>
            </a:pathLst>
          </a:custGeom>
          <a:ln w="19900">
            <a:solidFill>
              <a:srgbClr val="83ABBC"/>
            </a:solidFill>
          </a:ln>
        </p:spPr>
        <p:txBody>
          <a:bodyPr wrap="square" lIns="0" tIns="0" rIns="0" bIns="0" rtlCol="0"/>
          <a:lstStyle/>
          <a:p>
            <a:endParaRPr/>
          </a:p>
        </p:txBody>
      </p:sp>
      <p:sp>
        <p:nvSpPr>
          <p:cNvPr id="227" name="object 227"/>
          <p:cNvSpPr/>
          <p:nvPr/>
        </p:nvSpPr>
        <p:spPr>
          <a:xfrm>
            <a:off x="8158003" y="3112267"/>
            <a:ext cx="24130" cy="5715"/>
          </a:xfrm>
          <a:custGeom>
            <a:avLst/>
            <a:gdLst/>
            <a:ahLst/>
            <a:cxnLst/>
            <a:rect l="l" t="t" r="r" b="b"/>
            <a:pathLst>
              <a:path w="24129" h="5714">
                <a:moveTo>
                  <a:pt x="24066" y="0"/>
                </a:moveTo>
                <a:lnTo>
                  <a:pt x="0" y="5181"/>
                </a:lnTo>
              </a:path>
            </a:pathLst>
          </a:custGeom>
          <a:ln w="19900">
            <a:solidFill>
              <a:srgbClr val="83ABBC"/>
            </a:solidFill>
          </a:ln>
        </p:spPr>
        <p:txBody>
          <a:bodyPr wrap="square" lIns="0" tIns="0" rIns="0" bIns="0" rtlCol="0"/>
          <a:lstStyle/>
          <a:p>
            <a:endParaRPr/>
          </a:p>
        </p:txBody>
      </p:sp>
      <p:sp>
        <p:nvSpPr>
          <p:cNvPr id="228" name="object 228"/>
          <p:cNvSpPr/>
          <p:nvPr/>
        </p:nvSpPr>
        <p:spPr>
          <a:xfrm>
            <a:off x="8182064" y="3107065"/>
            <a:ext cx="24130" cy="5715"/>
          </a:xfrm>
          <a:custGeom>
            <a:avLst/>
            <a:gdLst/>
            <a:ahLst/>
            <a:cxnLst/>
            <a:rect l="l" t="t" r="r" b="b"/>
            <a:pathLst>
              <a:path w="24129" h="5714">
                <a:moveTo>
                  <a:pt x="24066" y="0"/>
                </a:moveTo>
                <a:lnTo>
                  <a:pt x="0" y="5207"/>
                </a:lnTo>
              </a:path>
            </a:pathLst>
          </a:custGeom>
          <a:ln w="19900">
            <a:solidFill>
              <a:srgbClr val="83ABBC"/>
            </a:solidFill>
          </a:ln>
        </p:spPr>
        <p:txBody>
          <a:bodyPr wrap="square" lIns="0" tIns="0" rIns="0" bIns="0" rtlCol="0"/>
          <a:lstStyle/>
          <a:p>
            <a:endParaRPr/>
          </a:p>
        </p:txBody>
      </p:sp>
      <p:sp>
        <p:nvSpPr>
          <p:cNvPr id="229" name="object 229"/>
          <p:cNvSpPr/>
          <p:nvPr/>
        </p:nvSpPr>
        <p:spPr>
          <a:xfrm>
            <a:off x="8206125" y="3101831"/>
            <a:ext cx="24130" cy="5715"/>
          </a:xfrm>
          <a:custGeom>
            <a:avLst/>
            <a:gdLst/>
            <a:ahLst/>
            <a:cxnLst/>
            <a:rect l="l" t="t" r="r" b="b"/>
            <a:pathLst>
              <a:path w="24129" h="5714">
                <a:moveTo>
                  <a:pt x="24066" y="0"/>
                </a:moveTo>
                <a:lnTo>
                  <a:pt x="0" y="5232"/>
                </a:lnTo>
              </a:path>
            </a:pathLst>
          </a:custGeom>
          <a:ln w="19900">
            <a:solidFill>
              <a:srgbClr val="83ABBC"/>
            </a:solidFill>
          </a:ln>
        </p:spPr>
        <p:txBody>
          <a:bodyPr wrap="square" lIns="0" tIns="0" rIns="0" bIns="0" rtlCol="0"/>
          <a:lstStyle/>
          <a:p>
            <a:endParaRPr/>
          </a:p>
        </p:txBody>
      </p:sp>
      <p:sp>
        <p:nvSpPr>
          <p:cNvPr id="230" name="object 230"/>
          <p:cNvSpPr/>
          <p:nvPr/>
        </p:nvSpPr>
        <p:spPr>
          <a:xfrm>
            <a:off x="8230185" y="3101831"/>
            <a:ext cx="24130" cy="3175"/>
          </a:xfrm>
          <a:custGeom>
            <a:avLst/>
            <a:gdLst/>
            <a:ahLst/>
            <a:cxnLst/>
            <a:rect l="l" t="t" r="r" b="b"/>
            <a:pathLst>
              <a:path w="24129" h="3175">
                <a:moveTo>
                  <a:pt x="24053" y="3162"/>
                </a:moveTo>
                <a:lnTo>
                  <a:pt x="0" y="0"/>
                </a:lnTo>
              </a:path>
            </a:pathLst>
          </a:custGeom>
          <a:ln w="19900">
            <a:solidFill>
              <a:srgbClr val="83ABBC"/>
            </a:solidFill>
          </a:ln>
        </p:spPr>
        <p:txBody>
          <a:bodyPr wrap="square" lIns="0" tIns="0" rIns="0" bIns="0" rtlCol="0"/>
          <a:lstStyle/>
          <a:p>
            <a:endParaRPr/>
          </a:p>
        </p:txBody>
      </p:sp>
      <p:sp>
        <p:nvSpPr>
          <p:cNvPr id="231" name="object 231"/>
          <p:cNvSpPr/>
          <p:nvPr/>
        </p:nvSpPr>
        <p:spPr>
          <a:xfrm>
            <a:off x="8254234" y="3099760"/>
            <a:ext cx="24130" cy="5715"/>
          </a:xfrm>
          <a:custGeom>
            <a:avLst/>
            <a:gdLst/>
            <a:ahLst/>
            <a:cxnLst/>
            <a:rect l="l" t="t" r="r" b="b"/>
            <a:pathLst>
              <a:path w="24129" h="5714">
                <a:moveTo>
                  <a:pt x="24066" y="0"/>
                </a:moveTo>
                <a:lnTo>
                  <a:pt x="0" y="5232"/>
                </a:lnTo>
              </a:path>
            </a:pathLst>
          </a:custGeom>
          <a:ln w="19900">
            <a:solidFill>
              <a:srgbClr val="83ABBC"/>
            </a:solidFill>
          </a:ln>
        </p:spPr>
        <p:txBody>
          <a:bodyPr wrap="square" lIns="0" tIns="0" rIns="0" bIns="0" rtlCol="0"/>
          <a:lstStyle/>
          <a:p>
            <a:endParaRPr/>
          </a:p>
        </p:txBody>
      </p:sp>
      <p:sp>
        <p:nvSpPr>
          <p:cNvPr id="232" name="object 232"/>
          <p:cNvSpPr/>
          <p:nvPr/>
        </p:nvSpPr>
        <p:spPr>
          <a:xfrm>
            <a:off x="8278294" y="3094494"/>
            <a:ext cx="24130" cy="5715"/>
          </a:xfrm>
          <a:custGeom>
            <a:avLst/>
            <a:gdLst/>
            <a:ahLst/>
            <a:cxnLst/>
            <a:rect l="l" t="t" r="r" b="b"/>
            <a:pathLst>
              <a:path w="24129" h="5714">
                <a:moveTo>
                  <a:pt x="24066" y="0"/>
                </a:moveTo>
                <a:lnTo>
                  <a:pt x="0" y="5270"/>
                </a:lnTo>
              </a:path>
            </a:pathLst>
          </a:custGeom>
          <a:ln w="19900">
            <a:solidFill>
              <a:srgbClr val="83ABBC"/>
            </a:solidFill>
          </a:ln>
        </p:spPr>
        <p:txBody>
          <a:bodyPr wrap="square" lIns="0" tIns="0" rIns="0" bIns="0" rtlCol="0"/>
          <a:lstStyle/>
          <a:p>
            <a:endParaRPr/>
          </a:p>
        </p:txBody>
      </p:sp>
      <p:sp>
        <p:nvSpPr>
          <p:cNvPr id="233" name="object 233"/>
          <p:cNvSpPr/>
          <p:nvPr/>
        </p:nvSpPr>
        <p:spPr>
          <a:xfrm>
            <a:off x="8302356" y="3089211"/>
            <a:ext cx="24130" cy="5715"/>
          </a:xfrm>
          <a:custGeom>
            <a:avLst/>
            <a:gdLst/>
            <a:ahLst/>
            <a:cxnLst/>
            <a:rect l="l" t="t" r="r" b="b"/>
            <a:pathLst>
              <a:path w="24129" h="5714">
                <a:moveTo>
                  <a:pt x="24053" y="0"/>
                </a:moveTo>
                <a:lnTo>
                  <a:pt x="0" y="5283"/>
                </a:lnTo>
              </a:path>
            </a:pathLst>
          </a:custGeom>
          <a:ln w="19900">
            <a:solidFill>
              <a:srgbClr val="83ABBC"/>
            </a:solidFill>
          </a:ln>
        </p:spPr>
        <p:txBody>
          <a:bodyPr wrap="square" lIns="0" tIns="0" rIns="0" bIns="0" rtlCol="0"/>
          <a:lstStyle/>
          <a:p>
            <a:endParaRPr/>
          </a:p>
        </p:txBody>
      </p:sp>
      <p:sp>
        <p:nvSpPr>
          <p:cNvPr id="234" name="object 234"/>
          <p:cNvSpPr/>
          <p:nvPr/>
        </p:nvSpPr>
        <p:spPr>
          <a:xfrm>
            <a:off x="8326403" y="3083904"/>
            <a:ext cx="24130" cy="5715"/>
          </a:xfrm>
          <a:custGeom>
            <a:avLst/>
            <a:gdLst/>
            <a:ahLst/>
            <a:cxnLst/>
            <a:rect l="l" t="t" r="r" b="b"/>
            <a:pathLst>
              <a:path w="24129" h="5714">
                <a:moveTo>
                  <a:pt x="24066" y="0"/>
                </a:moveTo>
                <a:lnTo>
                  <a:pt x="0" y="5308"/>
                </a:lnTo>
              </a:path>
            </a:pathLst>
          </a:custGeom>
          <a:ln w="19900">
            <a:solidFill>
              <a:srgbClr val="83ABBC"/>
            </a:solidFill>
          </a:ln>
        </p:spPr>
        <p:txBody>
          <a:bodyPr wrap="square" lIns="0" tIns="0" rIns="0" bIns="0" rtlCol="0"/>
          <a:lstStyle/>
          <a:p>
            <a:endParaRPr/>
          </a:p>
        </p:txBody>
      </p:sp>
      <p:sp>
        <p:nvSpPr>
          <p:cNvPr id="235" name="object 235"/>
          <p:cNvSpPr/>
          <p:nvPr/>
        </p:nvSpPr>
        <p:spPr>
          <a:xfrm>
            <a:off x="8350463" y="3078570"/>
            <a:ext cx="24130" cy="5715"/>
          </a:xfrm>
          <a:custGeom>
            <a:avLst/>
            <a:gdLst/>
            <a:ahLst/>
            <a:cxnLst/>
            <a:rect l="l" t="t" r="r" b="b"/>
            <a:pathLst>
              <a:path w="24129" h="5714">
                <a:moveTo>
                  <a:pt x="24066" y="0"/>
                </a:moveTo>
                <a:lnTo>
                  <a:pt x="0" y="5334"/>
                </a:lnTo>
              </a:path>
            </a:pathLst>
          </a:custGeom>
          <a:ln w="19900">
            <a:solidFill>
              <a:srgbClr val="83ABBC"/>
            </a:solidFill>
          </a:ln>
        </p:spPr>
        <p:txBody>
          <a:bodyPr wrap="square" lIns="0" tIns="0" rIns="0" bIns="0" rtlCol="0"/>
          <a:lstStyle/>
          <a:p>
            <a:endParaRPr/>
          </a:p>
        </p:txBody>
      </p:sp>
      <p:sp>
        <p:nvSpPr>
          <p:cNvPr id="236" name="object 236"/>
          <p:cNvSpPr/>
          <p:nvPr/>
        </p:nvSpPr>
        <p:spPr>
          <a:xfrm>
            <a:off x="8374523" y="3073213"/>
            <a:ext cx="24130" cy="5715"/>
          </a:xfrm>
          <a:custGeom>
            <a:avLst/>
            <a:gdLst/>
            <a:ahLst/>
            <a:cxnLst/>
            <a:rect l="l" t="t" r="r" b="b"/>
            <a:pathLst>
              <a:path w="24129" h="5714">
                <a:moveTo>
                  <a:pt x="24066" y="0"/>
                </a:moveTo>
                <a:lnTo>
                  <a:pt x="0" y="5359"/>
                </a:lnTo>
              </a:path>
            </a:pathLst>
          </a:custGeom>
          <a:ln w="19900">
            <a:solidFill>
              <a:srgbClr val="83ABBC"/>
            </a:solidFill>
          </a:ln>
        </p:spPr>
        <p:txBody>
          <a:bodyPr wrap="square" lIns="0" tIns="0" rIns="0" bIns="0" rtlCol="0"/>
          <a:lstStyle/>
          <a:p>
            <a:endParaRPr/>
          </a:p>
        </p:txBody>
      </p:sp>
      <p:sp>
        <p:nvSpPr>
          <p:cNvPr id="237" name="object 237"/>
          <p:cNvSpPr/>
          <p:nvPr/>
        </p:nvSpPr>
        <p:spPr>
          <a:xfrm>
            <a:off x="8398585" y="3067836"/>
            <a:ext cx="24130" cy="5715"/>
          </a:xfrm>
          <a:custGeom>
            <a:avLst/>
            <a:gdLst/>
            <a:ahLst/>
            <a:cxnLst/>
            <a:rect l="l" t="t" r="r" b="b"/>
            <a:pathLst>
              <a:path w="24129" h="5714">
                <a:moveTo>
                  <a:pt x="24053" y="0"/>
                </a:moveTo>
                <a:lnTo>
                  <a:pt x="0" y="5372"/>
                </a:lnTo>
              </a:path>
            </a:pathLst>
          </a:custGeom>
          <a:ln w="19900">
            <a:solidFill>
              <a:srgbClr val="83ABBC"/>
            </a:solidFill>
          </a:ln>
        </p:spPr>
        <p:txBody>
          <a:bodyPr wrap="square" lIns="0" tIns="0" rIns="0" bIns="0" rtlCol="0"/>
          <a:lstStyle/>
          <a:p>
            <a:endParaRPr/>
          </a:p>
        </p:txBody>
      </p:sp>
      <p:sp>
        <p:nvSpPr>
          <p:cNvPr id="238" name="object 238"/>
          <p:cNvSpPr/>
          <p:nvPr/>
        </p:nvSpPr>
        <p:spPr>
          <a:xfrm>
            <a:off x="8422632" y="3062428"/>
            <a:ext cx="24130" cy="5715"/>
          </a:xfrm>
          <a:custGeom>
            <a:avLst/>
            <a:gdLst/>
            <a:ahLst/>
            <a:cxnLst/>
            <a:rect l="l" t="t" r="r" b="b"/>
            <a:pathLst>
              <a:path w="24129" h="5714">
                <a:moveTo>
                  <a:pt x="24066" y="0"/>
                </a:moveTo>
                <a:lnTo>
                  <a:pt x="0" y="5410"/>
                </a:lnTo>
              </a:path>
            </a:pathLst>
          </a:custGeom>
          <a:ln w="19900">
            <a:solidFill>
              <a:srgbClr val="83ABBC"/>
            </a:solidFill>
          </a:ln>
        </p:spPr>
        <p:txBody>
          <a:bodyPr wrap="square" lIns="0" tIns="0" rIns="0" bIns="0" rtlCol="0"/>
          <a:lstStyle/>
          <a:p>
            <a:endParaRPr/>
          </a:p>
        </p:txBody>
      </p:sp>
      <p:sp>
        <p:nvSpPr>
          <p:cNvPr id="239" name="object 239"/>
          <p:cNvSpPr/>
          <p:nvPr/>
        </p:nvSpPr>
        <p:spPr>
          <a:xfrm>
            <a:off x="8446693" y="3057002"/>
            <a:ext cx="24130" cy="5715"/>
          </a:xfrm>
          <a:custGeom>
            <a:avLst/>
            <a:gdLst/>
            <a:ahLst/>
            <a:cxnLst/>
            <a:rect l="l" t="t" r="r" b="b"/>
            <a:pathLst>
              <a:path w="24129" h="5714">
                <a:moveTo>
                  <a:pt x="24066" y="0"/>
                </a:moveTo>
                <a:lnTo>
                  <a:pt x="0" y="5422"/>
                </a:lnTo>
              </a:path>
            </a:pathLst>
          </a:custGeom>
          <a:ln w="19900">
            <a:solidFill>
              <a:srgbClr val="83ABBC"/>
            </a:solidFill>
          </a:ln>
        </p:spPr>
        <p:txBody>
          <a:bodyPr wrap="square" lIns="0" tIns="0" rIns="0" bIns="0" rtlCol="0"/>
          <a:lstStyle/>
          <a:p>
            <a:endParaRPr/>
          </a:p>
        </p:txBody>
      </p:sp>
      <p:sp>
        <p:nvSpPr>
          <p:cNvPr id="240" name="object 240"/>
          <p:cNvSpPr/>
          <p:nvPr/>
        </p:nvSpPr>
        <p:spPr>
          <a:xfrm>
            <a:off x="8470754" y="3051552"/>
            <a:ext cx="24130" cy="5715"/>
          </a:xfrm>
          <a:custGeom>
            <a:avLst/>
            <a:gdLst/>
            <a:ahLst/>
            <a:cxnLst/>
            <a:rect l="l" t="t" r="r" b="b"/>
            <a:pathLst>
              <a:path w="24129" h="5714">
                <a:moveTo>
                  <a:pt x="24053" y="0"/>
                </a:moveTo>
                <a:lnTo>
                  <a:pt x="0" y="5448"/>
                </a:lnTo>
              </a:path>
            </a:pathLst>
          </a:custGeom>
          <a:ln w="19900">
            <a:solidFill>
              <a:srgbClr val="83ABBC"/>
            </a:solidFill>
          </a:ln>
        </p:spPr>
        <p:txBody>
          <a:bodyPr wrap="square" lIns="0" tIns="0" rIns="0" bIns="0" rtlCol="0"/>
          <a:lstStyle/>
          <a:p>
            <a:endParaRPr/>
          </a:p>
        </p:txBody>
      </p:sp>
      <p:sp>
        <p:nvSpPr>
          <p:cNvPr id="241" name="object 241"/>
          <p:cNvSpPr/>
          <p:nvPr/>
        </p:nvSpPr>
        <p:spPr>
          <a:xfrm>
            <a:off x="8494802" y="3046075"/>
            <a:ext cx="24130" cy="5715"/>
          </a:xfrm>
          <a:custGeom>
            <a:avLst/>
            <a:gdLst/>
            <a:ahLst/>
            <a:cxnLst/>
            <a:rect l="l" t="t" r="r" b="b"/>
            <a:pathLst>
              <a:path w="24129" h="5714">
                <a:moveTo>
                  <a:pt x="24066" y="0"/>
                </a:moveTo>
                <a:lnTo>
                  <a:pt x="0" y="5473"/>
                </a:lnTo>
              </a:path>
            </a:pathLst>
          </a:custGeom>
          <a:ln w="19900">
            <a:solidFill>
              <a:srgbClr val="83ABBC"/>
            </a:solidFill>
          </a:ln>
        </p:spPr>
        <p:txBody>
          <a:bodyPr wrap="square" lIns="0" tIns="0" rIns="0" bIns="0" rtlCol="0"/>
          <a:lstStyle/>
          <a:p>
            <a:endParaRPr/>
          </a:p>
        </p:txBody>
      </p:sp>
      <p:sp>
        <p:nvSpPr>
          <p:cNvPr id="242" name="object 242"/>
          <p:cNvSpPr/>
          <p:nvPr/>
        </p:nvSpPr>
        <p:spPr>
          <a:xfrm>
            <a:off x="8518862" y="3046082"/>
            <a:ext cx="24130" cy="3810"/>
          </a:xfrm>
          <a:custGeom>
            <a:avLst/>
            <a:gdLst/>
            <a:ahLst/>
            <a:cxnLst/>
            <a:rect l="l" t="t" r="r" b="b"/>
            <a:pathLst>
              <a:path w="24129" h="3810">
                <a:moveTo>
                  <a:pt x="24066" y="3467"/>
                </a:moveTo>
                <a:lnTo>
                  <a:pt x="0" y="0"/>
                </a:lnTo>
              </a:path>
            </a:pathLst>
          </a:custGeom>
          <a:ln w="19900">
            <a:solidFill>
              <a:srgbClr val="83ABBC"/>
            </a:solidFill>
          </a:ln>
        </p:spPr>
        <p:txBody>
          <a:bodyPr wrap="square" lIns="0" tIns="0" rIns="0" bIns="0" rtlCol="0"/>
          <a:lstStyle/>
          <a:p>
            <a:endParaRPr/>
          </a:p>
        </p:txBody>
      </p:sp>
      <p:sp>
        <p:nvSpPr>
          <p:cNvPr id="243" name="object 243"/>
          <p:cNvSpPr/>
          <p:nvPr/>
        </p:nvSpPr>
        <p:spPr>
          <a:xfrm>
            <a:off x="8542922" y="3044060"/>
            <a:ext cx="24130" cy="5715"/>
          </a:xfrm>
          <a:custGeom>
            <a:avLst/>
            <a:gdLst/>
            <a:ahLst/>
            <a:cxnLst/>
            <a:rect l="l" t="t" r="r" b="b"/>
            <a:pathLst>
              <a:path w="24129" h="5714">
                <a:moveTo>
                  <a:pt x="24066" y="0"/>
                </a:moveTo>
                <a:lnTo>
                  <a:pt x="0" y="5486"/>
                </a:lnTo>
              </a:path>
            </a:pathLst>
          </a:custGeom>
          <a:ln w="19900">
            <a:solidFill>
              <a:srgbClr val="83ABBC"/>
            </a:solidFill>
          </a:ln>
        </p:spPr>
        <p:txBody>
          <a:bodyPr wrap="square" lIns="0" tIns="0" rIns="0" bIns="0" rtlCol="0"/>
          <a:lstStyle/>
          <a:p>
            <a:endParaRPr/>
          </a:p>
        </p:txBody>
      </p:sp>
      <p:sp>
        <p:nvSpPr>
          <p:cNvPr id="244" name="object 244"/>
          <p:cNvSpPr/>
          <p:nvPr/>
        </p:nvSpPr>
        <p:spPr>
          <a:xfrm>
            <a:off x="8566984" y="3038555"/>
            <a:ext cx="24130" cy="5715"/>
          </a:xfrm>
          <a:custGeom>
            <a:avLst/>
            <a:gdLst/>
            <a:ahLst/>
            <a:cxnLst/>
            <a:rect l="l" t="t" r="r" b="b"/>
            <a:pathLst>
              <a:path w="24129" h="5714">
                <a:moveTo>
                  <a:pt x="24053" y="0"/>
                </a:moveTo>
                <a:lnTo>
                  <a:pt x="0" y="5511"/>
                </a:lnTo>
              </a:path>
            </a:pathLst>
          </a:custGeom>
          <a:ln w="19900">
            <a:solidFill>
              <a:srgbClr val="83ABBC"/>
            </a:solidFill>
          </a:ln>
        </p:spPr>
        <p:txBody>
          <a:bodyPr wrap="square" lIns="0" tIns="0" rIns="0" bIns="0" rtlCol="0"/>
          <a:lstStyle/>
          <a:p>
            <a:endParaRPr/>
          </a:p>
        </p:txBody>
      </p:sp>
      <p:sp>
        <p:nvSpPr>
          <p:cNvPr id="245" name="object 245"/>
          <p:cNvSpPr/>
          <p:nvPr/>
        </p:nvSpPr>
        <p:spPr>
          <a:xfrm>
            <a:off x="8591032" y="3033016"/>
            <a:ext cx="24130" cy="5715"/>
          </a:xfrm>
          <a:custGeom>
            <a:avLst/>
            <a:gdLst/>
            <a:ahLst/>
            <a:cxnLst/>
            <a:rect l="l" t="t" r="r" b="b"/>
            <a:pathLst>
              <a:path w="24129" h="5714">
                <a:moveTo>
                  <a:pt x="24066" y="0"/>
                </a:moveTo>
                <a:lnTo>
                  <a:pt x="0" y="5537"/>
                </a:lnTo>
              </a:path>
            </a:pathLst>
          </a:custGeom>
          <a:ln w="19900">
            <a:solidFill>
              <a:srgbClr val="83ABBC"/>
            </a:solidFill>
          </a:ln>
        </p:spPr>
        <p:txBody>
          <a:bodyPr wrap="square" lIns="0" tIns="0" rIns="0" bIns="0" rtlCol="0"/>
          <a:lstStyle/>
          <a:p>
            <a:endParaRPr/>
          </a:p>
        </p:txBody>
      </p:sp>
      <p:sp>
        <p:nvSpPr>
          <p:cNvPr id="246" name="object 246"/>
          <p:cNvSpPr/>
          <p:nvPr/>
        </p:nvSpPr>
        <p:spPr>
          <a:xfrm>
            <a:off x="8615091" y="3027460"/>
            <a:ext cx="24130" cy="5715"/>
          </a:xfrm>
          <a:custGeom>
            <a:avLst/>
            <a:gdLst/>
            <a:ahLst/>
            <a:cxnLst/>
            <a:rect l="l" t="t" r="r" b="b"/>
            <a:pathLst>
              <a:path w="24129" h="5714">
                <a:moveTo>
                  <a:pt x="24066" y="0"/>
                </a:moveTo>
                <a:lnTo>
                  <a:pt x="0" y="5549"/>
                </a:lnTo>
              </a:path>
            </a:pathLst>
          </a:custGeom>
          <a:ln w="19900">
            <a:solidFill>
              <a:srgbClr val="83ABBC"/>
            </a:solidFill>
          </a:ln>
        </p:spPr>
        <p:txBody>
          <a:bodyPr wrap="square" lIns="0" tIns="0" rIns="0" bIns="0" rtlCol="0"/>
          <a:lstStyle/>
          <a:p>
            <a:endParaRPr/>
          </a:p>
        </p:txBody>
      </p:sp>
      <p:sp>
        <p:nvSpPr>
          <p:cNvPr id="247" name="object 247"/>
          <p:cNvSpPr/>
          <p:nvPr/>
        </p:nvSpPr>
        <p:spPr>
          <a:xfrm>
            <a:off x="8639153" y="3021873"/>
            <a:ext cx="24130" cy="5715"/>
          </a:xfrm>
          <a:custGeom>
            <a:avLst/>
            <a:gdLst/>
            <a:ahLst/>
            <a:cxnLst/>
            <a:rect l="l" t="t" r="r" b="b"/>
            <a:pathLst>
              <a:path w="24129" h="5714">
                <a:moveTo>
                  <a:pt x="24053" y="0"/>
                </a:moveTo>
                <a:lnTo>
                  <a:pt x="0" y="5588"/>
                </a:lnTo>
              </a:path>
            </a:pathLst>
          </a:custGeom>
          <a:ln w="19900">
            <a:solidFill>
              <a:srgbClr val="83ABBC"/>
            </a:solidFill>
          </a:ln>
        </p:spPr>
        <p:txBody>
          <a:bodyPr wrap="square" lIns="0" tIns="0" rIns="0" bIns="0" rtlCol="0"/>
          <a:lstStyle/>
          <a:p>
            <a:endParaRPr/>
          </a:p>
        </p:txBody>
      </p:sp>
      <p:sp>
        <p:nvSpPr>
          <p:cNvPr id="248" name="object 248"/>
          <p:cNvSpPr/>
          <p:nvPr/>
        </p:nvSpPr>
        <p:spPr>
          <a:xfrm>
            <a:off x="8663200" y="3016267"/>
            <a:ext cx="24130" cy="5715"/>
          </a:xfrm>
          <a:custGeom>
            <a:avLst/>
            <a:gdLst/>
            <a:ahLst/>
            <a:cxnLst/>
            <a:rect l="l" t="t" r="r" b="b"/>
            <a:pathLst>
              <a:path w="24129" h="5714">
                <a:moveTo>
                  <a:pt x="24066" y="0"/>
                </a:moveTo>
                <a:lnTo>
                  <a:pt x="0" y="5600"/>
                </a:lnTo>
              </a:path>
            </a:pathLst>
          </a:custGeom>
          <a:ln w="19900">
            <a:solidFill>
              <a:srgbClr val="83ABBC"/>
            </a:solidFill>
          </a:ln>
        </p:spPr>
        <p:txBody>
          <a:bodyPr wrap="square" lIns="0" tIns="0" rIns="0" bIns="0" rtlCol="0"/>
          <a:lstStyle/>
          <a:p>
            <a:endParaRPr/>
          </a:p>
        </p:txBody>
      </p:sp>
      <p:sp>
        <p:nvSpPr>
          <p:cNvPr id="249" name="object 249"/>
          <p:cNvSpPr/>
          <p:nvPr/>
        </p:nvSpPr>
        <p:spPr>
          <a:xfrm>
            <a:off x="8687261" y="3010630"/>
            <a:ext cx="24130" cy="5715"/>
          </a:xfrm>
          <a:custGeom>
            <a:avLst/>
            <a:gdLst/>
            <a:ahLst/>
            <a:cxnLst/>
            <a:rect l="l" t="t" r="r" b="b"/>
            <a:pathLst>
              <a:path w="24129" h="5714">
                <a:moveTo>
                  <a:pt x="24066" y="0"/>
                </a:moveTo>
                <a:lnTo>
                  <a:pt x="0" y="5638"/>
                </a:lnTo>
              </a:path>
            </a:pathLst>
          </a:custGeom>
          <a:ln w="19900">
            <a:solidFill>
              <a:srgbClr val="83ABBC"/>
            </a:solidFill>
          </a:ln>
        </p:spPr>
        <p:txBody>
          <a:bodyPr wrap="square" lIns="0" tIns="0" rIns="0" bIns="0" rtlCol="0"/>
          <a:lstStyle/>
          <a:p>
            <a:endParaRPr/>
          </a:p>
        </p:txBody>
      </p:sp>
      <p:sp>
        <p:nvSpPr>
          <p:cNvPr id="250" name="object 250"/>
          <p:cNvSpPr/>
          <p:nvPr/>
        </p:nvSpPr>
        <p:spPr>
          <a:xfrm>
            <a:off x="8711322" y="3004974"/>
            <a:ext cx="24130" cy="5715"/>
          </a:xfrm>
          <a:custGeom>
            <a:avLst/>
            <a:gdLst/>
            <a:ahLst/>
            <a:cxnLst/>
            <a:rect l="l" t="t" r="r" b="b"/>
            <a:pathLst>
              <a:path w="24129" h="5714">
                <a:moveTo>
                  <a:pt x="24053" y="0"/>
                </a:moveTo>
                <a:lnTo>
                  <a:pt x="0" y="5651"/>
                </a:lnTo>
              </a:path>
            </a:pathLst>
          </a:custGeom>
          <a:ln w="19900">
            <a:solidFill>
              <a:srgbClr val="83ABBC"/>
            </a:solidFill>
          </a:ln>
        </p:spPr>
        <p:txBody>
          <a:bodyPr wrap="square" lIns="0" tIns="0" rIns="0" bIns="0" rtlCol="0"/>
          <a:lstStyle/>
          <a:p>
            <a:endParaRPr/>
          </a:p>
        </p:txBody>
      </p:sp>
      <p:sp>
        <p:nvSpPr>
          <p:cNvPr id="251" name="object 251"/>
          <p:cNvSpPr/>
          <p:nvPr/>
        </p:nvSpPr>
        <p:spPr>
          <a:xfrm>
            <a:off x="8735369" y="2999289"/>
            <a:ext cx="24130" cy="5715"/>
          </a:xfrm>
          <a:custGeom>
            <a:avLst/>
            <a:gdLst/>
            <a:ahLst/>
            <a:cxnLst/>
            <a:rect l="l" t="t" r="r" b="b"/>
            <a:pathLst>
              <a:path w="24129" h="5714">
                <a:moveTo>
                  <a:pt x="24066" y="0"/>
                </a:moveTo>
                <a:lnTo>
                  <a:pt x="0" y="5689"/>
                </a:lnTo>
              </a:path>
            </a:pathLst>
          </a:custGeom>
          <a:ln w="19900">
            <a:solidFill>
              <a:srgbClr val="83ABBC"/>
            </a:solidFill>
          </a:ln>
        </p:spPr>
        <p:txBody>
          <a:bodyPr wrap="square" lIns="0" tIns="0" rIns="0" bIns="0" rtlCol="0"/>
          <a:lstStyle/>
          <a:p>
            <a:endParaRPr/>
          </a:p>
        </p:txBody>
      </p:sp>
      <p:sp>
        <p:nvSpPr>
          <p:cNvPr id="252" name="object 252"/>
          <p:cNvSpPr/>
          <p:nvPr/>
        </p:nvSpPr>
        <p:spPr>
          <a:xfrm>
            <a:off x="8759431" y="2993576"/>
            <a:ext cx="24130" cy="5715"/>
          </a:xfrm>
          <a:custGeom>
            <a:avLst/>
            <a:gdLst/>
            <a:ahLst/>
            <a:cxnLst/>
            <a:rect l="l" t="t" r="r" b="b"/>
            <a:pathLst>
              <a:path w="24129" h="5714">
                <a:moveTo>
                  <a:pt x="24066" y="0"/>
                </a:moveTo>
                <a:lnTo>
                  <a:pt x="0" y="5715"/>
                </a:lnTo>
              </a:path>
            </a:pathLst>
          </a:custGeom>
          <a:ln w="19900">
            <a:solidFill>
              <a:srgbClr val="83ABBC"/>
            </a:solidFill>
          </a:ln>
        </p:spPr>
        <p:txBody>
          <a:bodyPr wrap="square" lIns="0" tIns="0" rIns="0" bIns="0" rtlCol="0"/>
          <a:lstStyle/>
          <a:p>
            <a:endParaRPr/>
          </a:p>
        </p:txBody>
      </p:sp>
      <p:sp>
        <p:nvSpPr>
          <p:cNvPr id="253" name="object 253"/>
          <p:cNvSpPr/>
          <p:nvPr/>
        </p:nvSpPr>
        <p:spPr>
          <a:xfrm>
            <a:off x="8783491" y="2987841"/>
            <a:ext cx="24130" cy="6350"/>
          </a:xfrm>
          <a:custGeom>
            <a:avLst/>
            <a:gdLst/>
            <a:ahLst/>
            <a:cxnLst/>
            <a:rect l="l" t="t" r="r" b="b"/>
            <a:pathLst>
              <a:path w="24129" h="6350">
                <a:moveTo>
                  <a:pt x="24066" y="0"/>
                </a:moveTo>
                <a:lnTo>
                  <a:pt x="0" y="5740"/>
                </a:lnTo>
              </a:path>
            </a:pathLst>
          </a:custGeom>
          <a:ln w="19900">
            <a:solidFill>
              <a:srgbClr val="83ABBC"/>
            </a:solidFill>
          </a:ln>
        </p:spPr>
        <p:txBody>
          <a:bodyPr wrap="square" lIns="0" tIns="0" rIns="0" bIns="0" rtlCol="0"/>
          <a:lstStyle/>
          <a:p>
            <a:endParaRPr/>
          </a:p>
        </p:txBody>
      </p:sp>
      <p:sp>
        <p:nvSpPr>
          <p:cNvPr id="254" name="object 254"/>
          <p:cNvSpPr/>
          <p:nvPr/>
        </p:nvSpPr>
        <p:spPr>
          <a:xfrm>
            <a:off x="8807553" y="2987845"/>
            <a:ext cx="24130" cy="3810"/>
          </a:xfrm>
          <a:custGeom>
            <a:avLst/>
            <a:gdLst/>
            <a:ahLst/>
            <a:cxnLst/>
            <a:rect l="l" t="t" r="r" b="b"/>
            <a:pathLst>
              <a:path w="24129" h="3810">
                <a:moveTo>
                  <a:pt x="24053" y="3797"/>
                </a:moveTo>
                <a:lnTo>
                  <a:pt x="0" y="0"/>
                </a:lnTo>
              </a:path>
            </a:pathLst>
          </a:custGeom>
          <a:ln w="19900">
            <a:solidFill>
              <a:srgbClr val="83ABBC"/>
            </a:solidFill>
          </a:ln>
        </p:spPr>
        <p:txBody>
          <a:bodyPr wrap="square" lIns="0" tIns="0" rIns="0" bIns="0" rtlCol="0"/>
          <a:lstStyle/>
          <a:p>
            <a:endParaRPr/>
          </a:p>
        </p:txBody>
      </p:sp>
      <p:sp>
        <p:nvSpPr>
          <p:cNvPr id="255" name="object 255"/>
          <p:cNvSpPr/>
          <p:nvPr/>
        </p:nvSpPr>
        <p:spPr>
          <a:xfrm>
            <a:off x="8831600" y="2985900"/>
            <a:ext cx="24130" cy="6350"/>
          </a:xfrm>
          <a:custGeom>
            <a:avLst/>
            <a:gdLst/>
            <a:ahLst/>
            <a:cxnLst/>
            <a:rect l="l" t="t" r="r" b="b"/>
            <a:pathLst>
              <a:path w="24129" h="6350">
                <a:moveTo>
                  <a:pt x="24066" y="0"/>
                </a:moveTo>
                <a:lnTo>
                  <a:pt x="0" y="5740"/>
                </a:lnTo>
              </a:path>
            </a:pathLst>
          </a:custGeom>
          <a:ln w="19900">
            <a:solidFill>
              <a:srgbClr val="83ABBC"/>
            </a:solidFill>
          </a:ln>
        </p:spPr>
        <p:txBody>
          <a:bodyPr wrap="square" lIns="0" tIns="0" rIns="0" bIns="0" rtlCol="0"/>
          <a:lstStyle/>
          <a:p>
            <a:endParaRPr/>
          </a:p>
        </p:txBody>
      </p:sp>
      <p:sp>
        <p:nvSpPr>
          <p:cNvPr id="256" name="object 256"/>
          <p:cNvSpPr/>
          <p:nvPr/>
        </p:nvSpPr>
        <p:spPr>
          <a:xfrm>
            <a:off x="8855660" y="2980133"/>
            <a:ext cx="24130" cy="6350"/>
          </a:xfrm>
          <a:custGeom>
            <a:avLst/>
            <a:gdLst/>
            <a:ahLst/>
            <a:cxnLst/>
            <a:rect l="l" t="t" r="r" b="b"/>
            <a:pathLst>
              <a:path w="24129" h="6350">
                <a:moveTo>
                  <a:pt x="24066" y="0"/>
                </a:moveTo>
                <a:lnTo>
                  <a:pt x="0" y="5765"/>
                </a:lnTo>
              </a:path>
            </a:pathLst>
          </a:custGeom>
          <a:ln w="19900">
            <a:solidFill>
              <a:srgbClr val="83ABBC"/>
            </a:solidFill>
          </a:ln>
        </p:spPr>
        <p:txBody>
          <a:bodyPr wrap="square" lIns="0" tIns="0" rIns="0" bIns="0" rtlCol="0"/>
          <a:lstStyle/>
          <a:p>
            <a:endParaRPr/>
          </a:p>
        </p:txBody>
      </p:sp>
      <p:sp>
        <p:nvSpPr>
          <p:cNvPr id="257" name="object 257"/>
          <p:cNvSpPr/>
          <p:nvPr/>
        </p:nvSpPr>
        <p:spPr>
          <a:xfrm>
            <a:off x="8879721" y="2974334"/>
            <a:ext cx="24130" cy="6350"/>
          </a:xfrm>
          <a:custGeom>
            <a:avLst/>
            <a:gdLst/>
            <a:ahLst/>
            <a:cxnLst/>
            <a:rect l="l" t="t" r="r" b="b"/>
            <a:pathLst>
              <a:path w="24129" h="6350">
                <a:moveTo>
                  <a:pt x="24053" y="0"/>
                </a:moveTo>
                <a:lnTo>
                  <a:pt x="0" y="5803"/>
                </a:lnTo>
              </a:path>
            </a:pathLst>
          </a:custGeom>
          <a:ln w="19900">
            <a:solidFill>
              <a:srgbClr val="83ABBC"/>
            </a:solidFill>
          </a:ln>
        </p:spPr>
        <p:txBody>
          <a:bodyPr wrap="square" lIns="0" tIns="0" rIns="0" bIns="0" rtlCol="0"/>
          <a:lstStyle/>
          <a:p>
            <a:endParaRPr/>
          </a:p>
        </p:txBody>
      </p:sp>
      <p:sp>
        <p:nvSpPr>
          <p:cNvPr id="258" name="object 258"/>
          <p:cNvSpPr/>
          <p:nvPr/>
        </p:nvSpPr>
        <p:spPr>
          <a:xfrm>
            <a:off x="8903769" y="2968512"/>
            <a:ext cx="24130" cy="6350"/>
          </a:xfrm>
          <a:custGeom>
            <a:avLst/>
            <a:gdLst/>
            <a:ahLst/>
            <a:cxnLst/>
            <a:rect l="l" t="t" r="r" b="b"/>
            <a:pathLst>
              <a:path w="24129" h="6350">
                <a:moveTo>
                  <a:pt x="24066" y="0"/>
                </a:moveTo>
                <a:lnTo>
                  <a:pt x="0" y="5816"/>
                </a:lnTo>
              </a:path>
            </a:pathLst>
          </a:custGeom>
          <a:ln w="19900">
            <a:solidFill>
              <a:srgbClr val="83ABBC"/>
            </a:solidFill>
          </a:ln>
        </p:spPr>
        <p:txBody>
          <a:bodyPr wrap="square" lIns="0" tIns="0" rIns="0" bIns="0" rtlCol="0"/>
          <a:lstStyle/>
          <a:p>
            <a:endParaRPr/>
          </a:p>
        </p:txBody>
      </p:sp>
      <p:sp>
        <p:nvSpPr>
          <p:cNvPr id="259" name="object 259"/>
          <p:cNvSpPr/>
          <p:nvPr/>
        </p:nvSpPr>
        <p:spPr>
          <a:xfrm>
            <a:off x="8927829" y="2962671"/>
            <a:ext cx="24130" cy="6350"/>
          </a:xfrm>
          <a:custGeom>
            <a:avLst/>
            <a:gdLst/>
            <a:ahLst/>
            <a:cxnLst/>
            <a:rect l="l" t="t" r="r" b="b"/>
            <a:pathLst>
              <a:path w="24129" h="6350">
                <a:moveTo>
                  <a:pt x="24066" y="0"/>
                </a:moveTo>
                <a:lnTo>
                  <a:pt x="0" y="5842"/>
                </a:lnTo>
              </a:path>
            </a:pathLst>
          </a:custGeom>
          <a:ln w="19900">
            <a:solidFill>
              <a:srgbClr val="83ABBC"/>
            </a:solidFill>
          </a:ln>
        </p:spPr>
        <p:txBody>
          <a:bodyPr wrap="square" lIns="0" tIns="0" rIns="0" bIns="0" rtlCol="0"/>
          <a:lstStyle/>
          <a:p>
            <a:endParaRPr/>
          </a:p>
        </p:txBody>
      </p:sp>
      <p:sp>
        <p:nvSpPr>
          <p:cNvPr id="260" name="object 260"/>
          <p:cNvSpPr/>
          <p:nvPr/>
        </p:nvSpPr>
        <p:spPr>
          <a:xfrm>
            <a:off x="8951890" y="2956798"/>
            <a:ext cx="24130" cy="6350"/>
          </a:xfrm>
          <a:custGeom>
            <a:avLst/>
            <a:gdLst/>
            <a:ahLst/>
            <a:cxnLst/>
            <a:rect l="l" t="t" r="r" b="b"/>
            <a:pathLst>
              <a:path w="24129" h="6350">
                <a:moveTo>
                  <a:pt x="24066" y="0"/>
                </a:moveTo>
                <a:lnTo>
                  <a:pt x="0" y="5867"/>
                </a:lnTo>
              </a:path>
            </a:pathLst>
          </a:custGeom>
          <a:ln w="19900">
            <a:solidFill>
              <a:srgbClr val="83ABBC"/>
            </a:solidFill>
          </a:ln>
        </p:spPr>
        <p:txBody>
          <a:bodyPr wrap="square" lIns="0" tIns="0" rIns="0" bIns="0" rtlCol="0"/>
          <a:lstStyle/>
          <a:p>
            <a:endParaRPr/>
          </a:p>
        </p:txBody>
      </p:sp>
      <p:sp>
        <p:nvSpPr>
          <p:cNvPr id="261" name="object 261"/>
          <p:cNvSpPr/>
          <p:nvPr/>
        </p:nvSpPr>
        <p:spPr>
          <a:xfrm>
            <a:off x="8975951" y="2950894"/>
            <a:ext cx="24130" cy="6350"/>
          </a:xfrm>
          <a:custGeom>
            <a:avLst/>
            <a:gdLst/>
            <a:ahLst/>
            <a:cxnLst/>
            <a:rect l="l" t="t" r="r" b="b"/>
            <a:pathLst>
              <a:path w="24129" h="6350">
                <a:moveTo>
                  <a:pt x="24053" y="0"/>
                </a:moveTo>
                <a:lnTo>
                  <a:pt x="0" y="5905"/>
                </a:lnTo>
              </a:path>
            </a:pathLst>
          </a:custGeom>
          <a:ln w="19900">
            <a:solidFill>
              <a:srgbClr val="83ABBC"/>
            </a:solidFill>
          </a:ln>
        </p:spPr>
        <p:txBody>
          <a:bodyPr wrap="square" lIns="0" tIns="0" rIns="0" bIns="0" rtlCol="0"/>
          <a:lstStyle/>
          <a:p>
            <a:endParaRPr/>
          </a:p>
        </p:txBody>
      </p:sp>
      <p:sp>
        <p:nvSpPr>
          <p:cNvPr id="262" name="object 262"/>
          <p:cNvSpPr/>
          <p:nvPr/>
        </p:nvSpPr>
        <p:spPr>
          <a:xfrm>
            <a:off x="8999998" y="2944972"/>
            <a:ext cx="24130" cy="6350"/>
          </a:xfrm>
          <a:custGeom>
            <a:avLst/>
            <a:gdLst/>
            <a:ahLst/>
            <a:cxnLst/>
            <a:rect l="l" t="t" r="r" b="b"/>
            <a:pathLst>
              <a:path w="24129" h="6350">
                <a:moveTo>
                  <a:pt x="24066" y="0"/>
                </a:moveTo>
                <a:lnTo>
                  <a:pt x="0" y="5918"/>
                </a:lnTo>
              </a:path>
            </a:pathLst>
          </a:custGeom>
          <a:ln w="19900">
            <a:solidFill>
              <a:srgbClr val="83ABBC"/>
            </a:solidFill>
          </a:ln>
        </p:spPr>
        <p:txBody>
          <a:bodyPr wrap="square" lIns="0" tIns="0" rIns="0" bIns="0" rtlCol="0"/>
          <a:lstStyle/>
          <a:p>
            <a:endParaRPr/>
          </a:p>
        </p:txBody>
      </p:sp>
      <p:sp>
        <p:nvSpPr>
          <p:cNvPr id="263" name="object 263"/>
          <p:cNvSpPr/>
          <p:nvPr/>
        </p:nvSpPr>
        <p:spPr>
          <a:xfrm>
            <a:off x="9024060" y="2939018"/>
            <a:ext cx="24130" cy="6350"/>
          </a:xfrm>
          <a:custGeom>
            <a:avLst/>
            <a:gdLst/>
            <a:ahLst/>
            <a:cxnLst/>
            <a:rect l="l" t="t" r="r" b="b"/>
            <a:pathLst>
              <a:path w="24129" h="6350">
                <a:moveTo>
                  <a:pt x="24066" y="0"/>
                </a:moveTo>
                <a:lnTo>
                  <a:pt x="0" y="5956"/>
                </a:lnTo>
              </a:path>
            </a:pathLst>
          </a:custGeom>
          <a:ln w="19900">
            <a:solidFill>
              <a:srgbClr val="83ABBC"/>
            </a:solidFill>
          </a:ln>
        </p:spPr>
        <p:txBody>
          <a:bodyPr wrap="square" lIns="0" tIns="0" rIns="0" bIns="0" rtlCol="0"/>
          <a:lstStyle/>
          <a:p>
            <a:endParaRPr/>
          </a:p>
        </p:txBody>
      </p:sp>
      <p:sp>
        <p:nvSpPr>
          <p:cNvPr id="264" name="object 264"/>
          <p:cNvSpPr/>
          <p:nvPr/>
        </p:nvSpPr>
        <p:spPr>
          <a:xfrm>
            <a:off x="9048119" y="2933040"/>
            <a:ext cx="24130" cy="6350"/>
          </a:xfrm>
          <a:custGeom>
            <a:avLst/>
            <a:gdLst/>
            <a:ahLst/>
            <a:cxnLst/>
            <a:rect l="l" t="t" r="r" b="b"/>
            <a:pathLst>
              <a:path w="24129" h="6350">
                <a:moveTo>
                  <a:pt x="24053" y="0"/>
                </a:moveTo>
                <a:lnTo>
                  <a:pt x="0" y="5981"/>
                </a:lnTo>
              </a:path>
            </a:pathLst>
          </a:custGeom>
          <a:ln w="19900">
            <a:solidFill>
              <a:srgbClr val="83ABBC"/>
            </a:solidFill>
          </a:ln>
        </p:spPr>
        <p:txBody>
          <a:bodyPr wrap="square" lIns="0" tIns="0" rIns="0" bIns="0" rtlCol="0"/>
          <a:lstStyle/>
          <a:p>
            <a:endParaRPr/>
          </a:p>
        </p:txBody>
      </p:sp>
      <p:sp>
        <p:nvSpPr>
          <p:cNvPr id="265" name="object 265"/>
          <p:cNvSpPr/>
          <p:nvPr/>
        </p:nvSpPr>
        <p:spPr>
          <a:xfrm>
            <a:off x="9072168" y="2927038"/>
            <a:ext cx="24130" cy="6350"/>
          </a:xfrm>
          <a:custGeom>
            <a:avLst/>
            <a:gdLst/>
            <a:ahLst/>
            <a:cxnLst/>
            <a:rect l="l" t="t" r="r" b="b"/>
            <a:pathLst>
              <a:path w="24129" h="6350">
                <a:moveTo>
                  <a:pt x="24066" y="0"/>
                </a:moveTo>
                <a:lnTo>
                  <a:pt x="0" y="6007"/>
                </a:lnTo>
              </a:path>
            </a:pathLst>
          </a:custGeom>
          <a:ln w="19900">
            <a:solidFill>
              <a:srgbClr val="83ABBC"/>
            </a:solidFill>
          </a:ln>
        </p:spPr>
        <p:txBody>
          <a:bodyPr wrap="square" lIns="0" tIns="0" rIns="0" bIns="0" rtlCol="0"/>
          <a:lstStyle/>
          <a:p>
            <a:endParaRPr/>
          </a:p>
        </p:txBody>
      </p:sp>
      <p:sp>
        <p:nvSpPr>
          <p:cNvPr id="266" name="object 266"/>
          <p:cNvSpPr/>
          <p:nvPr/>
        </p:nvSpPr>
        <p:spPr>
          <a:xfrm>
            <a:off x="9096229" y="2927035"/>
            <a:ext cx="24130" cy="4445"/>
          </a:xfrm>
          <a:custGeom>
            <a:avLst/>
            <a:gdLst/>
            <a:ahLst/>
            <a:cxnLst/>
            <a:rect l="l" t="t" r="r" b="b"/>
            <a:pathLst>
              <a:path w="24129" h="4444">
                <a:moveTo>
                  <a:pt x="24066" y="4140"/>
                </a:moveTo>
                <a:lnTo>
                  <a:pt x="0" y="0"/>
                </a:lnTo>
              </a:path>
            </a:pathLst>
          </a:custGeom>
          <a:ln w="19900">
            <a:solidFill>
              <a:srgbClr val="83ABBC"/>
            </a:solidFill>
          </a:ln>
        </p:spPr>
        <p:txBody>
          <a:bodyPr wrap="square" lIns="0" tIns="0" rIns="0" bIns="0" rtlCol="0"/>
          <a:lstStyle/>
          <a:p>
            <a:endParaRPr/>
          </a:p>
        </p:txBody>
      </p:sp>
      <p:sp>
        <p:nvSpPr>
          <p:cNvPr id="267" name="object 267"/>
          <p:cNvSpPr/>
          <p:nvPr/>
        </p:nvSpPr>
        <p:spPr>
          <a:xfrm>
            <a:off x="3346626" y="3751043"/>
            <a:ext cx="24130" cy="6985"/>
          </a:xfrm>
          <a:custGeom>
            <a:avLst/>
            <a:gdLst/>
            <a:ahLst/>
            <a:cxnLst/>
            <a:rect l="l" t="t" r="r" b="b"/>
            <a:pathLst>
              <a:path w="24129" h="6985">
                <a:moveTo>
                  <a:pt x="24066" y="0"/>
                </a:moveTo>
                <a:lnTo>
                  <a:pt x="0" y="6604"/>
                </a:lnTo>
              </a:path>
            </a:pathLst>
          </a:custGeom>
          <a:ln w="19900">
            <a:solidFill>
              <a:srgbClr val="005776"/>
            </a:solidFill>
          </a:ln>
        </p:spPr>
        <p:txBody>
          <a:bodyPr wrap="square" lIns="0" tIns="0" rIns="0" bIns="0" rtlCol="0"/>
          <a:lstStyle/>
          <a:p>
            <a:endParaRPr/>
          </a:p>
        </p:txBody>
      </p:sp>
      <p:sp>
        <p:nvSpPr>
          <p:cNvPr id="268" name="object 268"/>
          <p:cNvSpPr/>
          <p:nvPr/>
        </p:nvSpPr>
        <p:spPr>
          <a:xfrm>
            <a:off x="3370693" y="3751046"/>
            <a:ext cx="24130" cy="3810"/>
          </a:xfrm>
          <a:custGeom>
            <a:avLst/>
            <a:gdLst/>
            <a:ahLst/>
            <a:cxnLst/>
            <a:rect l="l" t="t" r="r" b="b"/>
            <a:pathLst>
              <a:path w="24129" h="3810">
                <a:moveTo>
                  <a:pt x="24053" y="3314"/>
                </a:moveTo>
                <a:lnTo>
                  <a:pt x="0" y="0"/>
                </a:lnTo>
              </a:path>
            </a:pathLst>
          </a:custGeom>
          <a:ln w="19900">
            <a:solidFill>
              <a:srgbClr val="005776"/>
            </a:solidFill>
          </a:ln>
        </p:spPr>
        <p:txBody>
          <a:bodyPr wrap="square" lIns="0" tIns="0" rIns="0" bIns="0" rtlCol="0"/>
          <a:lstStyle/>
          <a:p>
            <a:endParaRPr/>
          </a:p>
        </p:txBody>
      </p:sp>
      <p:sp>
        <p:nvSpPr>
          <p:cNvPr id="269" name="object 269"/>
          <p:cNvSpPr/>
          <p:nvPr/>
        </p:nvSpPr>
        <p:spPr>
          <a:xfrm>
            <a:off x="3394741" y="3747987"/>
            <a:ext cx="24130" cy="6985"/>
          </a:xfrm>
          <a:custGeom>
            <a:avLst/>
            <a:gdLst/>
            <a:ahLst/>
            <a:cxnLst/>
            <a:rect l="l" t="t" r="r" b="b"/>
            <a:pathLst>
              <a:path w="24129" h="6985">
                <a:moveTo>
                  <a:pt x="24066" y="0"/>
                </a:moveTo>
                <a:lnTo>
                  <a:pt x="0" y="6375"/>
                </a:lnTo>
              </a:path>
            </a:pathLst>
          </a:custGeom>
          <a:ln w="19900">
            <a:solidFill>
              <a:srgbClr val="005776"/>
            </a:solidFill>
          </a:ln>
        </p:spPr>
        <p:txBody>
          <a:bodyPr wrap="square" lIns="0" tIns="0" rIns="0" bIns="0" rtlCol="0"/>
          <a:lstStyle/>
          <a:p>
            <a:endParaRPr/>
          </a:p>
        </p:txBody>
      </p:sp>
      <p:sp>
        <p:nvSpPr>
          <p:cNvPr id="270" name="object 270"/>
          <p:cNvSpPr/>
          <p:nvPr/>
        </p:nvSpPr>
        <p:spPr>
          <a:xfrm>
            <a:off x="3418808" y="3741773"/>
            <a:ext cx="24130" cy="6350"/>
          </a:xfrm>
          <a:custGeom>
            <a:avLst/>
            <a:gdLst/>
            <a:ahLst/>
            <a:cxnLst/>
            <a:rect l="l" t="t" r="r" b="b"/>
            <a:pathLst>
              <a:path w="24129" h="6350">
                <a:moveTo>
                  <a:pt x="24053" y="0"/>
                </a:moveTo>
                <a:lnTo>
                  <a:pt x="0" y="6210"/>
                </a:lnTo>
              </a:path>
            </a:pathLst>
          </a:custGeom>
          <a:ln w="19900">
            <a:solidFill>
              <a:srgbClr val="005776"/>
            </a:solidFill>
          </a:ln>
        </p:spPr>
        <p:txBody>
          <a:bodyPr wrap="square" lIns="0" tIns="0" rIns="0" bIns="0" rtlCol="0"/>
          <a:lstStyle/>
          <a:p>
            <a:endParaRPr/>
          </a:p>
        </p:txBody>
      </p:sp>
      <p:sp>
        <p:nvSpPr>
          <p:cNvPr id="271" name="object 271"/>
          <p:cNvSpPr/>
          <p:nvPr/>
        </p:nvSpPr>
        <p:spPr>
          <a:xfrm>
            <a:off x="3442861" y="3741777"/>
            <a:ext cx="24130" cy="2540"/>
          </a:xfrm>
          <a:custGeom>
            <a:avLst/>
            <a:gdLst/>
            <a:ahLst/>
            <a:cxnLst/>
            <a:rect l="l" t="t" r="r" b="b"/>
            <a:pathLst>
              <a:path w="24129" h="2539">
                <a:moveTo>
                  <a:pt x="24053" y="1981"/>
                </a:moveTo>
                <a:lnTo>
                  <a:pt x="0" y="0"/>
                </a:lnTo>
              </a:path>
            </a:pathLst>
          </a:custGeom>
          <a:ln w="19900">
            <a:solidFill>
              <a:srgbClr val="005776"/>
            </a:solidFill>
          </a:ln>
        </p:spPr>
        <p:txBody>
          <a:bodyPr wrap="square" lIns="0" tIns="0" rIns="0" bIns="0" rtlCol="0"/>
          <a:lstStyle/>
          <a:p>
            <a:endParaRPr/>
          </a:p>
        </p:txBody>
      </p:sp>
      <p:sp>
        <p:nvSpPr>
          <p:cNvPr id="272" name="object 272"/>
          <p:cNvSpPr/>
          <p:nvPr/>
        </p:nvSpPr>
        <p:spPr>
          <a:xfrm>
            <a:off x="3466910" y="3735969"/>
            <a:ext cx="24130" cy="8255"/>
          </a:xfrm>
          <a:custGeom>
            <a:avLst/>
            <a:gdLst/>
            <a:ahLst/>
            <a:cxnLst/>
            <a:rect l="l" t="t" r="r" b="b"/>
            <a:pathLst>
              <a:path w="24129" h="8254">
                <a:moveTo>
                  <a:pt x="24066" y="0"/>
                </a:moveTo>
                <a:lnTo>
                  <a:pt x="0" y="7785"/>
                </a:lnTo>
              </a:path>
            </a:pathLst>
          </a:custGeom>
          <a:ln w="19900">
            <a:solidFill>
              <a:srgbClr val="005776"/>
            </a:solidFill>
          </a:ln>
        </p:spPr>
        <p:txBody>
          <a:bodyPr wrap="square" lIns="0" tIns="0" rIns="0" bIns="0" rtlCol="0"/>
          <a:lstStyle/>
          <a:p>
            <a:endParaRPr/>
          </a:p>
        </p:txBody>
      </p:sp>
      <p:sp>
        <p:nvSpPr>
          <p:cNvPr id="273" name="object 273"/>
          <p:cNvSpPr/>
          <p:nvPr/>
        </p:nvSpPr>
        <p:spPr>
          <a:xfrm>
            <a:off x="3490977" y="3735969"/>
            <a:ext cx="24130" cy="3175"/>
          </a:xfrm>
          <a:custGeom>
            <a:avLst/>
            <a:gdLst/>
            <a:ahLst/>
            <a:cxnLst/>
            <a:rect l="l" t="t" r="r" b="b"/>
            <a:pathLst>
              <a:path w="24129" h="3175">
                <a:moveTo>
                  <a:pt x="24053" y="2641"/>
                </a:moveTo>
                <a:lnTo>
                  <a:pt x="0" y="0"/>
                </a:lnTo>
              </a:path>
            </a:pathLst>
          </a:custGeom>
          <a:ln w="19900">
            <a:solidFill>
              <a:srgbClr val="005776"/>
            </a:solidFill>
          </a:ln>
        </p:spPr>
        <p:txBody>
          <a:bodyPr wrap="square" lIns="0" tIns="0" rIns="0" bIns="0" rtlCol="0"/>
          <a:lstStyle/>
          <a:p>
            <a:endParaRPr/>
          </a:p>
        </p:txBody>
      </p:sp>
      <p:sp>
        <p:nvSpPr>
          <p:cNvPr id="274" name="object 274"/>
          <p:cNvSpPr/>
          <p:nvPr/>
        </p:nvSpPr>
        <p:spPr>
          <a:xfrm>
            <a:off x="3515026" y="3737736"/>
            <a:ext cx="24130" cy="1270"/>
          </a:xfrm>
          <a:custGeom>
            <a:avLst/>
            <a:gdLst/>
            <a:ahLst/>
            <a:cxnLst/>
            <a:rect l="l" t="t" r="r" b="b"/>
            <a:pathLst>
              <a:path w="24129" h="1270">
                <a:moveTo>
                  <a:pt x="24066" y="0"/>
                </a:moveTo>
                <a:lnTo>
                  <a:pt x="0" y="876"/>
                </a:lnTo>
              </a:path>
            </a:pathLst>
          </a:custGeom>
          <a:ln w="19900">
            <a:solidFill>
              <a:srgbClr val="005776"/>
            </a:solidFill>
          </a:ln>
        </p:spPr>
        <p:txBody>
          <a:bodyPr wrap="square" lIns="0" tIns="0" rIns="0" bIns="0" rtlCol="0"/>
          <a:lstStyle/>
          <a:p>
            <a:endParaRPr/>
          </a:p>
        </p:txBody>
      </p:sp>
      <p:sp>
        <p:nvSpPr>
          <p:cNvPr id="275" name="object 275"/>
          <p:cNvSpPr/>
          <p:nvPr/>
        </p:nvSpPr>
        <p:spPr>
          <a:xfrm>
            <a:off x="3539092" y="3737734"/>
            <a:ext cx="24130" cy="1270"/>
          </a:xfrm>
          <a:custGeom>
            <a:avLst/>
            <a:gdLst/>
            <a:ahLst/>
            <a:cxnLst/>
            <a:rect l="l" t="t" r="r" b="b"/>
            <a:pathLst>
              <a:path w="24129" h="1270">
                <a:moveTo>
                  <a:pt x="24053" y="863"/>
                </a:moveTo>
                <a:lnTo>
                  <a:pt x="0" y="0"/>
                </a:lnTo>
              </a:path>
            </a:pathLst>
          </a:custGeom>
          <a:ln w="19900">
            <a:solidFill>
              <a:srgbClr val="005776"/>
            </a:solidFill>
          </a:ln>
        </p:spPr>
        <p:txBody>
          <a:bodyPr wrap="square" lIns="0" tIns="0" rIns="0" bIns="0" rtlCol="0"/>
          <a:lstStyle/>
          <a:p>
            <a:endParaRPr/>
          </a:p>
        </p:txBody>
      </p:sp>
      <p:sp>
        <p:nvSpPr>
          <p:cNvPr id="276" name="object 276"/>
          <p:cNvSpPr/>
          <p:nvPr/>
        </p:nvSpPr>
        <p:spPr>
          <a:xfrm>
            <a:off x="3563146" y="3729154"/>
            <a:ext cx="24130" cy="9525"/>
          </a:xfrm>
          <a:custGeom>
            <a:avLst/>
            <a:gdLst/>
            <a:ahLst/>
            <a:cxnLst/>
            <a:rect l="l" t="t" r="r" b="b"/>
            <a:pathLst>
              <a:path w="24129" h="9525">
                <a:moveTo>
                  <a:pt x="24053" y="0"/>
                </a:moveTo>
                <a:lnTo>
                  <a:pt x="0" y="9448"/>
                </a:lnTo>
              </a:path>
            </a:pathLst>
          </a:custGeom>
          <a:ln w="19900">
            <a:solidFill>
              <a:srgbClr val="005776"/>
            </a:solidFill>
          </a:ln>
        </p:spPr>
        <p:txBody>
          <a:bodyPr wrap="square" lIns="0" tIns="0" rIns="0" bIns="0" rtlCol="0"/>
          <a:lstStyle/>
          <a:p>
            <a:endParaRPr/>
          </a:p>
        </p:txBody>
      </p:sp>
      <p:sp>
        <p:nvSpPr>
          <p:cNvPr id="277" name="object 277"/>
          <p:cNvSpPr/>
          <p:nvPr/>
        </p:nvSpPr>
        <p:spPr>
          <a:xfrm>
            <a:off x="3587194" y="3725073"/>
            <a:ext cx="24130" cy="4445"/>
          </a:xfrm>
          <a:custGeom>
            <a:avLst/>
            <a:gdLst/>
            <a:ahLst/>
            <a:cxnLst/>
            <a:rect l="l" t="t" r="r" b="b"/>
            <a:pathLst>
              <a:path w="24129" h="4445">
                <a:moveTo>
                  <a:pt x="24066" y="0"/>
                </a:moveTo>
                <a:lnTo>
                  <a:pt x="0" y="4076"/>
                </a:lnTo>
              </a:path>
            </a:pathLst>
          </a:custGeom>
          <a:ln w="19900">
            <a:solidFill>
              <a:srgbClr val="005776"/>
            </a:solidFill>
          </a:ln>
        </p:spPr>
        <p:txBody>
          <a:bodyPr wrap="square" lIns="0" tIns="0" rIns="0" bIns="0" rtlCol="0"/>
          <a:lstStyle/>
          <a:p>
            <a:endParaRPr/>
          </a:p>
        </p:txBody>
      </p:sp>
      <p:sp>
        <p:nvSpPr>
          <p:cNvPr id="278" name="object 278"/>
          <p:cNvSpPr/>
          <p:nvPr/>
        </p:nvSpPr>
        <p:spPr>
          <a:xfrm>
            <a:off x="3611261" y="3718605"/>
            <a:ext cx="24130" cy="6985"/>
          </a:xfrm>
          <a:custGeom>
            <a:avLst/>
            <a:gdLst/>
            <a:ahLst/>
            <a:cxnLst/>
            <a:rect l="l" t="t" r="r" b="b"/>
            <a:pathLst>
              <a:path w="24129" h="6985">
                <a:moveTo>
                  <a:pt x="24053" y="0"/>
                </a:moveTo>
                <a:lnTo>
                  <a:pt x="0" y="6464"/>
                </a:lnTo>
              </a:path>
            </a:pathLst>
          </a:custGeom>
          <a:ln w="19900">
            <a:solidFill>
              <a:srgbClr val="005776"/>
            </a:solidFill>
          </a:ln>
        </p:spPr>
        <p:txBody>
          <a:bodyPr wrap="square" lIns="0" tIns="0" rIns="0" bIns="0" rtlCol="0"/>
          <a:lstStyle/>
          <a:p>
            <a:endParaRPr/>
          </a:p>
        </p:txBody>
      </p:sp>
      <p:sp>
        <p:nvSpPr>
          <p:cNvPr id="279" name="object 279"/>
          <p:cNvSpPr/>
          <p:nvPr/>
        </p:nvSpPr>
        <p:spPr>
          <a:xfrm>
            <a:off x="3635309" y="3718608"/>
            <a:ext cx="24130" cy="5715"/>
          </a:xfrm>
          <a:custGeom>
            <a:avLst/>
            <a:gdLst/>
            <a:ahLst/>
            <a:cxnLst/>
            <a:rect l="l" t="t" r="r" b="b"/>
            <a:pathLst>
              <a:path w="24129" h="5714">
                <a:moveTo>
                  <a:pt x="24066" y="5435"/>
                </a:moveTo>
                <a:lnTo>
                  <a:pt x="0" y="0"/>
                </a:lnTo>
              </a:path>
            </a:pathLst>
          </a:custGeom>
          <a:ln w="19900">
            <a:solidFill>
              <a:srgbClr val="005776"/>
            </a:solidFill>
          </a:ln>
        </p:spPr>
        <p:txBody>
          <a:bodyPr wrap="square" lIns="0" tIns="0" rIns="0" bIns="0" rtlCol="0"/>
          <a:lstStyle/>
          <a:p>
            <a:endParaRPr/>
          </a:p>
        </p:txBody>
      </p:sp>
      <p:sp>
        <p:nvSpPr>
          <p:cNvPr id="280" name="object 280"/>
          <p:cNvSpPr/>
          <p:nvPr/>
        </p:nvSpPr>
        <p:spPr>
          <a:xfrm>
            <a:off x="3659376" y="3723931"/>
            <a:ext cx="24130" cy="635"/>
          </a:xfrm>
          <a:custGeom>
            <a:avLst/>
            <a:gdLst/>
            <a:ahLst/>
            <a:cxnLst/>
            <a:rect l="l" t="t" r="r" b="b"/>
            <a:pathLst>
              <a:path w="24129" h="635">
                <a:moveTo>
                  <a:pt x="24053" y="0"/>
                </a:moveTo>
                <a:lnTo>
                  <a:pt x="0" y="114"/>
                </a:lnTo>
              </a:path>
            </a:pathLst>
          </a:custGeom>
          <a:ln w="19900">
            <a:solidFill>
              <a:srgbClr val="005776"/>
            </a:solidFill>
          </a:ln>
        </p:spPr>
        <p:txBody>
          <a:bodyPr wrap="square" lIns="0" tIns="0" rIns="0" bIns="0" rtlCol="0"/>
          <a:lstStyle/>
          <a:p>
            <a:endParaRPr/>
          </a:p>
        </p:txBody>
      </p:sp>
      <p:sp>
        <p:nvSpPr>
          <p:cNvPr id="281" name="object 281"/>
          <p:cNvSpPr/>
          <p:nvPr/>
        </p:nvSpPr>
        <p:spPr>
          <a:xfrm>
            <a:off x="3683424" y="3708622"/>
            <a:ext cx="24130" cy="15875"/>
          </a:xfrm>
          <a:custGeom>
            <a:avLst/>
            <a:gdLst/>
            <a:ahLst/>
            <a:cxnLst/>
            <a:rect l="l" t="t" r="r" b="b"/>
            <a:pathLst>
              <a:path w="24129" h="15875">
                <a:moveTo>
                  <a:pt x="24066" y="0"/>
                </a:moveTo>
                <a:lnTo>
                  <a:pt x="0" y="15316"/>
                </a:lnTo>
              </a:path>
            </a:pathLst>
          </a:custGeom>
          <a:ln w="19900">
            <a:solidFill>
              <a:srgbClr val="005776"/>
            </a:solidFill>
          </a:ln>
        </p:spPr>
        <p:txBody>
          <a:bodyPr wrap="square" lIns="0" tIns="0" rIns="0" bIns="0" rtlCol="0"/>
          <a:lstStyle/>
          <a:p>
            <a:endParaRPr/>
          </a:p>
        </p:txBody>
      </p:sp>
      <p:sp>
        <p:nvSpPr>
          <p:cNvPr id="282" name="object 282"/>
          <p:cNvSpPr/>
          <p:nvPr/>
        </p:nvSpPr>
        <p:spPr>
          <a:xfrm>
            <a:off x="3707491" y="3708628"/>
            <a:ext cx="24130" cy="3175"/>
          </a:xfrm>
          <a:custGeom>
            <a:avLst/>
            <a:gdLst/>
            <a:ahLst/>
            <a:cxnLst/>
            <a:rect l="l" t="t" r="r" b="b"/>
            <a:pathLst>
              <a:path w="24129" h="3175">
                <a:moveTo>
                  <a:pt x="24053" y="2908"/>
                </a:moveTo>
                <a:lnTo>
                  <a:pt x="0" y="0"/>
                </a:lnTo>
              </a:path>
            </a:pathLst>
          </a:custGeom>
          <a:ln w="19900">
            <a:solidFill>
              <a:srgbClr val="005776"/>
            </a:solidFill>
          </a:ln>
        </p:spPr>
        <p:txBody>
          <a:bodyPr wrap="square" lIns="0" tIns="0" rIns="0" bIns="0" rtlCol="0"/>
          <a:lstStyle/>
          <a:p>
            <a:endParaRPr/>
          </a:p>
        </p:txBody>
      </p:sp>
      <p:sp>
        <p:nvSpPr>
          <p:cNvPr id="283" name="object 283"/>
          <p:cNvSpPr/>
          <p:nvPr/>
        </p:nvSpPr>
        <p:spPr>
          <a:xfrm>
            <a:off x="3731545" y="3711537"/>
            <a:ext cx="24130" cy="1905"/>
          </a:xfrm>
          <a:custGeom>
            <a:avLst/>
            <a:gdLst/>
            <a:ahLst/>
            <a:cxnLst/>
            <a:rect l="l" t="t" r="r" b="b"/>
            <a:pathLst>
              <a:path w="24129" h="1904">
                <a:moveTo>
                  <a:pt x="24053" y="1333"/>
                </a:moveTo>
                <a:lnTo>
                  <a:pt x="0" y="0"/>
                </a:lnTo>
              </a:path>
            </a:pathLst>
          </a:custGeom>
          <a:ln w="19900">
            <a:solidFill>
              <a:srgbClr val="005776"/>
            </a:solidFill>
          </a:ln>
        </p:spPr>
        <p:txBody>
          <a:bodyPr wrap="square" lIns="0" tIns="0" rIns="0" bIns="0" rtlCol="0"/>
          <a:lstStyle/>
          <a:p>
            <a:endParaRPr/>
          </a:p>
        </p:txBody>
      </p:sp>
      <p:sp>
        <p:nvSpPr>
          <p:cNvPr id="284" name="object 284"/>
          <p:cNvSpPr/>
          <p:nvPr/>
        </p:nvSpPr>
        <p:spPr>
          <a:xfrm>
            <a:off x="3755593" y="3706116"/>
            <a:ext cx="24130" cy="6985"/>
          </a:xfrm>
          <a:custGeom>
            <a:avLst/>
            <a:gdLst/>
            <a:ahLst/>
            <a:cxnLst/>
            <a:rect l="l" t="t" r="r" b="b"/>
            <a:pathLst>
              <a:path w="24129" h="6985">
                <a:moveTo>
                  <a:pt x="24066" y="0"/>
                </a:moveTo>
                <a:lnTo>
                  <a:pt x="0" y="6756"/>
                </a:lnTo>
              </a:path>
            </a:pathLst>
          </a:custGeom>
          <a:ln w="19900">
            <a:solidFill>
              <a:srgbClr val="005776"/>
            </a:solidFill>
          </a:ln>
        </p:spPr>
        <p:txBody>
          <a:bodyPr wrap="square" lIns="0" tIns="0" rIns="0" bIns="0" rtlCol="0"/>
          <a:lstStyle/>
          <a:p>
            <a:endParaRPr/>
          </a:p>
        </p:txBody>
      </p:sp>
      <p:sp>
        <p:nvSpPr>
          <p:cNvPr id="285" name="object 285"/>
          <p:cNvSpPr/>
          <p:nvPr/>
        </p:nvSpPr>
        <p:spPr>
          <a:xfrm>
            <a:off x="3779661" y="3705937"/>
            <a:ext cx="24130" cy="635"/>
          </a:xfrm>
          <a:custGeom>
            <a:avLst/>
            <a:gdLst/>
            <a:ahLst/>
            <a:cxnLst/>
            <a:rect l="l" t="t" r="r" b="b"/>
            <a:pathLst>
              <a:path w="24129" h="635">
                <a:moveTo>
                  <a:pt x="24053" y="0"/>
                </a:moveTo>
                <a:lnTo>
                  <a:pt x="0" y="177"/>
                </a:lnTo>
              </a:path>
            </a:pathLst>
          </a:custGeom>
          <a:ln w="19900">
            <a:solidFill>
              <a:srgbClr val="005776"/>
            </a:solidFill>
          </a:ln>
        </p:spPr>
        <p:txBody>
          <a:bodyPr wrap="square" lIns="0" tIns="0" rIns="0" bIns="0" rtlCol="0"/>
          <a:lstStyle/>
          <a:p>
            <a:endParaRPr/>
          </a:p>
        </p:txBody>
      </p:sp>
      <p:sp>
        <p:nvSpPr>
          <p:cNvPr id="286" name="object 286"/>
          <p:cNvSpPr/>
          <p:nvPr/>
        </p:nvSpPr>
        <p:spPr>
          <a:xfrm>
            <a:off x="3803708" y="3694358"/>
            <a:ext cx="24130" cy="12065"/>
          </a:xfrm>
          <a:custGeom>
            <a:avLst/>
            <a:gdLst/>
            <a:ahLst/>
            <a:cxnLst/>
            <a:rect l="l" t="t" r="r" b="b"/>
            <a:pathLst>
              <a:path w="24129" h="12064">
                <a:moveTo>
                  <a:pt x="24066" y="0"/>
                </a:moveTo>
                <a:lnTo>
                  <a:pt x="0" y="11582"/>
                </a:lnTo>
              </a:path>
            </a:pathLst>
          </a:custGeom>
          <a:ln w="19900">
            <a:solidFill>
              <a:srgbClr val="005776"/>
            </a:solidFill>
          </a:ln>
        </p:spPr>
        <p:txBody>
          <a:bodyPr wrap="square" lIns="0" tIns="0" rIns="0" bIns="0" rtlCol="0"/>
          <a:lstStyle/>
          <a:p>
            <a:endParaRPr/>
          </a:p>
        </p:txBody>
      </p:sp>
      <p:sp>
        <p:nvSpPr>
          <p:cNvPr id="287" name="object 287"/>
          <p:cNvSpPr/>
          <p:nvPr/>
        </p:nvSpPr>
        <p:spPr>
          <a:xfrm>
            <a:off x="3827776" y="3694357"/>
            <a:ext cx="24130" cy="5715"/>
          </a:xfrm>
          <a:custGeom>
            <a:avLst/>
            <a:gdLst/>
            <a:ahLst/>
            <a:cxnLst/>
            <a:rect l="l" t="t" r="r" b="b"/>
            <a:pathLst>
              <a:path w="24129" h="5714">
                <a:moveTo>
                  <a:pt x="24053" y="5638"/>
                </a:moveTo>
                <a:lnTo>
                  <a:pt x="0" y="0"/>
                </a:lnTo>
              </a:path>
            </a:pathLst>
          </a:custGeom>
          <a:ln w="19900">
            <a:solidFill>
              <a:srgbClr val="005776"/>
            </a:solidFill>
          </a:ln>
        </p:spPr>
        <p:txBody>
          <a:bodyPr wrap="square" lIns="0" tIns="0" rIns="0" bIns="0" rtlCol="0"/>
          <a:lstStyle/>
          <a:p>
            <a:endParaRPr/>
          </a:p>
        </p:txBody>
      </p:sp>
      <p:sp>
        <p:nvSpPr>
          <p:cNvPr id="288" name="object 288"/>
          <p:cNvSpPr/>
          <p:nvPr/>
        </p:nvSpPr>
        <p:spPr>
          <a:xfrm>
            <a:off x="3851830" y="3698452"/>
            <a:ext cx="24130" cy="1905"/>
          </a:xfrm>
          <a:custGeom>
            <a:avLst/>
            <a:gdLst/>
            <a:ahLst/>
            <a:cxnLst/>
            <a:rect l="l" t="t" r="r" b="b"/>
            <a:pathLst>
              <a:path w="24129" h="1904">
                <a:moveTo>
                  <a:pt x="24053" y="0"/>
                </a:moveTo>
                <a:lnTo>
                  <a:pt x="0" y="1549"/>
                </a:lnTo>
              </a:path>
            </a:pathLst>
          </a:custGeom>
          <a:ln w="19900">
            <a:solidFill>
              <a:srgbClr val="005776"/>
            </a:solidFill>
          </a:ln>
        </p:spPr>
        <p:txBody>
          <a:bodyPr wrap="square" lIns="0" tIns="0" rIns="0" bIns="0" rtlCol="0"/>
          <a:lstStyle/>
          <a:p>
            <a:endParaRPr/>
          </a:p>
        </p:txBody>
      </p:sp>
      <p:sp>
        <p:nvSpPr>
          <p:cNvPr id="289" name="object 289"/>
          <p:cNvSpPr/>
          <p:nvPr/>
        </p:nvSpPr>
        <p:spPr>
          <a:xfrm>
            <a:off x="3875877" y="3698449"/>
            <a:ext cx="24130" cy="8890"/>
          </a:xfrm>
          <a:custGeom>
            <a:avLst/>
            <a:gdLst/>
            <a:ahLst/>
            <a:cxnLst/>
            <a:rect l="l" t="t" r="r" b="b"/>
            <a:pathLst>
              <a:path w="24129" h="8889">
                <a:moveTo>
                  <a:pt x="24066" y="8318"/>
                </a:moveTo>
                <a:lnTo>
                  <a:pt x="0" y="0"/>
                </a:lnTo>
              </a:path>
            </a:pathLst>
          </a:custGeom>
          <a:ln w="19900">
            <a:solidFill>
              <a:srgbClr val="005776"/>
            </a:solidFill>
          </a:ln>
        </p:spPr>
        <p:txBody>
          <a:bodyPr wrap="square" lIns="0" tIns="0" rIns="0" bIns="0" rtlCol="0"/>
          <a:lstStyle/>
          <a:p>
            <a:endParaRPr/>
          </a:p>
        </p:txBody>
      </p:sp>
      <p:sp>
        <p:nvSpPr>
          <p:cNvPr id="290" name="object 290"/>
          <p:cNvSpPr/>
          <p:nvPr/>
        </p:nvSpPr>
        <p:spPr>
          <a:xfrm>
            <a:off x="3899945" y="3705193"/>
            <a:ext cx="24130" cy="1905"/>
          </a:xfrm>
          <a:custGeom>
            <a:avLst/>
            <a:gdLst/>
            <a:ahLst/>
            <a:cxnLst/>
            <a:rect l="l" t="t" r="r" b="b"/>
            <a:pathLst>
              <a:path w="24129" h="1904">
                <a:moveTo>
                  <a:pt x="24053" y="0"/>
                </a:moveTo>
                <a:lnTo>
                  <a:pt x="0" y="1574"/>
                </a:lnTo>
              </a:path>
            </a:pathLst>
          </a:custGeom>
          <a:ln w="19900">
            <a:solidFill>
              <a:srgbClr val="005776"/>
            </a:solidFill>
          </a:ln>
        </p:spPr>
        <p:txBody>
          <a:bodyPr wrap="square" lIns="0" tIns="0" rIns="0" bIns="0" rtlCol="0"/>
          <a:lstStyle/>
          <a:p>
            <a:endParaRPr/>
          </a:p>
        </p:txBody>
      </p:sp>
      <p:sp>
        <p:nvSpPr>
          <p:cNvPr id="291" name="object 291"/>
          <p:cNvSpPr/>
          <p:nvPr/>
        </p:nvSpPr>
        <p:spPr>
          <a:xfrm>
            <a:off x="3923992" y="3697150"/>
            <a:ext cx="24130" cy="8255"/>
          </a:xfrm>
          <a:custGeom>
            <a:avLst/>
            <a:gdLst/>
            <a:ahLst/>
            <a:cxnLst/>
            <a:rect l="l" t="t" r="r" b="b"/>
            <a:pathLst>
              <a:path w="24129" h="8254">
                <a:moveTo>
                  <a:pt x="24066" y="0"/>
                </a:moveTo>
                <a:lnTo>
                  <a:pt x="0" y="8039"/>
                </a:lnTo>
              </a:path>
            </a:pathLst>
          </a:custGeom>
          <a:ln w="19900">
            <a:solidFill>
              <a:srgbClr val="005776"/>
            </a:solidFill>
          </a:ln>
        </p:spPr>
        <p:txBody>
          <a:bodyPr wrap="square" lIns="0" tIns="0" rIns="0" bIns="0" rtlCol="0"/>
          <a:lstStyle/>
          <a:p>
            <a:endParaRPr/>
          </a:p>
        </p:txBody>
      </p:sp>
      <p:sp>
        <p:nvSpPr>
          <p:cNvPr id="292" name="object 292"/>
          <p:cNvSpPr/>
          <p:nvPr/>
        </p:nvSpPr>
        <p:spPr>
          <a:xfrm>
            <a:off x="3948059" y="3697147"/>
            <a:ext cx="24130" cy="11430"/>
          </a:xfrm>
          <a:custGeom>
            <a:avLst/>
            <a:gdLst/>
            <a:ahLst/>
            <a:cxnLst/>
            <a:rect l="l" t="t" r="r" b="b"/>
            <a:pathLst>
              <a:path w="24129" h="11429">
                <a:moveTo>
                  <a:pt x="24053" y="10909"/>
                </a:moveTo>
                <a:lnTo>
                  <a:pt x="0" y="0"/>
                </a:lnTo>
              </a:path>
            </a:pathLst>
          </a:custGeom>
          <a:ln w="19900">
            <a:solidFill>
              <a:srgbClr val="005776"/>
            </a:solidFill>
          </a:ln>
        </p:spPr>
        <p:txBody>
          <a:bodyPr wrap="square" lIns="0" tIns="0" rIns="0" bIns="0" rtlCol="0"/>
          <a:lstStyle/>
          <a:p>
            <a:endParaRPr/>
          </a:p>
        </p:txBody>
      </p:sp>
      <p:sp>
        <p:nvSpPr>
          <p:cNvPr id="293" name="object 293"/>
          <p:cNvSpPr/>
          <p:nvPr/>
        </p:nvSpPr>
        <p:spPr>
          <a:xfrm>
            <a:off x="3972114" y="3708059"/>
            <a:ext cx="24130" cy="6985"/>
          </a:xfrm>
          <a:custGeom>
            <a:avLst/>
            <a:gdLst/>
            <a:ahLst/>
            <a:cxnLst/>
            <a:rect l="l" t="t" r="r" b="b"/>
            <a:pathLst>
              <a:path w="24129" h="6985">
                <a:moveTo>
                  <a:pt x="24053" y="6819"/>
                </a:moveTo>
                <a:lnTo>
                  <a:pt x="0" y="0"/>
                </a:lnTo>
              </a:path>
            </a:pathLst>
          </a:custGeom>
          <a:ln w="19900">
            <a:solidFill>
              <a:srgbClr val="005776"/>
            </a:solidFill>
          </a:ln>
        </p:spPr>
        <p:txBody>
          <a:bodyPr wrap="square" lIns="0" tIns="0" rIns="0" bIns="0" rtlCol="0"/>
          <a:lstStyle/>
          <a:p>
            <a:endParaRPr/>
          </a:p>
        </p:txBody>
      </p:sp>
      <p:sp>
        <p:nvSpPr>
          <p:cNvPr id="294" name="object 294"/>
          <p:cNvSpPr/>
          <p:nvPr/>
        </p:nvSpPr>
        <p:spPr>
          <a:xfrm>
            <a:off x="3996161" y="3703251"/>
            <a:ext cx="24130" cy="12065"/>
          </a:xfrm>
          <a:custGeom>
            <a:avLst/>
            <a:gdLst/>
            <a:ahLst/>
            <a:cxnLst/>
            <a:rect l="l" t="t" r="r" b="b"/>
            <a:pathLst>
              <a:path w="24129" h="12064">
                <a:moveTo>
                  <a:pt x="24066" y="0"/>
                </a:moveTo>
                <a:lnTo>
                  <a:pt x="0" y="11633"/>
                </a:lnTo>
              </a:path>
            </a:pathLst>
          </a:custGeom>
          <a:ln w="19900">
            <a:solidFill>
              <a:srgbClr val="005776"/>
            </a:solidFill>
          </a:ln>
        </p:spPr>
        <p:txBody>
          <a:bodyPr wrap="square" lIns="0" tIns="0" rIns="0" bIns="0" rtlCol="0"/>
          <a:lstStyle/>
          <a:p>
            <a:endParaRPr/>
          </a:p>
        </p:txBody>
      </p:sp>
      <p:sp>
        <p:nvSpPr>
          <p:cNvPr id="295" name="object 295"/>
          <p:cNvSpPr/>
          <p:nvPr/>
        </p:nvSpPr>
        <p:spPr>
          <a:xfrm>
            <a:off x="4020229" y="3700213"/>
            <a:ext cx="24130" cy="3175"/>
          </a:xfrm>
          <a:custGeom>
            <a:avLst/>
            <a:gdLst/>
            <a:ahLst/>
            <a:cxnLst/>
            <a:rect l="l" t="t" r="r" b="b"/>
            <a:pathLst>
              <a:path w="24129" h="3175">
                <a:moveTo>
                  <a:pt x="24053" y="0"/>
                </a:moveTo>
                <a:lnTo>
                  <a:pt x="0" y="3035"/>
                </a:lnTo>
              </a:path>
            </a:pathLst>
          </a:custGeom>
          <a:ln w="19900">
            <a:solidFill>
              <a:srgbClr val="005776"/>
            </a:solidFill>
          </a:ln>
        </p:spPr>
        <p:txBody>
          <a:bodyPr wrap="square" lIns="0" tIns="0" rIns="0" bIns="0" rtlCol="0"/>
          <a:lstStyle/>
          <a:p>
            <a:endParaRPr/>
          </a:p>
        </p:txBody>
      </p:sp>
      <p:sp>
        <p:nvSpPr>
          <p:cNvPr id="296" name="object 296"/>
          <p:cNvSpPr/>
          <p:nvPr/>
        </p:nvSpPr>
        <p:spPr>
          <a:xfrm>
            <a:off x="4044276" y="3700218"/>
            <a:ext cx="24130" cy="1905"/>
          </a:xfrm>
          <a:custGeom>
            <a:avLst/>
            <a:gdLst/>
            <a:ahLst/>
            <a:cxnLst/>
            <a:rect l="l" t="t" r="r" b="b"/>
            <a:pathLst>
              <a:path w="24129" h="1904">
                <a:moveTo>
                  <a:pt x="24066" y="1612"/>
                </a:moveTo>
                <a:lnTo>
                  <a:pt x="0" y="0"/>
                </a:lnTo>
              </a:path>
            </a:pathLst>
          </a:custGeom>
          <a:ln w="19900">
            <a:solidFill>
              <a:srgbClr val="005776"/>
            </a:solidFill>
          </a:ln>
        </p:spPr>
        <p:txBody>
          <a:bodyPr wrap="square" lIns="0" tIns="0" rIns="0" bIns="0" rtlCol="0"/>
          <a:lstStyle/>
          <a:p>
            <a:endParaRPr/>
          </a:p>
        </p:txBody>
      </p:sp>
      <p:sp>
        <p:nvSpPr>
          <p:cNvPr id="297" name="object 297"/>
          <p:cNvSpPr/>
          <p:nvPr/>
        </p:nvSpPr>
        <p:spPr>
          <a:xfrm>
            <a:off x="4068343" y="3699592"/>
            <a:ext cx="24130" cy="2540"/>
          </a:xfrm>
          <a:custGeom>
            <a:avLst/>
            <a:gdLst/>
            <a:ahLst/>
            <a:cxnLst/>
            <a:rect l="l" t="t" r="r" b="b"/>
            <a:pathLst>
              <a:path w="24129" h="2539">
                <a:moveTo>
                  <a:pt x="24053" y="0"/>
                </a:moveTo>
                <a:lnTo>
                  <a:pt x="0" y="2235"/>
                </a:lnTo>
              </a:path>
            </a:pathLst>
          </a:custGeom>
          <a:ln w="19900">
            <a:solidFill>
              <a:srgbClr val="005776"/>
            </a:solidFill>
          </a:ln>
        </p:spPr>
        <p:txBody>
          <a:bodyPr wrap="square" lIns="0" tIns="0" rIns="0" bIns="0" rtlCol="0"/>
          <a:lstStyle/>
          <a:p>
            <a:endParaRPr/>
          </a:p>
        </p:txBody>
      </p:sp>
      <p:sp>
        <p:nvSpPr>
          <p:cNvPr id="298" name="object 298"/>
          <p:cNvSpPr/>
          <p:nvPr/>
        </p:nvSpPr>
        <p:spPr>
          <a:xfrm>
            <a:off x="4092392" y="3699591"/>
            <a:ext cx="24130" cy="6985"/>
          </a:xfrm>
          <a:custGeom>
            <a:avLst/>
            <a:gdLst/>
            <a:ahLst/>
            <a:cxnLst/>
            <a:rect l="l" t="t" r="r" b="b"/>
            <a:pathLst>
              <a:path w="24129" h="6985">
                <a:moveTo>
                  <a:pt x="24066" y="6400"/>
                </a:moveTo>
                <a:lnTo>
                  <a:pt x="0" y="0"/>
                </a:lnTo>
              </a:path>
            </a:pathLst>
          </a:custGeom>
          <a:ln w="19900">
            <a:solidFill>
              <a:srgbClr val="005776"/>
            </a:solidFill>
          </a:ln>
        </p:spPr>
        <p:txBody>
          <a:bodyPr wrap="square" lIns="0" tIns="0" rIns="0" bIns="0" rtlCol="0"/>
          <a:lstStyle/>
          <a:p>
            <a:endParaRPr/>
          </a:p>
        </p:txBody>
      </p:sp>
      <p:sp>
        <p:nvSpPr>
          <p:cNvPr id="299" name="object 299"/>
          <p:cNvSpPr/>
          <p:nvPr/>
        </p:nvSpPr>
        <p:spPr>
          <a:xfrm>
            <a:off x="4116458" y="3705986"/>
            <a:ext cx="24130" cy="8890"/>
          </a:xfrm>
          <a:custGeom>
            <a:avLst/>
            <a:gdLst/>
            <a:ahLst/>
            <a:cxnLst/>
            <a:rect l="l" t="t" r="r" b="b"/>
            <a:pathLst>
              <a:path w="24129" h="8889">
                <a:moveTo>
                  <a:pt x="24053" y="8724"/>
                </a:moveTo>
                <a:lnTo>
                  <a:pt x="0" y="0"/>
                </a:lnTo>
              </a:path>
            </a:pathLst>
          </a:custGeom>
          <a:ln w="19900">
            <a:solidFill>
              <a:srgbClr val="005776"/>
            </a:solidFill>
          </a:ln>
        </p:spPr>
        <p:txBody>
          <a:bodyPr wrap="square" lIns="0" tIns="0" rIns="0" bIns="0" rtlCol="0"/>
          <a:lstStyle/>
          <a:p>
            <a:endParaRPr/>
          </a:p>
        </p:txBody>
      </p:sp>
      <p:sp>
        <p:nvSpPr>
          <p:cNvPr id="300" name="object 300"/>
          <p:cNvSpPr/>
          <p:nvPr/>
        </p:nvSpPr>
        <p:spPr>
          <a:xfrm>
            <a:off x="4140513" y="3708734"/>
            <a:ext cx="24130" cy="6350"/>
          </a:xfrm>
          <a:custGeom>
            <a:avLst/>
            <a:gdLst/>
            <a:ahLst/>
            <a:cxnLst/>
            <a:rect l="l" t="t" r="r" b="b"/>
            <a:pathLst>
              <a:path w="24129" h="6350">
                <a:moveTo>
                  <a:pt x="24053" y="0"/>
                </a:moveTo>
                <a:lnTo>
                  <a:pt x="0" y="5981"/>
                </a:lnTo>
              </a:path>
            </a:pathLst>
          </a:custGeom>
          <a:ln w="19900">
            <a:solidFill>
              <a:srgbClr val="005776"/>
            </a:solidFill>
          </a:ln>
        </p:spPr>
        <p:txBody>
          <a:bodyPr wrap="square" lIns="0" tIns="0" rIns="0" bIns="0" rtlCol="0"/>
          <a:lstStyle/>
          <a:p>
            <a:endParaRPr/>
          </a:p>
        </p:txBody>
      </p:sp>
      <p:sp>
        <p:nvSpPr>
          <p:cNvPr id="301" name="object 301"/>
          <p:cNvSpPr/>
          <p:nvPr/>
        </p:nvSpPr>
        <p:spPr>
          <a:xfrm>
            <a:off x="4164561" y="3697869"/>
            <a:ext cx="24130" cy="11430"/>
          </a:xfrm>
          <a:custGeom>
            <a:avLst/>
            <a:gdLst/>
            <a:ahLst/>
            <a:cxnLst/>
            <a:rect l="l" t="t" r="r" b="b"/>
            <a:pathLst>
              <a:path w="24129" h="11429">
                <a:moveTo>
                  <a:pt x="24066" y="0"/>
                </a:moveTo>
                <a:lnTo>
                  <a:pt x="0" y="10858"/>
                </a:lnTo>
              </a:path>
            </a:pathLst>
          </a:custGeom>
          <a:ln w="19900">
            <a:solidFill>
              <a:srgbClr val="005776"/>
            </a:solidFill>
          </a:ln>
        </p:spPr>
        <p:txBody>
          <a:bodyPr wrap="square" lIns="0" tIns="0" rIns="0" bIns="0" rtlCol="0"/>
          <a:lstStyle/>
          <a:p>
            <a:endParaRPr/>
          </a:p>
        </p:txBody>
      </p:sp>
      <p:sp>
        <p:nvSpPr>
          <p:cNvPr id="302" name="object 302"/>
          <p:cNvSpPr/>
          <p:nvPr/>
        </p:nvSpPr>
        <p:spPr>
          <a:xfrm>
            <a:off x="4188627" y="3697862"/>
            <a:ext cx="24130" cy="635"/>
          </a:xfrm>
          <a:custGeom>
            <a:avLst/>
            <a:gdLst/>
            <a:ahLst/>
            <a:cxnLst/>
            <a:rect l="l" t="t" r="r" b="b"/>
            <a:pathLst>
              <a:path w="24129" h="635">
                <a:moveTo>
                  <a:pt x="24053" y="253"/>
                </a:moveTo>
                <a:lnTo>
                  <a:pt x="0" y="0"/>
                </a:lnTo>
              </a:path>
            </a:pathLst>
          </a:custGeom>
          <a:ln w="19900">
            <a:solidFill>
              <a:srgbClr val="005776"/>
            </a:solidFill>
          </a:ln>
        </p:spPr>
        <p:txBody>
          <a:bodyPr wrap="square" lIns="0" tIns="0" rIns="0" bIns="0" rtlCol="0"/>
          <a:lstStyle/>
          <a:p>
            <a:endParaRPr/>
          </a:p>
        </p:txBody>
      </p:sp>
      <p:sp>
        <p:nvSpPr>
          <p:cNvPr id="303" name="object 303"/>
          <p:cNvSpPr/>
          <p:nvPr/>
        </p:nvSpPr>
        <p:spPr>
          <a:xfrm>
            <a:off x="4212676" y="3697931"/>
            <a:ext cx="24130" cy="635"/>
          </a:xfrm>
          <a:custGeom>
            <a:avLst/>
            <a:gdLst/>
            <a:ahLst/>
            <a:cxnLst/>
            <a:rect l="l" t="t" r="r" b="b"/>
            <a:pathLst>
              <a:path w="24129" h="635">
                <a:moveTo>
                  <a:pt x="24066" y="0"/>
                </a:moveTo>
                <a:lnTo>
                  <a:pt x="0" y="190"/>
                </a:lnTo>
              </a:path>
            </a:pathLst>
          </a:custGeom>
          <a:ln w="19900">
            <a:solidFill>
              <a:srgbClr val="005776"/>
            </a:solidFill>
          </a:ln>
        </p:spPr>
        <p:txBody>
          <a:bodyPr wrap="square" lIns="0" tIns="0" rIns="0" bIns="0" rtlCol="0"/>
          <a:lstStyle/>
          <a:p>
            <a:endParaRPr/>
          </a:p>
        </p:txBody>
      </p:sp>
      <p:sp>
        <p:nvSpPr>
          <p:cNvPr id="304" name="object 304"/>
          <p:cNvSpPr/>
          <p:nvPr/>
        </p:nvSpPr>
        <p:spPr>
          <a:xfrm>
            <a:off x="4236742" y="3697935"/>
            <a:ext cx="24130" cy="635"/>
          </a:xfrm>
          <a:custGeom>
            <a:avLst/>
            <a:gdLst/>
            <a:ahLst/>
            <a:cxnLst/>
            <a:rect l="l" t="t" r="r" b="b"/>
            <a:pathLst>
              <a:path w="24129" h="635">
                <a:moveTo>
                  <a:pt x="24053" y="342"/>
                </a:moveTo>
                <a:lnTo>
                  <a:pt x="0" y="0"/>
                </a:lnTo>
              </a:path>
            </a:pathLst>
          </a:custGeom>
          <a:ln w="19900">
            <a:solidFill>
              <a:srgbClr val="005776"/>
            </a:solidFill>
          </a:ln>
        </p:spPr>
        <p:txBody>
          <a:bodyPr wrap="square" lIns="0" tIns="0" rIns="0" bIns="0" rtlCol="0"/>
          <a:lstStyle/>
          <a:p>
            <a:endParaRPr/>
          </a:p>
        </p:txBody>
      </p:sp>
      <p:sp>
        <p:nvSpPr>
          <p:cNvPr id="305" name="object 305"/>
          <p:cNvSpPr/>
          <p:nvPr/>
        </p:nvSpPr>
        <p:spPr>
          <a:xfrm>
            <a:off x="4260796" y="3692921"/>
            <a:ext cx="24130" cy="5715"/>
          </a:xfrm>
          <a:custGeom>
            <a:avLst/>
            <a:gdLst/>
            <a:ahLst/>
            <a:cxnLst/>
            <a:rect l="l" t="t" r="r" b="b"/>
            <a:pathLst>
              <a:path w="24129" h="5714">
                <a:moveTo>
                  <a:pt x="24053" y="0"/>
                </a:moveTo>
                <a:lnTo>
                  <a:pt x="0" y="5359"/>
                </a:lnTo>
              </a:path>
            </a:pathLst>
          </a:custGeom>
          <a:ln w="19900">
            <a:solidFill>
              <a:srgbClr val="005776"/>
            </a:solidFill>
          </a:ln>
        </p:spPr>
        <p:txBody>
          <a:bodyPr wrap="square" lIns="0" tIns="0" rIns="0" bIns="0" rtlCol="0"/>
          <a:lstStyle/>
          <a:p>
            <a:endParaRPr/>
          </a:p>
        </p:txBody>
      </p:sp>
      <p:sp>
        <p:nvSpPr>
          <p:cNvPr id="306" name="object 306"/>
          <p:cNvSpPr/>
          <p:nvPr/>
        </p:nvSpPr>
        <p:spPr>
          <a:xfrm>
            <a:off x="4284845" y="3692914"/>
            <a:ext cx="24130" cy="5715"/>
          </a:xfrm>
          <a:custGeom>
            <a:avLst/>
            <a:gdLst/>
            <a:ahLst/>
            <a:cxnLst/>
            <a:rect l="l" t="t" r="r" b="b"/>
            <a:pathLst>
              <a:path w="24129" h="5714">
                <a:moveTo>
                  <a:pt x="24066" y="5549"/>
                </a:moveTo>
                <a:lnTo>
                  <a:pt x="0" y="0"/>
                </a:lnTo>
              </a:path>
            </a:pathLst>
          </a:custGeom>
          <a:ln w="19900">
            <a:solidFill>
              <a:srgbClr val="005776"/>
            </a:solidFill>
          </a:ln>
        </p:spPr>
        <p:txBody>
          <a:bodyPr wrap="square" lIns="0" tIns="0" rIns="0" bIns="0" rtlCol="0"/>
          <a:lstStyle/>
          <a:p>
            <a:endParaRPr/>
          </a:p>
        </p:txBody>
      </p:sp>
      <p:sp>
        <p:nvSpPr>
          <p:cNvPr id="307" name="object 307"/>
          <p:cNvSpPr/>
          <p:nvPr/>
        </p:nvSpPr>
        <p:spPr>
          <a:xfrm>
            <a:off x="4308911" y="3697193"/>
            <a:ext cx="24130" cy="1270"/>
          </a:xfrm>
          <a:custGeom>
            <a:avLst/>
            <a:gdLst/>
            <a:ahLst/>
            <a:cxnLst/>
            <a:rect l="l" t="t" r="r" b="b"/>
            <a:pathLst>
              <a:path w="24129" h="1270">
                <a:moveTo>
                  <a:pt x="24053" y="0"/>
                </a:moveTo>
                <a:lnTo>
                  <a:pt x="0" y="1270"/>
                </a:lnTo>
              </a:path>
            </a:pathLst>
          </a:custGeom>
          <a:ln w="19900">
            <a:solidFill>
              <a:srgbClr val="005776"/>
            </a:solidFill>
          </a:ln>
        </p:spPr>
        <p:txBody>
          <a:bodyPr wrap="square" lIns="0" tIns="0" rIns="0" bIns="0" rtlCol="0"/>
          <a:lstStyle/>
          <a:p>
            <a:endParaRPr/>
          </a:p>
        </p:txBody>
      </p:sp>
      <p:sp>
        <p:nvSpPr>
          <p:cNvPr id="308" name="object 308"/>
          <p:cNvSpPr/>
          <p:nvPr/>
        </p:nvSpPr>
        <p:spPr>
          <a:xfrm>
            <a:off x="4332959" y="3697197"/>
            <a:ext cx="24130" cy="8255"/>
          </a:xfrm>
          <a:custGeom>
            <a:avLst/>
            <a:gdLst/>
            <a:ahLst/>
            <a:cxnLst/>
            <a:rect l="l" t="t" r="r" b="b"/>
            <a:pathLst>
              <a:path w="24129" h="8254">
                <a:moveTo>
                  <a:pt x="24066" y="8000"/>
                </a:moveTo>
                <a:lnTo>
                  <a:pt x="0" y="0"/>
                </a:lnTo>
              </a:path>
            </a:pathLst>
          </a:custGeom>
          <a:ln w="19900">
            <a:solidFill>
              <a:srgbClr val="005776"/>
            </a:solidFill>
          </a:ln>
        </p:spPr>
        <p:txBody>
          <a:bodyPr wrap="square" lIns="0" tIns="0" rIns="0" bIns="0" rtlCol="0"/>
          <a:lstStyle/>
          <a:p>
            <a:endParaRPr/>
          </a:p>
        </p:txBody>
      </p:sp>
      <p:sp>
        <p:nvSpPr>
          <p:cNvPr id="309" name="object 309"/>
          <p:cNvSpPr/>
          <p:nvPr/>
        </p:nvSpPr>
        <p:spPr>
          <a:xfrm>
            <a:off x="4357027" y="3705202"/>
            <a:ext cx="24130" cy="8890"/>
          </a:xfrm>
          <a:custGeom>
            <a:avLst/>
            <a:gdLst/>
            <a:ahLst/>
            <a:cxnLst/>
            <a:rect l="l" t="t" r="r" b="b"/>
            <a:pathLst>
              <a:path w="24129" h="8889">
                <a:moveTo>
                  <a:pt x="24053" y="8318"/>
                </a:moveTo>
                <a:lnTo>
                  <a:pt x="0" y="0"/>
                </a:lnTo>
              </a:path>
            </a:pathLst>
          </a:custGeom>
          <a:ln w="19900">
            <a:solidFill>
              <a:srgbClr val="005776"/>
            </a:solidFill>
          </a:ln>
        </p:spPr>
        <p:txBody>
          <a:bodyPr wrap="square" lIns="0" tIns="0" rIns="0" bIns="0" rtlCol="0"/>
          <a:lstStyle/>
          <a:p>
            <a:endParaRPr/>
          </a:p>
        </p:txBody>
      </p:sp>
      <p:sp>
        <p:nvSpPr>
          <p:cNvPr id="310" name="object 310"/>
          <p:cNvSpPr/>
          <p:nvPr/>
        </p:nvSpPr>
        <p:spPr>
          <a:xfrm>
            <a:off x="4381074" y="3709583"/>
            <a:ext cx="24130" cy="4445"/>
          </a:xfrm>
          <a:custGeom>
            <a:avLst/>
            <a:gdLst/>
            <a:ahLst/>
            <a:cxnLst/>
            <a:rect l="l" t="t" r="r" b="b"/>
            <a:pathLst>
              <a:path w="24129" h="4445">
                <a:moveTo>
                  <a:pt x="24066" y="0"/>
                </a:moveTo>
                <a:lnTo>
                  <a:pt x="0" y="3937"/>
                </a:lnTo>
              </a:path>
            </a:pathLst>
          </a:custGeom>
          <a:ln w="19900">
            <a:solidFill>
              <a:srgbClr val="005776"/>
            </a:solidFill>
          </a:ln>
        </p:spPr>
        <p:txBody>
          <a:bodyPr wrap="square" lIns="0" tIns="0" rIns="0" bIns="0" rtlCol="0"/>
          <a:lstStyle/>
          <a:p>
            <a:endParaRPr/>
          </a:p>
        </p:txBody>
      </p:sp>
      <p:sp>
        <p:nvSpPr>
          <p:cNvPr id="311" name="object 311"/>
          <p:cNvSpPr/>
          <p:nvPr/>
        </p:nvSpPr>
        <p:spPr>
          <a:xfrm>
            <a:off x="4405142" y="3709587"/>
            <a:ext cx="24130" cy="12065"/>
          </a:xfrm>
          <a:custGeom>
            <a:avLst/>
            <a:gdLst/>
            <a:ahLst/>
            <a:cxnLst/>
            <a:rect l="l" t="t" r="r" b="b"/>
            <a:pathLst>
              <a:path w="24129" h="12064">
                <a:moveTo>
                  <a:pt x="24053" y="11988"/>
                </a:moveTo>
                <a:lnTo>
                  <a:pt x="0" y="0"/>
                </a:lnTo>
              </a:path>
            </a:pathLst>
          </a:custGeom>
          <a:ln w="19900">
            <a:solidFill>
              <a:srgbClr val="005776"/>
            </a:solidFill>
          </a:ln>
        </p:spPr>
        <p:txBody>
          <a:bodyPr wrap="square" lIns="0" tIns="0" rIns="0" bIns="0" rtlCol="0"/>
          <a:lstStyle/>
          <a:p>
            <a:endParaRPr/>
          </a:p>
        </p:txBody>
      </p:sp>
      <p:sp>
        <p:nvSpPr>
          <p:cNvPr id="312" name="object 312"/>
          <p:cNvSpPr/>
          <p:nvPr/>
        </p:nvSpPr>
        <p:spPr>
          <a:xfrm>
            <a:off x="4429196" y="3708944"/>
            <a:ext cx="24130" cy="12700"/>
          </a:xfrm>
          <a:custGeom>
            <a:avLst/>
            <a:gdLst/>
            <a:ahLst/>
            <a:cxnLst/>
            <a:rect l="l" t="t" r="r" b="b"/>
            <a:pathLst>
              <a:path w="24129" h="12700">
                <a:moveTo>
                  <a:pt x="24053" y="0"/>
                </a:moveTo>
                <a:lnTo>
                  <a:pt x="0" y="12636"/>
                </a:lnTo>
              </a:path>
            </a:pathLst>
          </a:custGeom>
          <a:ln w="19900">
            <a:solidFill>
              <a:srgbClr val="005776"/>
            </a:solidFill>
          </a:ln>
        </p:spPr>
        <p:txBody>
          <a:bodyPr wrap="square" lIns="0" tIns="0" rIns="0" bIns="0" rtlCol="0"/>
          <a:lstStyle/>
          <a:p>
            <a:endParaRPr/>
          </a:p>
        </p:txBody>
      </p:sp>
      <p:sp>
        <p:nvSpPr>
          <p:cNvPr id="313" name="object 313"/>
          <p:cNvSpPr/>
          <p:nvPr/>
        </p:nvSpPr>
        <p:spPr>
          <a:xfrm>
            <a:off x="4453243" y="3699301"/>
            <a:ext cx="24130" cy="10160"/>
          </a:xfrm>
          <a:custGeom>
            <a:avLst/>
            <a:gdLst/>
            <a:ahLst/>
            <a:cxnLst/>
            <a:rect l="l" t="t" r="r" b="b"/>
            <a:pathLst>
              <a:path w="24129" h="10160">
                <a:moveTo>
                  <a:pt x="24066" y="0"/>
                </a:moveTo>
                <a:lnTo>
                  <a:pt x="0" y="9639"/>
                </a:lnTo>
              </a:path>
            </a:pathLst>
          </a:custGeom>
          <a:ln w="19900">
            <a:solidFill>
              <a:srgbClr val="005776"/>
            </a:solidFill>
          </a:ln>
        </p:spPr>
        <p:txBody>
          <a:bodyPr wrap="square" lIns="0" tIns="0" rIns="0" bIns="0" rtlCol="0"/>
          <a:lstStyle/>
          <a:p>
            <a:endParaRPr/>
          </a:p>
        </p:txBody>
      </p:sp>
      <p:sp>
        <p:nvSpPr>
          <p:cNvPr id="314" name="object 314"/>
          <p:cNvSpPr/>
          <p:nvPr/>
        </p:nvSpPr>
        <p:spPr>
          <a:xfrm>
            <a:off x="4477311" y="3699297"/>
            <a:ext cx="24130" cy="7620"/>
          </a:xfrm>
          <a:custGeom>
            <a:avLst/>
            <a:gdLst/>
            <a:ahLst/>
            <a:cxnLst/>
            <a:rect l="l" t="t" r="r" b="b"/>
            <a:pathLst>
              <a:path w="24129" h="7620">
                <a:moveTo>
                  <a:pt x="24053" y="7315"/>
                </a:moveTo>
                <a:lnTo>
                  <a:pt x="0" y="0"/>
                </a:lnTo>
              </a:path>
            </a:pathLst>
          </a:custGeom>
          <a:ln w="19900">
            <a:solidFill>
              <a:srgbClr val="005776"/>
            </a:solidFill>
          </a:ln>
        </p:spPr>
        <p:txBody>
          <a:bodyPr wrap="square" lIns="0" tIns="0" rIns="0" bIns="0" rtlCol="0"/>
          <a:lstStyle/>
          <a:p>
            <a:endParaRPr/>
          </a:p>
        </p:txBody>
      </p:sp>
      <p:sp>
        <p:nvSpPr>
          <p:cNvPr id="315" name="object 315"/>
          <p:cNvSpPr/>
          <p:nvPr/>
        </p:nvSpPr>
        <p:spPr>
          <a:xfrm>
            <a:off x="4501358" y="3706607"/>
            <a:ext cx="24130" cy="2540"/>
          </a:xfrm>
          <a:custGeom>
            <a:avLst/>
            <a:gdLst/>
            <a:ahLst/>
            <a:cxnLst/>
            <a:rect l="l" t="t" r="r" b="b"/>
            <a:pathLst>
              <a:path w="24129" h="2539">
                <a:moveTo>
                  <a:pt x="24066" y="2070"/>
                </a:moveTo>
                <a:lnTo>
                  <a:pt x="0" y="0"/>
                </a:lnTo>
              </a:path>
            </a:pathLst>
          </a:custGeom>
          <a:ln w="19900">
            <a:solidFill>
              <a:srgbClr val="005776"/>
            </a:solidFill>
          </a:ln>
        </p:spPr>
        <p:txBody>
          <a:bodyPr wrap="square" lIns="0" tIns="0" rIns="0" bIns="0" rtlCol="0"/>
          <a:lstStyle/>
          <a:p>
            <a:endParaRPr/>
          </a:p>
        </p:txBody>
      </p:sp>
      <p:sp>
        <p:nvSpPr>
          <p:cNvPr id="316" name="object 316"/>
          <p:cNvSpPr/>
          <p:nvPr/>
        </p:nvSpPr>
        <p:spPr>
          <a:xfrm>
            <a:off x="4525426" y="3707964"/>
            <a:ext cx="24130" cy="1270"/>
          </a:xfrm>
          <a:custGeom>
            <a:avLst/>
            <a:gdLst/>
            <a:ahLst/>
            <a:cxnLst/>
            <a:rect l="l" t="t" r="r" b="b"/>
            <a:pathLst>
              <a:path w="24129" h="1270">
                <a:moveTo>
                  <a:pt x="24053" y="0"/>
                </a:moveTo>
                <a:lnTo>
                  <a:pt x="0" y="711"/>
                </a:lnTo>
              </a:path>
            </a:pathLst>
          </a:custGeom>
          <a:ln w="19900">
            <a:solidFill>
              <a:srgbClr val="005776"/>
            </a:solidFill>
          </a:ln>
        </p:spPr>
        <p:txBody>
          <a:bodyPr wrap="square" lIns="0" tIns="0" rIns="0" bIns="0" rtlCol="0"/>
          <a:lstStyle/>
          <a:p>
            <a:endParaRPr/>
          </a:p>
        </p:txBody>
      </p:sp>
      <p:sp>
        <p:nvSpPr>
          <p:cNvPr id="317" name="object 317"/>
          <p:cNvSpPr/>
          <p:nvPr/>
        </p:nvSpPr>
        <p:spPr>
          <a:xfrm>
            <a:off x="4549480" y="3705168"/>
            <a:ext cx="24130" cy="3175"/>
          </a:xfrm>
          <a:custGeom>
            <a:avLst/>
            <a:gdLst/>
            <a:ahLst/>
            <a:cxnLst/>
            <a:rect l="l" t="t" r="r" b="b"/>
            <a:pathLst>
              <a:path w="24129" h="3175">
                <a:moveTo>
                  <a:pt x="24053" y="0"/>
                </a:moveTo>
                <a:lnTo>
                  <a:pt x="0" y="2794"/>
                </a:lnTo>
              </a:path>
            </a:pathLst>
          </a:custGeom>
          <a:ln w="19900">
            <a:solidFill>
              <a:srgbClr val="005776"/>
            </a:solidFill>
          </a:ln>
        </p:spPr>
        <p:txBody>
          <a:bodyPr wrap="square" lIns="0" tIns="0" rIns="0" bIns="0" rtlCol="0"/>
          <a:lstStyle/>
          <a:p>
            <a:endParaRPr/>
          </a:p>
        </p:txBody>
      </p:sp>
      <p:sp>
        <p:nvSpPr>
          <p:cNvPr id="318" name="object 318"/>
          <p:cNvSpPr/>
          <p:nvPr/>
        </p:nvSpPr>
        <p:spPr>
          <a:xfrm>
            <a:off x="4573527" y="3691289"/>
            <a:ext cx="24130" cy="13970"/>
          </a:xfrm>
          <a:custGeom>
            <a:avLst/>
            <a:gdLst/>
            <a:ahLst/>
            <a:cxnLst/>
            <a:rect l="l" t="t" r="r" b="b"/>
            <a:pathLst>
              <a:path w="24129" h="13970">
                <a:moveTo>
                  <a:pt x="24066" y="0"/>
                </a:moveTo>
                <a:lnTo>
                  <a:pt x="0" y="13881"/>
                </a:lnTo>
              </a:path>
            </a:pathLst>
          </a:custGeom>
          <a:ln w="19900">
            <a:solidFill>
              <a:srgbClr val="005776"/>
            </a:solidFill>
          </a:ln>
        </p:spPr>
        <p:txBody>
          <a:bodyPr wrap="square" lIns="0" tIns="0" rIns="0" bIns="0" rtlCol="0"/>
          <a:lstStyle/>
          <a:p>
            <a:endParaRPr/>
          </a:p>
        </p:txBody>
      </p:sp>
      <p:sp>
        <p:nvSpPr>
          <p:cNvPr id="319" name="object 319"/>
          <p:cNvSpPr/>
          <p:nvPr/>
        </p:nvSpPr>
        <p:spPr>
          <a:xfrm>
            <a:off x="4597595" y="3680071"/>
            <a:ext cx="24130" cy="11430"/>
          </a:xfrm>
          <a:custGeom>
            <a:avLst/>
            <a:gdLst/>
            <a:ahLst/>
            <a:cxnLst/>
            <a:rect l="l" t="t" r="r" b="b"/>
            <a:pathLst>
              <a:path w="24129" h="11429">
                <a:moveTo>
                  <a:pt x="24053" y="0"/>
                </a:moveTo>
                <a:lnTo>
                  <a:pt x="0" y="11214"/>
                </a:lnTo>
              </a:path>
            </a:pathLst>
          </a:custGeom>
          <a:ln w="19900">
            <a:solidFill>
              <a:srgbClr val="005776"/>
            </a:solidFill>
          </a:ln>
        </p:spPr>
        <p:txBody>
          <a:bodyPr wrap="square" lIns="0" tIns="0" rIns="0" bIns="0" rtlCol="0"/>
          <a:lstStyle/>
          <a:p>
            <a:endParaRPr/>
          </a:p>
        </p:txBody>
      </p:sp>
      <p:sp>
        <p:nvSpPr>
          <p:cNvPr id="320" name="object 320"/>
          <p:cNvSpPr/>
          <p:nvPr/>
        </p:nvSpPr>
        <p:spPr>
          <a:xfrm>
            <a:off x="4621643" y="3676773"/>
            <a:ext cx="24130" cy="3810"/>
          </a:xfrm>
          <a:custGeom>
            <a:avLst/>
            <a:gdLst/>
            <a:ahLst/>
            <a:cxnLst/>
            <a:rect l="l" t="t" r="r" b="b"/>
            <a:pathLst>
              <a:path w="24129" h="3810">
                <a:moveTo>
                  <a:pt x="24066" y="0"/>
                </a:moveTo>
                <a:lnTo>
                  <a:pt x="0" y="3302"/>
                </a:lnTo>
              </a:path>
            </a:pathLst>
          </a:custGeom>
          <a:ln w="19900">
            <a:solidFill>
              <a:srgbClr val="005776"/>
            </a:solidFill>
          </a:ln>
        </p:spPr>
        <p:txBody>
          <a:bodyPr wrap="square" lIns="0" tIns="0" rIns="0" bIns="0" rtlCol="0"/>
          <a:lstStyle/>
          <a:p>
            <a:endParaRPr/>
          </a:p>
        </p:txBody>
      </p:sp>
      <p:sp>
        <p:nvSpPr>
          <p:cNvPr id="321" name="object 321"/>
          <p:cNvSpPr/>
          <p:nvPr/>
        </p:nvSpPr>
        <p:spPr>
          <a:xfrm>
            <a:off x="4645709" y="3676009"/>
            <a:ext cx="24130" cy="1270"/>
          </a:xfrm>
          <a:custGeom>
            <a:avLst/>
            <a:gdLst/>
            <a:ahLst/>
            <a:cxnLst/>
            <a:rect l="l" t="t" r="r" b="b"/>
            <a:pathLst>
              <a:path w="24129" h="1270">
                <a:moveTo>
                  <a:pt x="24053" y="0"/>
                </a:moveTo>
                <a:lnTo>
                  <a:pt x="0" y="762"/>
                </a:lnTo>
              </a:path>
            </a:pathLst>
          </a:custGeom>
          <a:ln w="19900">
            <a:solidFill>
              <a:srgbClr val="005776"/>
            </a:solidFill>
          </a:ln>
        </p:spPr>
        <p:txBody>
          <a:bodyPr wrap="square" lIns="0" tIns="0" rIns="0" bIns="0" rtlCol="0"/>
          <a:lstStyle/>
          <a:p>
            <a:endParaRPr/>
          </a:p>
        </p:txBody>
      </p:sp>
      <p:sp>
        <p:nvSpPr>
          <p:cNvPr id="322" name="object 322"/>
          <p:cNvSpPr/>
          <p:nvPr/>
        </p:nvSpPr>
        <p:spPr>
          <a:xfrm>
            <a:off x="4669764" y="3670707"/>
            <a:ext cx="24130" cy="5715"/>
          </a:xfrm>
          <a:custGeom>
            <a:avLst/>
            <a:gdLst/>
            <a:ahLst/>
            <a:cxnLst/>
            <a:rect l="l" t="t" r="r" b="b"/>
            <a:pathLst>
              <a:path w="24129" h="5714">
                <a:moveTo>
                  <a:pt x="24053" y="0"/>
                </a:moveTo>
                <a:lnTo>
                  <a:pt x="0" y="5295"/>
                </a:lnTo>
              </a:path>
            </a:pathLst>
          </a:custGeom>
          <a:ln w="19900">
            <a:solidFill>
              <a:srgbClr val="005776"/>
            </a:solidFill>
          </a:ln>
        </p:spPr>
        <p:txBody>
          <a:bodyPr wrap="square" lIns="0" tIns="0" rIns="0" bIns="0" rtlCol="0"/>
          <a:lstStyle/>
          <a:p>
            <a:endParaRPr/>
          </a:p>
        </p:txBody>
      </p:sp>
      <p:sp>
        <p:nvSpPr>
          <p:cNvPr id="323" name="object 323"/>
          <p:cNvSpPr/>
          <p:nvPr/>
        </p:nvSpPr>
        <p:spPr>
          <a:xfrm>
            <a:off x="4693811" y="3668059"/>
            <a:ext cx="24130" cy="3175"/>
          </a:xfrm>
          <a:custGeom>
            <a:avLst/>
            <a:gdLst/>
            <a:ahLst/>
            <a:cxnLst/>
            <a:rect l="l" t="t" r="r" b="b"/>
            <a:pathLst>
              <a:path w="24129" h="3175">
                <a:moveTo>
                  <a:pt x="24066" y="0"/>
                </a:moveTo>
                <a:lnTo>
                  <a:pt x="0" y="2641"/>
                </a:lnTo>
              </a:path>
            </a:pathLst>
          </a:custGeom>
          <a:ln w="19900">
            <a:solidFill>
              <a:srgbClr val="005776"/>
            </a:solidFill>
          </a:ln>
        </p:spPr>
        <p:txBody>
          <a:bodyPr wrap="square" lIns="0" tIns="0" rIns="0" bIns="0" rtlCol="0"/>
          <a:lstStyle/>
          <a:p>
            <a:endParaRPr/>
          </a:p>
        </p:txBody>
      </p:sp>
      <p:sp>
        <p:nvSpPr>
          <p:cNvPr id="324" name="object 324"/>
          <p:cNvSpPr/>
          <p:nvPr/>
        </p:nvSpPr>
        <p:spPr>
          <a:xfrm>
            <a:off x="4717879" y="3658336"/>
            <a:ext cx="24130" cy="10160"/>
          </a:xfrm>
          <a:custGeom>
            <a:avLst/>
            <a:gdLst/>
            <a:ahLst/>
            <a:cxnLst/>
            <a:rect l="l" t="t" r="r" b="b"/>
            <a:pathLst>
              <a:path w="24129" h="10160">
                <a:moveTo>
                  <a:pt x="24053" y="0"/>
                </a:moveTo>
                <a:lnTo>
                  <a:pt x="0" y="9728"/>
                </a:lnTo>
              </a:path>
            </a:pathLst>
          </a:custGeom>
          <a:ln w="19900">
            <a:solidFill>
              <a:srgbClr val="005776"/>
            </a:solidFill>
          </a:ln>
        </p:spPr>
        <p:txBody>
          <a:bodyPr wrap="square" lIns="0" tIns="0" rIns="0" bIns="0" rtlCol="0"/>
          <a:lstStyle/>
          <a:p>
            <a:endParaRPr/>
          </a:p>
        </p:txBody>
      </p:sp>
      <p:sp>
        <p:nvSpPr>
          <p:cNvPr id="325" name="object 325"/>
          <p:cNvSpPr/>
          <p:nvPr/>
        </p:nvSpPr>
        <p:spPr>
          <a:xfrm>
            <a:off x="4741927" y="3655068"/>
            <a:ext cx="24130" cy="3810"/>
          </a:xfrm>
          <a:custGeom>
            <a:avLst/>
            <a:gdLst/>
            <a:ahLst/>
            <a:cxnLst/>
            <a:rect l="l" t="t" r="r" b="b"/>
            <a:pathLst>
              <a:path w="24129" h="3810">
                <a:moveTo>
                  <a:pt x="24066" y="0"/>
                </a:moveTo>
                <a:lnTo>
                  <a:pt x="0" y="3263"/>
                </a:lnTo>
              </a:path>
            </a:pathLst>
          </a:custGeom>
          <a:ln w="19900">
            <a:solidFill>
              <a:srgbClr val="005776"/>
            </a:solidFill>
          </a:ln>
        </p:spPr>
        <p:txBody>
          <a:bodyPr wrap="square" lIns="0" tIns="0" rIns="0" bIns="0" rtlCol="0"/>
          <a:lstStyle/>
          <a:p>
            <a:endParaRPr/>
          </a:p>
        </p:txBody>
      </p:sp>
      <p:sp>
        <p:nvSpPr>
          <p:cNvPr id="326" name="object 326"/>
          <p:cNvSpPr/>
          <p:nvPr/>
        </p:nvSpPr>
        <p:spPr>
          <a:xfrm>
            <a:off x="4765993" y="3646387"/>
            <a:ext cx="24130" cy="8890"/>
          </a:xfrm>
          <a:custGeom>
            <a:avLst/>
            <a:gdLst/>
            <a:ahLst/>
            <a:cxnLst/>
            <a:rect l="l" t="t" r="r" b="b"/>
            <a:pathLst>
              <a:path w="24129" h="8889">
                <a:moveTo>
                  <a:pt x="24053" y="0"/>
                </a:moveTo>
                <a:lnTo>
                  <a:pt x="0" y="8686"/>
                </a:lnTo>
              </a:path>
            </a:pathLst>
          </a:custGeom>
          <a:ln w="19900">
            <a:solidFill>
              <a:srgbClr val="005776"/>
            </a:solidFill>
          </a:ln>
        </p:spPr>
        <p:txBody>
          <a:bodyPr wrap="square" lIns="0" tIns="0" rIns="0" bIns="0" rtlCol="0"/>
          <a:lstStyle/>
          <a:p>
            <a:endParaRPr/>
          </a:p>
        </p:txBody>
      </p:sp>
      <p:sp>
        <p:nvSpPr>
          <p:cNvPr id="327" name="object 327"/>
          <p:cNvSpPr/>
          <p:nvPr/>
        </p:nvSpPr>
        <p:spPr>
          <a:xfrm>
            <a:off x="4790042" y="3640693"/>
            <a:ext cx="24130" cy="5715"/>
          </a:xfrm>
          <a:custGeom>
            <a:avLst/>
            <a:gdLst/>
            <a:ahLst/>
            <a:cxnLst/>
            <a:rect l="l" t="t" r="r" b="b"/>
            <a:pathLst>
              <a:path w="24129" h="5714">
                <a:moveTo>
                  <a:pt x="24066" y="0"/>
                </a:moveTo>
                <a:lnTo>
                  <a:pt x="0" y="5689"/>
                </a:lnTo>
              </a:path>
            </a:pathLst>
          </a:custGeom>
          <a:ln w="19900">
            <a:solidFill>
              <a:srgbClr val="005776"/>
            </a:solidFill>
          </a:ln>
        </p:spPr>
        <p:txBody>
          <a:bodyPr wrap="square" lIns="0" tIns="0" rIns="0" bIns="0" rtlCol="0"/>
          <a:lstStyle/>
          <a:p>
            <a:endParaRPr/>
          </a:p>
        </p:txBody>
      </p:sp>
      <p:sp>
        <p:nvSpPr>
          <p:cNvPr id="328" name="object 328"/>
          <p:cNvSpPr/>
          <p:nvPr/>
        </p:nvSpPr>
        <p:spPr>
          <a:xfrm>
            <a:off x="4814108" y="3635392"/>
            <a:ext cx="24130" cy="5715"/>
          </a:xfrm>
          <a:custGeom>
            <a:avLst/>
            <a:gdLst/>
            <a:ahLst/>
            <a:cxnLst/>
            <a:rect l="l" t="t" r="r" b="b"/>
            <a:pathLst>
              <a:path w="24129" h="5714">
                <a:moveTo>
                  <a:pt x="24053" y="0"/>
                </a:moveTo>
                <a:lnTo>
                  <a:pt x="0" y="5295"/>
                </a:lnTo>
              </a:path>
            </a:pathLst>
          </a:custGeom>
          <a:ln w="19900">
            <a:solidFill>
              <a:srgbClr val="005776"/>
            </a:solidFill>
          </a:ln>
        </p:spPr>
        <p:txBody>
          <a:bodyPr wrap="square" lIns="0" tIns="0" rIns="0" bIns="0" rtlCol="0"/>
          <a:lstStyle/>
          <a:p>
            <a:endParaRPr/>
          </a:p>
        </p:txBody>
      </p:sp>
      <p:sp>
        <p:nvSpPr>
          <p:cNvPr id="329" name="object 329"/>
          <p:cNvSpPr/>
          <p:nvPr/>
        </p:nvSpPr>
        <p:spPr>
          <a:xfrm>
            <a:off x="4838163" y="3635397"/>
            <a:ext cx="24130" cy="635"/>
          </a:xfrm>
          <a:custGeom>
            <a:avLst/>
            <a:gdLst/>
            <a:ahLst/>
            <a:cxnLst/>
            <a:rect l="l" t="t" r="r" b="b"/>
            <a:pathLst>
              <a:path w="24129" h="635">
                <a:moveTo>
                  <a:pt x="24053" y="317"/>
                </a:moveTo>
                <a:lnTo>
                  <a:pt x="0" y="0"/>
                </a:lnTo>
              </a:path>
            </a:pathLst>
          </a:custGeom>
          <a:ln w="19900">
            <a:solidFill>
              <a:srgbClr val="005776"/>
            </a:solidFill>
          </a:ln>
        </p:spPr>
        <p:txBody>
          <a:bodyPr wrap="square" lIns="0" tIns="0" rIns="0" bIns="0" rtlCol="0"/>
          <a:lstStyle/>
          <a:p>
            <a:endParaRPr/>
          </a:p>
        </p:txBody>
      </p:sp>
      <p:sp>
        <p:nvSpPr>
          <p:cNvPr id="330" name="object 330"/>
          <p:cNvSpPr/>
          <p:nvPr/>
        </p:nvSpPr>
        <p:spPr>
          <a:xfrm>
            <a:off x="4862211" y="3635714"/>
            <a:ext cx="24130" cy="5080"/>
          </a:xfrm>
          <a:custGeom>
            <a:avLst/>
            <a:gdLst/>
            <a:ahLst/>
            <a:cxnLst/>
            <a:rect l="l" t="t" r="r" b="b"/>
            <a:pathLst>
              <a:path w="24129" h="5079">
                <a:moveTo>
                  <a:pt x="24066" y="4508"/>
                </a:moveTo>
                <a:lnTo>
                  <a:pt x="0" y="0"/>
                </a:lnTo>
              </a:path>
            </a:pathLst>
          </a:custGeom>
          <a:ln w="19900">
            <a:solidFill>
              <a:srgbClr val="005776"/>
            </a:solidFill>
          </a:ln>
        </p:spPr>
        <p:txBody>
          <a:bodyPr wrap="square" lIns="0" tIns="0" rIns="0" bIns="0" rtlCol="0"/>
          <a:lstStyle/>
          <a:p>
            <a:endParaRPr/>
          </a:p>
        </p:txBody>
      </p:sp>
      <p:sp>
        <p:nvSpPr>
          <p:cNvPr id="331" name="object 331"/>
          <p:cNvSpPr/>
          <p:nvPr/>
        </p:nvSpPr>
        <p:spPr>
          <a:xfrm>
            <a:off x="4886278" y="3636724"/>
            <a:ext cx="24130" cy="3810"/>
          </a:xfrm>
          <a:custGeom>
            <a:avLst/>
            <a:gdLst/>
            <a:ahLst/>
            <a:cxnLst/>
            <a:rect l="l" t="t" r="r" b="b"/>
            <a:pathLst>
              <a:path w="24129" h="3810">
                <a:moveTo>
                  <a:pt x="24053" y="0"/>
                </a:moveTo>
                <a:lnTo>
                  <a:pt x="0" y="3492"/>
                </a:lnTo>
              </a:path>
            </a:pathLst>
          </a:custGeom>
          <a:ln w="19900">
            <a:solidFill>
              <a:srgbClr val="005776"/>
            </a:solidFill>
          </a:ln>
        </p:spPr>
        <p:txBody>
          <a:bodyPr wrap="square" lIns="0" tIns="0" rIns="0" bIns="0" rtlCol="0"/>
          <a:lstStyle/>
          <a:p>
            <a:endParaRPr/>
          </a:p>
        </p:txBody>
      </p:sp>
      <p:sp>
        <p:nvSpPr>
          <p:cNvPr id="332" name="object 332"/>
          <p:cNvSpPr/>
          <p:nvPr/>
        </p:nvSpPr>
        <p:spPr>
          <a:xfrm>
            <a:off x="4910326" y="3630989"/>
            <a:ext cx="24130" cy="6350"/>
          </a:xfrm>
          <a:custGeom>
            <a:avLst/>
            <a:gdLst/>
            <a:ahLst/>
            <a:cxnLst/>
            <a:rect l="l" t="t" r="r" b="b"/>
            <a:pathLst>
              <a:path w="24129" h="6350">
                <a:moveTo>
                  <a:pt x="24066" y="0"/>
                </a:moveTo>
                <a:lnTo>
                  <a:pt x="0" y="5740"/>
                </a:lnTo>
              </a:path>
            </a:pathLst>
          </a:custGeom>
          <a:ln w="19900">
            <a:solidFill>
              <a:srgbClr val="005776"/>
            </a:solidFill>
          </a:ln>
        </p:spPr>
        <p:txBody>
          <a:bodyPr wrap="square" lIns="0" tIns="0" rIns="0" bIns="0" rtlCol="0"/>
          <a:lstStyle/>
          <a:p>
            <a:endParaRPr/>
          </a:p>
        </p:txBody>
      </p:sp>
      <p:sp>
        <p:nvSpPr>
          <p:cNvPr id="333" name="object 333"/>
          <p:cNvSpPr/>
          <p:nvPr/>
        </p:nvSpPr>
        <p:spPr>
          <a:xfrm>
            <a:off x="4934393" y="3630984"/>
            <a:ext cx="24130" cy="3810"/>
          </a:xfrm>
          <a:custGeom>
            <a:avLst/>
            <a:gdLst/>
            <a:ahLst/>
            <a:cxnLst/>
            <a:rect l="l" t="t" r="r" b="b"/>
            <a:pathLst>
              <a:path w="24129" h="3810">
                <a:moveTo>
                  <a:pt x="24053" y="3390"/>
                </a:moveTo>
                <a:lnTo>
                  <a:pt x="0" y="0"/>
                </a:lnTo>
              </a:path>
            </a:pathLst>
          </a:custGeom>
          <a:ln w="19900">
            <a:solidFill>
              <a:srgbClr val="005776"/>
            </a:solidFill>
          </a:ln>
        </p:spPr>
        <p:txBody>
          <a:bodyPr wrap="square" lIns="0" tIns="0" rIns="0" bIns="0" rtlCol="0"/>
          <a:lstStyle/>
          <a:p>
            <a:endParaRPr/>
          </a:p>
        </p:txBody>
      </p:sp>
      <p:sp>
        <p:nvSpPr>
          <p:cNvPr id="334" name="object 334"/>
          <p:cNvSpPr/>
          <p:nvPr/>
        </p:nvSpPr>
        <p:spPr>
          <a:xfrm>
            <a:off x="4958446" y="3629786"/>
            <a:ext cx="24130" cy="5080"/>
          </a:xfrm>
          <a:custGeom>
            <a:avLst/>
            <a:gdLst/>
            <a:ahLst/>
            <a:cxnLst/>
            <a:rect l="l" t="t" r="r" b="b"/>
            <a:pathLst>
              <a:path w="24129" h="5079">
                <a:moveTo>
                  <a:pt x="24053" y="0"/>
                </a:moveTo>
                <a:lnTo>
                  <a:pt x="0" y="4584"/>
                </a:lnTo>
              </a:path>
            </a:pathLst>
          </a:custGeom>
          <a:ln w="19900">
            <a:solidFill>
              <a:srgbClr val="005776"/>
            </a:solidFill>
          </a:ln>
        </p:spPr>
        <p:txBody>
          <a:bodyPr wrap="square" lIns="0" tIns="0" rIns="0" bIns="0" rtlCol="0"/>
          <a:lstStyle/>
          <a:p>
            <a:endParaRPr/>
          </a:p>
        </p:txBody>
      </p:sp>
      <p:sp>
        <p:nvSpPr>
          <p:cNvPr id="335" name="object 335"/>
          <p:cNvSpPr/>
          <p:nvPr/>
        </p:nvSpPr>
        <p:spPr>
          <a:xfrm>
            <a:off x="4982495" y="3625923"/>
            <a:ext cx="24130" cy="4445"/>
          </a:xfrm>
          <a:custGeom>
            <a:avLst/>
            <a:gdLst/>
            <a:ahLst/>
            <a:cxnLst/>
            <a:rect l="l" t="t" r="r" b="b"/>
            <a:pathLst>
              <a:path w="24129" h="4445">
                <a:moveTo>
                  <a:pt x="24066" y="0"/>
                </a:moveTo>
                <a:lnTo>
                  <a:pt x="0" y="3860"/>
                </a:lnTo>
              </a:path>
            </a:pathLst>
          </a:custGeom>
          <a:ln w="19900">
            <a:solidFill>
              <a:srgbClr val="005776"/>
            </a:solidFill>
          </a:ln>
        </p:spPr>
        <p:txBody>
          <a:bodyPr wrap="square" lIns="0" tIns="0" rIns="0" bIns="0" rtlCol="0"/>
          <a:lstStyle/>
          <a:p>
            <a:endParaRPr/>
          </a:p>
        </p:txBody>
      </p:sp>
      <p:sp>
        <p:nvSpPr>
          <p:cNvPr id="336" name="object 336"/>
          <p:cNvSpPr/>
          <p:nvPr/>
        </p:nvSpPr>
        <p:spPr>
          <a:xfrm>
            <a:off x="5006562" y="3620479"/>
            <a:ext cx="24130" cy="5715"/>
          </a:xfrm>
          <a:custGeom>
            <a:avLst/>
            <a:gdLst/>
            <a:ahLst/>
            <a:cxnLst/>
            <a:rect l="l" t="t" r="r" b="b"/>
            <a:pathLst>
              <a:path w="24129" h="5714">
                <a:moveTo>
                  <a:pt x="24053" y="0"/>
                </a:moveTo>
                <a:lnTo>
                  <a:pt x="0" y="5448"/>
                </a:lnTo>
              </a:path>
            </a:pathLst>
          </a:custGeom>
          <a:ln w="19900">
            <a:solidFill>
              <a:srgbClr val="005776"/>
            </a:solidFill>
          </a:ln>
        </p:spPr>
        <p:txBody>
          <a:bodyPr wrap="square" lIns="0" tIns="0" rIns="0" bIns="0" rtlCol="0"/>
          <a:lstStyle/>
          <a:p>
            <a:endParaRPr/>
          </a:p>
        </p:txBody>
      </p:sp>
      <p:sp>
        <p:nvSpPr>
          <p:cNvPr id="337" name="object 337"/>
          <p:cNvSpPr/>
          <p:nvPr/>
        </p:nvSpPr>
        <p:spPr>
          <a:xfrm>
            <a:off x="5030617" y="3612230"/>
            <a:ext cx="24130" cy="8255"/>
          </a:xfrm>
          <a:custGeom>
            <a:avLst/>
            <a:gdLst/>
            <a:ahLst/>
            <a:cxnLst/>
            <a:rect l="l" t="t" r="r" b="b"/>
            <a:pathLst>
              <a:path w="24129" h="8254">
                <a:moveTo>
                  <a:pt x="24053" y="0"/>
                </a:moveTo>
                <a:lnTo>
                  <a:pt x="0" y="8242"/>
                </a:lnTo>
              </a:path>
            </a:pathLst>
          </a:custGeom>
          <a:ln w="19900">
            <a:solidFill>
              <a:srgbClr val="005776"/>
            </a:solidFill>
          </a:ln>
        </p:spPr>
        <p:txBody>
          <a:bodyPr wrap="square" lIns="0" tIns="0" rIns="0" bIns="0" rtlCol="0"/>
          <a:lstStyle/>
          <a:p>
            <a:endParaRPr/>
          </a:p>
        </p:txBody>
      </p:sp>
      <p:sp>
        <p:nvSpPr>
          <p:cNvPr id="338" name="object 338"/>
          <p:cNvSpPr/>
          <p:nvPr/>
        </p:nvSpPr>
        <p:spPr>
          <a:xfrm>
            <a:off x="5054664" y="3606179"/>
            <a:ext cx="24130" cy="6350"/>
          </a:xfrm>
          <a:custGeom>
            <a:avLst/>
            <a:gdLst/>
            <a:ahLst/>
            <a:cxnLst/>
            <a:rect l="l" t="t" r="r" b="b"/>
            <a:pathLst>
              <a:path w="24129" h="6350">
                <a:moveTo>
                  <a:pt x="24066" y="0"/>
                </a:moveTo>
                <a:lnTo>
                  <a:pt x="0" y="6057"/>
                </a:lnTo>
              </a:path>
            </a:pathLst>
          </a:custGeom>
          <a:ln w="19900">
            <a:solidFill>
              <a:srgbClr val="005776"/>
            </a:solidFill>
          </a:ln>
        </p:spPr>
        <p:txBody>
          <a:bodyPr wrap="square" lIns="0" tIns="0" rIns="0" bIns="0" rtlCol="0"/>
          <a:lstStyle/>
          <a:p>
            <a:endParaRPr/>
          </a:p>
        </p:txBody>
      </p:sp>
      <p:sp>
        <p:nvSpPr>
          <p:cNvPr id="339" name="object 339"/>
          <p:cNvSpPr/>
          <p:nvPr/>
        </p:nvSpPr>
        <p:spPr>
          <a:xfrm>
            <a:off x="5078724" y="3606175"/>
            <a:ext cx="24130" cy="2540"/>
          </a:xfrm>
          <a:custGeom>
            <a:avLst/>
            <a:gdLst/>
            <a:ahLst/>
            <a:cxnLst/>
            <a:rect l="l" t="t" r="r" b="b"/>
            <a:pathLst>
              <a:path w="24129" h="2539">
                <a:moveTo>
                  <a:pt x="24066" y="2527"/>
                </a:moveTo>
                <a:lnTo>
                  <a:pt x="0" y="0"/>
                </a:lnTo>
              </a:path>
            </a:pathLst>
          </a:custGeom>
          <a:ln w="19900">
            <a:solidFill>
              <a:srgbClr val="005776"/>
            </a:solidFill>
          </a:ln>
        </p:spPr>
        <p:txBody>
          <a:bodyPr wrap="square" lIns="0" tIns="0" rIns="0" bIns="0" rtlCol="0"/>
          <a:lstStyle/>
          <a:p>
            <a:endParaRPr/>
          </a:p>
        </p:txBody>
      </p:sp>
      <p:sp>
        <p:nvSpPr>
          <p:cNvPr id="340" name="object 340"/>
          <p:cNvSpPr/>
          <p:nvPr/>
        </p:nvSpPr>
        <p:spPr>
          <a:xfrm>
            <a:off x="5102786" y="3603791"/>
            <a:ext cx="24130" cy="5080"/>
          </a:xfrm>
          <a:custGeom>
            <a:avLst/>
            <a:gdLst/>
            <a:ahLst/>
            <a:cxnLst/>
            <a:rect l="l" t="t" r="r" b="b"/>
            <a:pathLst>
              <a:path w="24129" h="5079">
                <a:moveTo>
                  <a:pt x="24053" y="0"/>
                </a:moveTo>
                <a:lnTo>
                  <a:pt x="0" y="4914"/>
                </a:lnTo>
              </a:path>
            </a:pathLst>
          </a:custGeom>
          <a:ln w="19900">
            <a:solidFill>
              <a:srgbClr val="005776"/>
            </a:solidFill>
          </a:ln>
        </p:spPr>
        <p:txBody>
          <a:bodyPr wrap="square" lIns="0" tIns="0" rIns="0" bIns="0" rtlCol="0"/>
          <a:lstStyle/>
          <a:p>
            <a:endParaRPr/>
          </a:p>
        </p:txBody>
      </p:sp>
      <p:sp>
        <p:nvSpPr>
          <p:cNvPr id="341" name="object 341"/>
          <p:cNvSpPr/>
          <p:nvPr/>
        </p:nvSpPr>
        <p:spPr>
          <a:xfrm>
            <a:off x="5126833" y="3603788"/>
            <a:ext cx="24130" cy="3175"/>
          </a:xfrm>
          <a:custGeom>
            <a:avLst/>
            <a:gdLst/>
            <a:ahLst/>
            <a:cxnLst/>
            <a:rect l="l" t="t" r="r" b="b"/>
            <a:pathLst>
              <a:path w="24129" h="3175">
                <a:moveTo>
                  <a:pt x="24066" y="2743"/>
                </a:moveTo>
                <a:lnTo>
                  <a:pt x="0" y="0"/>
                </a:lnTo>
              </a:path>
            </a:pathLst>
          </a:custGeom>
          <a:ln w="19900">
            <a:solidFill>
              <a:srgbClr val="005776"/>
            </a:solidFill>
          </a:ln>
        </p:spPr>
        <p:txBody>
          <a:bodyPr wrap="square" lIns="0" tIns="0" rIns="0" bIns="0" rtlCol="0"/>
          <a:lstStyle/>
          <a:p>
            <a:endParaRPr/>
          </a:p>
        </p:txBody>
      </p:sp>
      <p:sp>
        <p:nvSpPr>
          <p:cNvPr id="342" name="object 342"/>
          <p:cNvSpPr/>
          <p:nvPr/>
        </p:nvSpPr>
        <p:spPr>
          <a:xfrm>
            <a:off x="5150894" y="3606533"/>
            <a:ext cx="24130" cy="635"/>
          </a:xfrm>
          <a:custGeom>
            <a:avLst/>
            <a:gdLst/>
            <a:ahLst/>
            <a:cxnLst/>
            <a:rect l="l" t="t" r="r" b="b"/>
            <a:pathLst>
              <a:path w="24129" h="635">
                <a:moveTo>
                  <a:pt x="24066" y="469"/>
                </a:moveTo>
                <a:lnTo>
                  <a:pt x="0" y="0"/>
                </a:lnTo>
              </a:path>
            </a:pathLst>
          </a:custGeom>
          <a:ln w="19900">
            <a:solidFill>
              <a:srgbClr val="005776"/>
            </a:solidFill>
          </a:ln>
        </p:spPr>
        <p:txBody>
          <a:bodyPr wrap="square" lIns="0" tIns="0" rIns="0" bIns="0" rtlCol="0"/>
          <a:lstStyle/>
          <a:p>
            <a:endParaRPr/>
          </a:p>
        </p:txBody>
      </p:sp>
      <p:sp>
        <p:nvSpPr>
          <p:cNvPr id="343" name="object 343"/>
          <p:cNvSpPr/>
          <p:nvPr/>
        </p:nvSpPr>
        <p:spPr>
          <a:xfrm>
            <a:off x="5174955" y="3597695"/>
            <a:ext cx="24130" cy="9525"/>
          </a:xfrm>
          <a:custGeom>
            <a:avLst/>
            <a:gdLst/>
            <a:ahLst/>
            <a:cxnLst/>
            <a:rect l="l" t="t" r="r" b="b"/>
            <a:pathLst>
              <a:path w="24129" h="9525">
                <a:moveTo>
                  <a:pt x="24066" y="0"/>
                </a:moveTo>
                <a:lnTo>
                  <a:pt x="0" y="9309"/>
                </a:lnTo>
              </a:path>
            </a:pathLst>
          </a:custGeom>
          <a:ln w="19900">
            <a:solidFill>
              <a:srgbClr val="005776"/>
            </a:solidFill>
          </a:ln>
        </p:spPr>
        <p:txBody>
          <a:bodyPr wrap="square" lIns="0" tIns="0" rIns="0" bIns="0" rtlCol="0"/>
          <a:lstStyle/>
          <a:p>
            <a:endParaRPr/>
          </a:p>
        </p:txBody>
      </p:sp>
      <p:sp>
        <p:nvSpPr>
          <p:cNvPr id="344" name="object 344"/>
          <p:cNvSpPr/>
          <p:nvPr/>
        </p:nvSpPr>
        <p:spPr>
          <a:xfrm>
            <a:off x="5199015" y="3595140"/>
            <a:ext cx="24130" cy="3175"/>
          </a:xfrm>
          <a:custGeom>
            <a:avLst/>
            <a:gdLst/>
            <a:ahLst/>
            <a:cxnLst/>
            <a:rect l="l" t="t" r="r" b="b"/>
            <a:pathLst>
              <a:path w="24129" h="3175">
                <a:moveTo>
                  <a:pt x="24053" y="0"/>
                </a:moveTo>
                <a:lnTo>
                  <a:pt x="0" y="2552"/>
                </a:lnTo>
              </a:path>
            </a:pathLst>
          </a:custGeom>
          <a:ln w="19900">
            <a:solidFill>
              <a:srgbClr val="005776"/>
            </a:solidFill>
          </a:ln>
        </p:spPr>
        <p:txBody>
          <a:bodyPr wrap="square" lIns="0" tIns="0" rIns="0" bIns="0" rtlCol="0"/>
          <a:lstStyle/>
          <a:p>
            <a:endParaRPr/>
          </a:p>
        </p:txBody>
      </p:sp>
      <p:sp>
        <p:nvSpPr>
          <p:cNvPr id="345" name="object 345"/>
          <p:cNvSpPr/>
          <p:nvPr/>
        </p:nvSpPr>
        <p:spPr>
          <a:xfrm>
            <a:off x="5223064" y="3587191"/>
            <a:ext cx="24130" cy="8255"/>
          </a:xfrm>
          <a:custGeom>
            <a:avLst/>
            <a:gdLst/>
            <a:ahLst/>
            <a:cxnLst/>
            <a:rect l="l" t="t" r="r" b="b"/>
            <a:pathLst>
              <a:path w="24129" h="8254">
                <a:moveTo>
                  <a:pt x="24066" y="0"/>
                </a:moveTo>
                <a:lnTo>
                  <a:pt x="0" y="7950"/>
                </a:lnTo>
              </a:path>
            </a:pathLst>
          </a:custGeom>
          <a:ln w="19900">
            <a:solidFill>
              <a:srgbClr val="005776"/>
            </a:solidFill>
          </a:ln>
        </p:spPr>
        <p:txBody>
          <a:bodyPr wrap="square" lIns="0" tIns="0" rIns="0" bIns="0" rtlCol="0"/>
          <a:lstStyle/>
          <a:p>
            <a:endParaRPr/>
          </a:p>
        </p:txBody>
      </p:sp>
      <p:sp>
        <p:nvSpPr>
          <p:cNvPr id="346" name="object 346"/>
          <p:cNvSpPr/>
          <p:nvPr/>
        </p:nvSpPr>
        <p:spPr>
          <a:xfrm>
            <a:off x="5247124" y="3585795"/>
            <a:ext cx="24130" cy="1905"/>
          </a:xfrm>
          <a:custGeom>
            <a:avLst/>
            <a:gdLst/>
            <a:ahLst/>
            <a:cxnLst/>
            <a:rect l="l" t="t" r="r" b="b"/>
            <a:pathLst>
              <a:path w="24129" h="1904">
                <a:moveTo>
                  <a:pt x="24066" y="0"/>
                </a:moveTo>
                <a:lnTo>
                  <a:pt x="0" y="1397"/>
                </a:lnTo>
              </a:path>
            </a:pathLst>
          </a:custGeom>
          <a:ln w="19900">
            <a:solidFill>
              <a:srgbClr val="005776"/>
            </a:solidFill>
          </a:ln>
        </p:spPr>
        <p:txBody>
          <a:bodyPr wrap="square" lIns="0" tIns="0" rIns="0" bIns="0" rtlCol="0"/>
          <a:lstStyle/>
          <a:p>
            <a:endParaRPr/>
          </a:p>
        </p:txBody>
      </p:sp>
      <p:sp>
        <p:nvSpPr>
          <p:cNvPr id="347" name="object 347"/>
          <p:cNvSpPr/>
          <p:nvPr/>
        </p:nvSpPr>
        <p:spPr>
          <a:xfrm>
            <a:off x="5271184" y="3584021"/>
            <a:ext cx="24130" cy="1905"/>
          </a:xfrm>
          <a:custGeom>
            <a:avLst/>
            <a:gdLst/>
            <a:ahLst/>
            <a:cxnLst/>
            <a:rect l="l" t="t" r="r" b="b"/>
            <a:pathLst>
              <a:path w="24129" h="1904">
                <a:moveTo>
                  <a:pt x="24053" y="0"/>
                </a:moveTo>
                <a:lnTo>
                  <a:pt x="0" y="1778"/>
                </a:lnTo>
              </a:path>
            </a:pathLst>
          </a:custGeom>
          <a:ln w="19900">
            <a:solidFill>
              <a:srgbClr val="005776"/>
            </a:solidFill>
          </a:ln>
        </p:spPr>
        <p:txBody>
          <a:bodyPr wrap="square" lIns="0" tIns="0" rIns="0" bIns="0" rtlCol="0"/>
          <a:lstStyle/>
          <a:p>
            <a:endParaRPr/>
          </a:p>
        </p:txBody>
      </p:sp>
      <p:sp>
        <p:nvSpPr>
          <p:cNvPr id="348" name="object 348"/>
          <p:cNvSpPr/>
          <p:nvPr/>
        </p:nvSpPr>
        <p:spPr>
          <a:xfrm>
            <a:off x="5295233" y="3584022"/>
            <a:ext cx="24130" cy="3175"/>
          </a:xfrm>
          <a:custGeom>
            <a:avLst/>
            <a:gdLst/>
            <a:ahLst/>
            <a:cxnLst/>
            <a:rect l="l" t="t" r="r" b="b"/>
            <a:pathLst>
              <a:path w="24129" h="3175">
                <a:moveTo>
                  <a:pt x="24066" y="3162"/>
                </a:moveTo>
                <a:lnTo>
                  <a:pt x="0" y="0"/>
                </a:lnTo>
              </a:path>
            </a:pathLst>
          </a:custGeom>
          <a:ln w="19900">
            <a:solidFill>
              <a:srgbClr val="005776"/>
            </a:solidFill>
          </a:ln>
        </p:spPr>
        <p:txBody>
          <a:bodyPr wrap="square" lIns="0" tIns="0" rIns="0" bIns="0" rtlCol="0"/>
          <a:lstStyle/>
          <a:p>
            <a:endParaRPr/>
          </a:p>
        </p:txBody>
      </p:sp>
      <p:sp>
        <p:nvSpPr>
          <p:cNvPr id="349" name="object 349"/>
          <p:cNvSpPr/>
          <p:nvPr/>
        </p:nvSpPr>
        <p:spPr>
          <a:xfrm>
            <a:off x="5319293" y="3577045"/>
            <a:ext cx="24130" cy="10160"/>
          </a:xfrm>
          <a:custGeom>
            <a:avLst/>
            <a:gdLst/>
            <a:ahLst/>
            <a:cxnLst/>
            <a:rect l="l" t="t" r="r" b="b"/>
            <a:pathLst>
              <a:path w="24129" h="10160">
                <a:moveTo>
                  <a:pt x="24066" y="0"/>
                </a:moveTo>
                <a:lnTo>
                  <a:pt x="0" y="10134"/>
                </a:lnTo>
              </a:path>
            </a:pathLst>
          </a:custGeom>
          <a:ln w="19900">
            <a:solidFill>
              <a:srgbClr val="005776"/>
            </a:solidFill>
          </a:ln>
        </p:spPr>
        <p:txBody>
          <a:bodyPr wrap="square" lIns="0" tIns="0" rIns="0" bIns="0" rtlCol="0"/>
          <a:lstStyle/>
          <a:p>
            <a:endParaRPr/>
          </a:p>
        </p:txBody>
      </p:sp>
      <p:sp>
        <p:nvSpPr>
          <p:cNvPr id="350" name="object 350"/>
          <p:cNvSpPr/>
          <p:nvPr/>
        </p:nvSpPr>
        <p:spPr>
          <a:xfrm>
            <a:off x="5343353" y="3577042"/>
            <a:ext cx="24130" cy="1270"/>
          </a:xfrm>
          <a:custGeom>
            <a:avLst/>
            <a:gdLst/>
            <a:ahLst/>
            <a:cxnLst/>
            <a:rect l="l" t="t" r="r" b="b"/>
            <a:pathLst>
              <a:path w="24129" h="1270">
                <a:moveTo>
                  <a:pt x="24066" y="673"/>
                </a:moveTo>
                <a:lnTo>
                  <a:pt x="0" y="0"/>
                </a:lnTo>
              </a:path>
            </a:pathLst>
          </a:custGeom>
          <a:ln w="19900">
            <a:solidFill>
              <a:srgbClr val="005776"/>
            </a:solidFill>
          </a:ln>
        </p:spPr>
        <p:txBody>
          <a:bodyPr wrap="square" lIns="0" tIns="0" rIns="0" bIns="0" rtlCol="0"/>
          <a:lstStyle/>
          <a:p>
            <a:endParaRPr/>
          </a:p>
        </p:txBody>
      </p:sp>
      <p:sp>
        <p:nvSpPr>
          <p:cNvPr id="351" name="object 351"/>
          <p:cNvSpPr/>
          <p:nvPr/>
        </p:nvSpPr>
        <p:spPr>
          <a:xfrm>
            <a:off x="5367415" y="3570440"/>
            <a:ext cx="24130" cy="7620"/>
          </a:xfrm>
          <a:custGeom>
            <a:avLst/>
            <a:gdLst/>
            <a:ahLst/>
            <a:cxnLst/>
            <a:rect l="l" t="t" r="r" b="b"/>
            <a:pathLst>
              <a:path w="24129" h="7620">
                <a:moveTo>
                  <a:pt x="24053" y="0"/>
                </a:moveTo>
                <a:lnTo>
                  <a:pt x="0" y="7277"/>
                </a:lnTo>
              </a:path>
            </a:pathLst>
          </a:custGeom>
          <a:ln w="19900">
            <a:solidFill>
              <a:srgbClr val="005776"/>
            </a:solidFill>
          </a:ln>
        </p:spPr>
        <p:txBody>
          <a:bodyPr wrap="square" lIns="0" tIns="0" rIns="0" bIns="0" rtlCol="0"/>
          <a:lstStyle/>
          <a:p>
            <a:endParaRPr/>
          </a:p>
        </p:txBody>
      </p:sp>
      <p:sp>
        <p:nvSpPr>
          <p:cNvPr id="352" name="object 352"/>
          <p:cNvSpPr/>
          <p:nvPr/>
        </p:nvSpPr>
        <p:spPr>
          <a:xfrm>
            <a:off x="5391462" y="3567836"/>
            <a:ext cx="24130" cy="3175"/>
          </a:xfrm>
          <a:custGeom>
            <a:avLst/>
            <a:gdLst/>
            <a:ahLst/>
            <a:cxnLst/>
            <a:rect l="l" t="t" r="r" b="b"/>
            <a:pathLst>
              <a:path w="24129" h="3175">
                <a:moveTo>
                  <a:pt x="24066" y="0"/>
                </a:moveTo>
                <a:lnTo>
                  <a:pt x="0" y="2603"/>
                </a:lnTo>
              </a:path>
            </a:pathLst>
          </a:custGeom>
          <a:ln w="19900">
            <a:solidFill>
              <a:srgbClr val="005776"/>
            </a:solidFill>
          </a:ln>
        </p:spPr>
        <p:txBody>
          <a:bodyPr wrap="square" lIns="0" tIns="0" rIns="0" bIns="0" rtlCol="0"/>
          <a:lstStyle/>
          <a:p>
            <a:endParaRPr/>
          </a:p>
        </p:txBody>
      </p:sp>
      <p:sp>
        <p:nvSpPr>
          <p:cNvPr id="353" name="object 353"/>
          <p:cNvSpPr/>
          <p:nvPr/>
        </p:nvSpPr>
        <p:spPr>
          <a:xfrm>
            <a:off x="5415523" y="3565002"/>
            <a:ext cx="24130" cy="3175"/>
          </a:xfrm>
          <a:custGeom>
            <a:avLst/>
            <a:gdLst/>
            <a:ahLst/>
            <a:cxnLst/>
            <a:rect l="l" t="t" r="r" b="b"/>
            <a:pathLst>
              <a:path w="24129" h="3175">
                <a:moveTo>
                  <a:pt x="24066" y="0"/>
                </a:moveTo>
                <a:lnTo>
                  <a:pt x="0" y="2832"/>
                </a:lnTo>
              </a:path>
            </a:pathLst>
          </a:custGeom>
          <a:ln w="19900">
            <a:solidFill>
              <a:srgbClr val="005776"/>
            </a:solidFill>
          </a:ln>
        </p:spPr>
        <p:txBody>
          <a:bodyPr wrap="square" lIns="0" tIns="0" rIns="0" bIns="0" rtlCol="0"/>
          <a:lstStyle/>
          <a:p>
            <a:endParaRPr/>
          </a:p>
        </p:txBody>
      </p:sp>
      <p:sp>
        <p:nvSpPr>
          <p:cNvPr id="354" name="object 354"/>
          <p:cNvSpPr/>
          <p:nvPr/>
        </p:nvSpPr>
        <p:spPr>
          <a:xfrm>
            <a:off x="5439583" y="3560735"/>
            <a:ext cx="24130" cy="4445"/>
          </a:xfrm>
          <a:custGeom>
            <a:avLst/>
            <a:gdLst/>
            <a:ahLst/>
            <a:cxnLst/>
            <a:rect l="l" t="t" r="r" b="b"/>
            <a:pathLst>
              <a:path w="24129" h="4445">
                <a:moveTo>
                  <a:pt x="24053" y="0"/>
                </a:moveTo>
                <a:lnTo>
                  <a:pt x="0" y="4267"/>
                </a:lnTo>
              </a:path>
            </a:pathLst>
          </a:custGeom>
          <a:ln w="19900">
            <a:solidFill>
              <a:srgbClr val="005776"/>
            </a:solidFill>
          </a:ln>
        </p:spPr>
        <p:txBody>
          <a:bodyPr wrap="square" lIns="0" tIns="0" rIns="0" bIns="0" rtlCol="0"/>
          <a:lstStyle/>
          <a:p>
            <a:endParaRPr/>
          </a:p>
        </p:txBody>
      </p:sp>
      <p:sp>
        <p:nvSpPr>
          <p:cNvPr id="355" name="object 355"/>
          <p:cNvSpPr/>
          <p:nvPr/>
        </p:nvSpPr>
        <p:spPr>
          <a:xfrm>
            <a:off x="5463631" y="3560731"/>
            <a:ext cx="24130" cy="5715"/>
          </a:xfrm>
          <a:custGeom>
            <a:avLst/>
            <a:gdLst/>
            <a:ahLst/>
            <a:cxnLst/>
            <a:rect l="l" t="t" r="r" b="b"/>
            <a:pathLst>
              <a:path w="24129" h="5714">
                <a:moveTo>
                  <a:pt x="24066" y="5194"/>
                </a:moveTo>
                <a:lnTo>
                  <a:pt x="0" y="0"/>
                </a:lnTo>
              </a:path>
            </a:pathLst>
          </a:custGeom>
          <a:ln w="19900">
            <a:solidFill>
              <a:srgbClr val="005776"/>
            </a:solidFill>
          </a:ln>
        </p:spPr>
        <p:txBody>
          <a:bodyPr wrap="square" lIns="0" tIns="0" rIns="0" bIns="0" rtlCol="0"/>
          <a:lstStyle/>
          <a:p>
            <a:endParaRPr/>
          </a:p>
        </p:txBody>
      </p:sp>
      <p:sp>
        <p:nvSpPr>
          <p:cNvPr id="356" name="object 356"/>
          <p:cNvSpPr/>
          <p:nvPr/>
        </p:nvSpPr>
        <p:spPr>
          <a:xfrm>
            <a:off x="5487692" y="3563787"/>
            <a:ext cx="24130" cy="2540"/>
          </a:xfrm>
          <a:custGeom>
            <a:avLst/>
            <a:gdLst/>
            <a:ahLst/>
            <a:cxnLst/>
            <a:rect l="l" t="t" r="r" b="b"/>
            <a:pathLst>
              <a:path w="24129" h="2539">
                <a:moveTo>
                  <a:pt x="24066" y="0"/>
                </a:moveTo>
                <a:lnTo>
                  <a:pt x="0" y="2133"/>
                </a:lnTo>
              </a:path>
            </a:pathLst>
          </a:custGeom>
          <a:ln w="19900">
            <a:solidFill>
              <a:srgbClr val="005776"/>
            </a:solidFill>
          </a:ln>
        </p:spPr>
        <p:txBody>
          <a:bodyPr wrap="square" lIns="0" tIns="0" rIns="0" bIns="0" rtlCol="0"/>
          <a:lstStyle/>
          <a:p>
            <a:endParaRPr/>
          </a:p>
        </p:txBody>
      </p:sp>
      <p:sp>
        <p:nvSpPr>
          <p:cNvPr id="357" name="object 357"/>
          <p:cNvSpPr/>
          <p:nvPr/>
        </p:nvSpPr>
        <p:spPr>
          <a:xfrm>
            <a:off x="5511753" y="3558844"/>
            <a:ext cx="24130" cy="5080"/>
          </a:xfrm>
          <a:custGeom>
            <a:avLst/>
            <a:gdLst/>
            <a:ahLst/>
            <a:cxnLst/>
            <a:rect l="l" t="t" r="r" b="b"/>
            <a:pathLst>
              <a:path w="24129" h="5079">
                <a:moveTo>
                  <a:pt x="24053" y="0"/>
                </a:moveTo>
                <a:lnTo>
                  <a:pt x="0" y="4940"/>
                </a:lnTo>
              </a:path>
            </a:pathLst>
          </a:custGeom>
          <a:ln w="19900">
            <a:solidFill>
              <a:srgbClr val="005776"/>
            </a:solidFill>
          </a:ln>
        </p:spPr>
        <p:txBody>
          <a:bodyPr wrap="square" lIns="0" tIns="0" rIns="0" bIns="0" rtlCol="0"/>
          <a:lstStyle/>
          <a:p>
            <a:endParaRPr/>
          </a:p>
        </p:txBody>
      </p:sp>
      <p:sp>
        <p:nvSpPr>
          <p:cNvPr id="358" name="object 358"/>
          <p:cNvSpPr/>
          <p:nvPr/>
        </p:nvSpPr>
        <p:spPr>
          <a:xfrm>
            <a:off x="5535801" y="3549562"/>
            <a:ext cx="24130" cy="9525"/>
          </a:xfrm>
          <a:custGeom>
            <a:avLst/>
            <a:gdLst/>
            <a:ahLst/>
            <a:cxnLst/>
            <a:rect l="l" t="t" r="r" b="b"/>
            <a:pathLst>
              <a:path w="24129" h="9525">
                <a:moveTo>
                  <a:pt x="24066" y="0"/>
                </a:moveTo>
                <a:lnTo>
                  <a:pt x="0" y="9283"/>
                </a:lnTo>
              </a:path>
            </a:pathLst>
          </a:custGeom>
          <a:ln w="19900">
            <a:solidFill>
              <a:srgbClr val="005776"/>
            </a:solidFill>
          </a:ln>
        </p:spPr>
        <p:txBody>
          <a:bodyPr wrap="square" lIns="0" tIns="0" rIns="0" bIns="0" rtlCol="0"/>
          <a:lstStyle/>
          <a:p>
            <a:endParaRPr/>
          </a:p>
        </p:txBody>
      </p:sp>
      <p:sp>
        <p:nvSpPr>
          <p:cNvPr id="359" name="object 359"/>
          <p:cNvSpPr/>
          <p:nvPr/>
        </p:nvSpPr>
        <p:spPr>
          <a:xfrm>
            <a:off x="5559861" y="3540644"/>
            <a:ext cx="24130" cy="9525"/>
          </a:xfrm>
          <a:custGeom>
            <a:avLst/>
            <a:gdLst/>
            <a:ahLst/>
            <a:cxnLst/>
            <a:rect l="l" t="t" r="r" b="b"/>
            <a:pathLst>
              <a:path w="24129" h="9525">
                <a:moveTo>
                  <a:pt x="24066" y="0"/>
                </a:moveTo>
                <a:lnTo>
                  <a:pt x="0" y="8915"/>
                </a:lnTo>
              </a:path>
            </a:pathLst>
          </a:custGeom>
          <a:ln w="19900">
            <a:solidFill>
              <a:srgbClr val="005776"/>
            </a:solidFill>
          </a:ln>
        </p:spPr>
        <p:txBody>
          <a:bodyPr wrap="square" lIns="0" tIns="0" rIns="0" bIns="0" rtlCol="0"/>
          <a:lstStyle/>
          <a:p>
            <a:endParaRPr/>
          </a:p>
        </p:txBody>
      </p:sp>
      <p:sp>
        <p:nvSpPr>
          <p:cNvPr id="360" name="object 360"/>
          <p:cNvSpPr/>
          <p:nvPr/>
        </p:nvSpPr>
        <p:spPr>
          <a:xfrm>
            <a:off x="5583921" y="3530269"/>
            <a:ext cx="24130" cy="10795"/>
          </a:xfrm>
          <a:custGeom>
            <a:avLst/>
            <a:gdLst/>
            <a:ahLst/>
            <a:cxnLst/>
            <a:rect l="l" t="t" r="r" b="b"/>
            <a:pathLst>
              <a:path w="24129" h="10795">
                <a:moveTo>
                  <a:pt x="24066" y="0"/>
                </a:moveTo>
                <a:lnTo>
                  <a:pt x="0" y="10375"/>
                </a:lnTo>
              </a:path>
            </a:pathLst>
          </a:custGeom>
          <a:ln w="19900">
            <a:solidFill>
              <a:srgbClr val="005776"/>
            </a:solidFill>
          </a:ln>
        </p:spPr>
        <p:txBody>
          <a:bodyPr wrap="square" lIns="0" tIns="0" rIns="0" bIns="0" rtlCol="0"/>
          <a:lstStyle/>
          <a:p>
            <a:endParaRPr/>
          </a:p>
        </p:txBody>
      </p:sp>
      <p:sp>
        <p:nvSpPr>
          <p:cNvPr id="361" name="object 361"/>
          <p:cNvSpPr/>
          <p:nvPr/>
        </p:nvSpPr>
        <p:spPr>
          <a:xfrm>
            <a:off x="5607983" y="3522183"/>
            <a:ext cx="24130" cy="8255"/>
          </a:xfrm>
          <a:custGeom>
            <a:avLst/>
            <a:gdLst/>
            <a:ahLst/>
            <a:cxnLst/>
            <a:rect l="l" t="t" r="r" b="b"/>
            <a:pathLst>
              <a:path w="24129" h="8254">
                <a:moveTo>
                  <a:pt x="24053" y="0"/>
                </a:moveTo>
                <a:lnTo>
                  <a:pt x="0" y="8089"/>
                </a:lnTo>
              </a:path>
            </a:pathLst>
          </a:custGeom>
          <a:ln w="19900">
            <a:solidFill>
              <a:srgbClr val="005776"/>
            </a:solidFill>
          </a:ln>
        </p:spPr>
        <p:txBody>
          <a:bodyPr wrap="square" lIns="0" tIns="0" rIns="0" bIns="0" rtlCol="0"/>
          <a:lstStyle/>
          <a:p>
            <a:endParaRPr/>
          </a:p>
        </p:txBody>
      </p:sp>
      <p:sp>
        <p:nvSpPr>
          <p:cNvPr id="362" name="object 362"/>
          <p:cNvSpPr/>
          <p:nvPr/>
        </p:nvSpPr>
        <p:spPr>
          <a:xfrm>
            <a:off x="5632031" y="3522186"/>
            <a:ext cx="24130" cy="635"/>
          </a:xfrm>
          <a:custGeom>
            <a:avLst/>
            <a:gdLst/>
            <a:ahLst/>
            <a:cxnLst/>
            <a:rect l="l" t="t" r="r" b="b"/>
            <a:pathLst>
              <a:path w="24129" h="635">
                <a:moveTo>
                  <a:pt x="24066" y="139"/>
                </a:moveTo>
                <a:lnTo>
                  <a:pt x="0" y="0"/>
                </a:lnTo>
              </a:path>
            </a:pathLst>
          </a:custGeom>
          <a:ln w="19900">
            <a:solidFill>
              <a:srgbClr val="005776"/>
            </a:solidFill>
          </a:ln>
        </p:spPr>
        <p:txBody>
          <a:bodyPr wrap="square" lIns="0" tIns="0" rIns="0" bIns="0" rtlCol="0"/>
          <a:lstStyle/>
          <a:p>
            <a:endParaRPr/>
          </a:p>
        </p:txBody>
      </p:sp>
      <p:sp>
        <p:nvSpPr>
          <p:cNvPr id="363" name="object 363"/>
          <p:cNvSpPr/>
          <p:nvPr/>
        </p:nvSpPr>
        <p:spPr>
          <a:xfrm>
            <a:off x="5656091" y="3517092"/>
            <a:ext cx="24130" cy="5715"/>
          </a:xfrm>
          <a:custGeom>
            <a:avLst/>
            <a:gdLst/>
            <a:ahLst/>
            <a:cxnLst/>
            <a:rect l="l" t="t" r="r" b="b"/>
            <a:pathLst>
              <a:path w="24129" h="5714">
                <a:moveTo>
                  <a:pt x="24066" y="0"/>
                </a:moveTo>
                <a:lnTo>
                  <a:pt x="0" y="5232"/>
                </a:lnTo>
              </a:path>
            </a:pathLst>
          </a:custGeom>
          <a:ln w="19900">
            <a:solidFill>
              <a:srgbClr val="005776"/>
            </a:solidFill>
          </a:ln>
        </p:spPr>
        <p:txBody>
          <a:bodyPr wrap="square" lIns="0" tIns="0" rIns="0" bIns="0" rtlCol="0"/>
          <a:lstStyle/>
          <a:p>
            <a:endParaRPr/>
          </a:p>
        </p:txBody>
      </p:sp>
      <p:sp>
        <p:nvSpPr>
          <p:cNvPr id="364" name="object 364"/>
          <p:cNvSpPr/>
          <p:nvPr/>
        </p:nvSpPr>
        <p:spPr>
          <a:xfrm>
            <a:off x="5680152" y="3517098"/>
            <a:ext cx="24130" cy="1270"/>
          </a:xfrm>
          <a:custGeom>
            <a:avLst/>
            <a:gdLst/>
            <a:ahLst/>
            <a:cxnLst/>
            <a:rect l="l" t="t" r="r" b="b"/>
            <a:pathLst>
              <a:path w="24129" h="1270">
                <a:moveTo>
                  <a:pt x="24053" y="825"/>
                </a:moveTo>
                <a:lnTo>
                  <a:pt x="0" y="0"/>
                </a:lnTo>
              </a:path>
            </a:pathLst>
          </a:custGeom>
          <a:ln w="19900">
            <a:solidFill>
              <a:srgbClr val="005776"/>
            </a:solidFill>
          </a:ln>
        </p:spPr>
        <p:txBody>
          <a:bodyPr wrap="square" lIns="0" tIns="0" rIns="0" bIns="0" rtlCol="0"/>
          <a:lstStyle/>
          <a:p>
            <a:endParaRPr/>
          </a:p>
        </p:txBody>
      </p:sp>
      <p:sp>
        <p:nvSpPr>
          <p:cNvPr id="365" name="object 365"/>
          <p:cNvSpPr/>
          <p:nvPr/>
        </p:nvSpPr>
        <p:spPr>
          <a:xfrm>
            <a:off x="5704199" y="3513570"/>
            <a:ext cx="24130" cy="4445"/>
          </a:xfrm>
          <a:custGeom>
            <a:avLst/>
            <a:gdLst/>
            <a:ahLst/>
            <a:cxnLst/>
            <a:rect l="l" t="t" r="r" b="b"/>
            <a:pathLst>
              <a:path w="24129" h="4445">
                <a:moveTo>
                  <a:pt x="24066" y="0"/>
                </a:moveTo>
                <a:lnTo>
                  <a:pt x="0" y="4356"/>
                </a:lnTo>
              </a:path>
            </a:pathLst>
          </a:custGeom>
          <a:ln w="19900">
            <a:solidFill>
              <a:srgbClr val="005776"/>
            </a:solidFill>
          </a:ln>
        </p:spPr>
        <p:txBody>
          <a:bodyPr wrap="square" lIns="0" tIns="0" rIns="0" bIns="0" rtlCol="0"/>
          <a:lstStyle/>
          <a:p>
            <a:endParaRPr/>
          </a:p>
        </p:txBody>
      </p:sp>
      <p:sp>
        <p:nvSpPr>
          <p:cNvPr id="366" name="object 366"/>
          <p:cNvSpPr/>
          <p:nvPr/>
        </p:nvSpPr>
        <p:spPr>
          <a:xfrm>
            <a:off x="5728261" y="3499816"/>
            <a:ext cx="24130" cy="13970"/>
          </a:xfrm>
          <a:custGeom>
            <a:avLst/>
            <a:gdLst/>
            <a:ahLst/>
            <a:cxnLst/>
            <a:rect l="l" t="t" r="r" b="b"/>
            <a:pathLst>
              <a:path w="24129" h="13970">
                <a:moveTo>
                  <a:pt x="24066" y="0"/>
                </a:moveTo>
                <a:lnTo>
                  <a:pt x="0" y="13754"/>
                </a:lnTo>
              </a:path>
            </a:pathLst>
          </a:custGeom>
          <a:ln w="19900">
            <a:solidFill>
              <a:srgbClr val="005776"/>
            </a:solidFill>
          </a:ln>
        </p:spPr>
        <p:txBody>
          <a:bodyPr wrap="square" lIns="0" tIns="0" rIns="0" bIns="0" rtlCol="0"/>
          <a:lstStyle/>
          <a:p>
            <a:endParaRPr/>
          </a:p>
        </p:txBody>
      </p:sp>
      <p:sp>
        <p:nvSpPr>
          <p:cNvPr id="367" name="object 367"/>
          <p:cNvSpPr/>
          <p:nvPr/>
        </p:nvSpPr>
        <p:spPr>
          <a:xfrm>
            <a:off x="5752321" y="3490421"/>
            <a:ext cx="24130" cy="9525"/>
          </a:xfrm>
          <a:custGeom>
            <a:avLst/>
            <a:gdLst/>
            <a:ahLst/>
            <a:cxnLst/>
            <a:rect l="l" t="t" r="r" b="b"/>
            <a:pathLst>
              <a:path w="24129" h="9525">
                <a:moveTo>
                  <a:pt x="24066" y="0"/>
                </a:moveTo>
                <a:lnTo>
                  <a:pt x="0" y="9398"/>
                </a:lnTo>
              </a:path>
            </a:pathLst>
          </a:custGeom>
          <a:ln w="19900">
            <a:solidFill>
              <a:srgbClr val="005776"/>
            </a:solidFill>
          </a:ln>
        </p:spPr>
        <p:txBody>
          <a:bodyPr wrap="square" lIns="0" tIns="0" rIns="0" bIns="0" rtlCol="0"/>
          <a:lstStyle/>
          <a:p>
            <a:endParaRPr/>
          </a:p>
        </p:txBody>
      </p:sp>
      <p:sp>
        <p:nvSpPr>
          <p:cNvPr id="368" name="object 368"/>
          <p:cNvSpPr/>
          <p:nvPr/>
        </p:nvSpPr>
        <p:spPr>
          <a:xfrm>
            <a:off x="5776381" y="3490426"/>
            <a:ext cx="24130" cy="3810"/>
          </a:xfrm>
          <a:custGeom>
            <a:avLst/>
            <a:gdLst/>
            <a:ahLst/>
            <a:cxnLst/>
            <a:rect l="l" t="t" r="r" b="b"/>
            <a:pathLst>
              <a:path w="24129" h="3810">
                <a:moveTo>
                  <a:pt x="24053" y="3492"/>
                </a:moveTo>
                <a:lnTo>
                  <a:pt x="0" y="0"/>
                </a:lnTo>
              </a:path>
            </a:pathLst>
          </a:custGeom>
          <a:ln w="19900">
            <a:solidFill>
              <a:srgbClr val="005776"/>
            </a:solidFill>
          </a:ln>
        </p:spPr>
        <p:txBody>
          <a:bodyPr wrap="square" lIns="0" tIns="0" rIns="0" bIns="0" rtlCol="0"/>
          <a:lstStyle/>
          <a:p>
            <a:endParaRPr/>
          </a:p>
        </p:txBody>
      </p:sp>
      <p:sp>
        <p:nvSpPr>
          <p:cNvPr id="369" name="object 369"/>
          <p:cNvSpPr/>
          <p:nvPr/>
        </p:nvSpPr>
        <p:spPr>
          <a:xfrm>
            <a:off x="5800430" y="3493918"/>
            <a:ext cx="24130" cy="5715"/>
          </a:xfrm>
          <a:custGeom>
            <a:avLst/>
            <a:gdLst/>
            <a:ahLst/>
            <a:cxnLst/>
            <a:rect l="l" t="t" r="r" b="b"/>
            <a:pathLst>
              <a:path w="24129" h="5714">
                <a:moveTo>
                  <a:pt x="24066" y="5283"/>
                </a:moveTo>
                <a:lnTo>
                  <a:pt x="0" y="0"/>
                </a:lnTo>
              </a:path>
            </a:pathLst>
          </a:custGeom>
          <a:ln w="19900">
            <a:solidFill>
              <a:srgbClr val="005776"/>
            </a:solidFill>
          </a:ln>
        </p:spPr>
        <p:txBody>
          <a:bodyPr wrap="square" lIns="0" tIns="0" rIns="0" bIns="0" rtlCol="0"/>
          <a:lstStyle/>
          <a:p>
            <a:endParaRPr/>
          </a:p>
        </p:txBody>
      </p:sp>
      <p:sp>
        <p:nvSpPr>
          <p:cNvPr id="370" name="object 370"/>
          <p:cNvSpPr/>
          <p:nvPr/>
        </p:nvSpPr>
        <p:spPr>
          <a:xfrm>
            <a:off x="5824490" y="3491569"/>
            <a:ext cx="24130" cy="7620"/>
          </a:xfrm>
          <a:custGeom>
            <a:avLst/>
            <a:gdLst/>
            <a:ahLst/>
            <a:cxnLst/>
            <a:rect l="l" t="t" r="r" b="b"/>
            <a:pathLst>
              <a:path w="24129" h="7620">
                <a:moveTo>
                  <a:pt x="24066" y="0"/>
                </a:moveTo>
                <a:lnTo>
                  <a:pt x="0" y="7632"/>
                </a:lnTo>
              </a:path>
            </a:pathLst>
          </a:custGeom>
          <a:ln w="19900">
            <a:solidFill>
              <a:srgbClr val="005776"/>
            </a:solidFill>
          </a:ln>
        </p:spPr>
        <p:txBody>
          <a:bodyPr wrap="square" lIns="0" tIns="0" rIns="0" bIns="0" rtlCol="0"/>
          <a:lstStyle/>
          <a:p>
            <a:endParaRPr/>
          </a:p>
        </p:txBody>
      </p:sp>
      <p:sp>
        <p:nvSpPr>
          <p:cNvPr id="371" name="object 371"/>
          <p:cNvSpPr/>
          <p:nvPr/>
        </p:nvSpPr>
        <p:spPr>
          <a:xfrm>
            <a:off x="5848551" y="3478633"/>
            <a:ext cx="24130" cy="13335"/>
          </a:xfrm>
          <a:custGeom>
            <a:avLst/>
            <a:gdLst/>
            <a:ahLst/>
            <a:cxnLst/>
            <a:rect l="l" t="t" r="r" b="b"/>
            <a:pathLst>
              <a:path w="24129" h="13335">
                <a:moveTo>
                  <a:pt x="24053" y="0"/>
                </a:moveTo>
                <a:lnTo>
                  <a:pt x="0" y="12941"/>
                </a:lnTo>
              </a:path>
            </a:pathLst>
          </a:custGeom>
          <a:ln w="19900">
            <a:solidFill>
              <a:srgbClr val="005776"/>
            </a:solidFill>
          </a:ln>
        </p:spPr>
        <p:txBody>
          <a:bodyPr wrap="square" lIns="0" tIns="0" rIns="0" bIns="0" rtlCol="0"/>
          <a:lstStyle/>
          <a:p>
            <a:endParaRPr/>
          </a:p>
        </p:txBody>
      </p:sp>
      <p:sp>
        <p:nvSpPr>
          <p:cNvPr id="372" name="object 372"/>
          <p:cNvSpPr/>
          <p:nvPr/>
        </p:nvSpPr>
        <p:spPr>
          <a:xfrm>
            <a:off x="5872599" y="3471060"/>
            <a:ext cx="24130" cy="7620"/>
          </a:xfrm>
          <a:custGeom>
            <a:avLst/>
            <a:gdLst/>
            <a:ahLst/>
            <a:cxnLst/>
            <a:rect l="l" t="t" r="r" b="b"/>
            <a:pathLst>
              <a:path w="24129" h="7620">
                <a:moveTo>
                  <a:pt x="24066" y="0"/>
                </a:moveTo>
                <a:lnTo>
                  <a:pt x="0" y="7569"/>
                </a:lnTo>
              </a:path>
            </a:pathLst>
          </a:custGeom>
          <a:ln w="19900">
            <a:solidFill>
              <a:srgbClr val="005776"/>
            </a:solidFill>
          </a:ln>
        </p:spPr>
        <p:txBody>
          <a:bodyPr wrap="square" lIns="0" tIns="0" rIns="0" bIns="0" rtlCol="0"/>
          <a:lstStyle/>
          <a:p>
            <a:endParaRPr/>
          </a:p>
        </p:txBody>
      </p:sp>
      <p:sp>
        <p:nvSpPr>
          <p:cNvPr id="373" name="object 373"/>
          <p:cNvSpPr/>
          <p:nvPr/>
        </p:nvSpPr>
        <p:spPr>
          <a:xfrm>
            <a:off x="5896659" y="3471060"/>
            <a:ext cx="24130" cy="6985"/>
          </a:xfrm>
          <a:custGeom>
            <a:avLst/>
            <a:gdLst/>
            <a:ahLst/>
            <a:cxnLst/>
            <a:rect l="l" t="t" r="r" b="b"/>
            <a:pathLst>
              <a:path w="24129" h="6985">
                <a:moveTo>
                  <a:pt x="24066" y="6870"/>
                </a:moveTo>
                <a:lnTo>
                  <a:pt x="0" y="0"/>
                </a:lnTo>
              </a:path>
            </a:pathLst>
          </a:custGeom>
          <a:ln w="19900">
            <a:solidFill>
              <a:srgbClr val="005776"/>
            </a:solidFill>
          </a:ln>
        </p:spPr>
        <p:txBody>
          <a:bodyPr wrap="square" lIns="0" tIns="0" rIns="0" bIns="0" rtlCol="0"/>
          <a:lstStyle/>
          <a:p>
            <a:endParaRPr/>
          </a:p>
        </p:txBody>
      </p:sp>
      <p:sp>
        <p:nvSpPr>
          <p:cNvPr id="374" name="object 374"/>
          <p:cNvSpPr/>
          <p:nvPr/>
        </p:nvSpPr>
        <p:spPr>
          <a:xfrm>
            <a:off x="5920720" y="3477925"/>
            <a:ext cx="24130" cy="5080"/>
          </a:xfrm>
          <a:custGeom>
            <a:avLst/>
            <a:gdLst/>
            <a:ahLst/>
            <a:cxnLst/>
            <a:rect l="l" t="t" r="r" b="b"/>
            <a:pathLst>
              <a:path w="24129" h="5079">
                <a:moveTo>
                  <a:pt x="24053" y="4495"/>
                </a:moveTo>
                <a:lnTo>
                  <a:pt x="0" y="0"/>
                </a:lnTo>
              </a:path>
            </a:pathLst>
          </a:custGeom>
          <a:ln w="19900">
            <a:solidFill>
              <a:srgbClr val="005776"/>
            </a:solidFill>
          </a:ln>
        </p:spPr>
        <p:txBody>
          <a:bodyPr wrap="square" lIns="0" tIns="0" rIns="0" bIns="0" rtlCol="0"/>
          <a:lstStyle/>
          <a:p>
            <a:endParaRPr/>
          </a:p>
        </p:txBody>
      </p:sp>
      <p:sp>
        <p:nvSpPr>
          <p:cNvPr id="375" name="object 375"/>
          <p:cNvSpPr/>
          <p:nvPr/>
        </p:nvSpPr>
        <p:spPr>
          <a:xfrm>
            <a:off x="5944768" y="3482422"/>
            <a:ext cx="24130" cy="12065"/>
          </a:xfrm>
          <a:custGeom>
            <a:avLst/>
            <a:gdLst/>
            <a:ahLst/>
            <a:cxnLst/>
            <a:rect l="l" t="t" r="r" b="b"/>
            <a:pathLst>
              <a:path w="24129" h="12064">
                <a:moveTo>
                  <a:pt x="24066" y="11861"/>
                </a:moveTo>
                <a:lnTo>
                  <a:pt x="0" y="0"/>
                </a:lnTo>
              </a:path>
            </a:pathLst>
          </a:custGeom>
          <a:ln w="19900">
            <a:solidFill>
              <a:srgbClr val="005776"/>
            </a:solidFill>
          </a:ln>
        </p:spPr>
        <p:txBody>
          <a:bodyPr wrap="square" lIns="0" tIns="0" rIns="0" bIns="0" rtlCol="0"/>
          <a:lstStyle/>
          <a:p>
            <a:endParaRPr/>
          </a:p>
        </p:txBody>
      </p:sp>
      <p:sp>
        <p:nvSpPr>
          <p:cNvPr id="376" name="object 376"/>
          <p:cNvSpPr/>
          <p:nvPr/>
        </p:nvSpPr>
        <p:spPr>
          <a:xfrm>
            <a:off x="5968828" y="3494290"/>
            <a:ext cx="24130" cy="6985"/>
          </a:xfrm>
          <a:custGeom>
            <a:avLst/>
            <a:gdLst/>
            <a:ahLst/>
            <a:cxnLst/>
            <a:rect l="l" t="t" r="r" b="b"/>
            <a:pathLst>
              <a:path w="24129" h="6985">
                <a:moveTo>
                  <a:pt x="24066" y="6908"/>
                </a:moveTo>
                <a:lnTo>
                  <a:pt x="0" y="0"/>
                </a:lnTo>
              </a:path>
            </a:pathLst>
          </a:custGeom>
          <a:ln w="19900">
            <a:solidFill>
              <a:srgbClr val="005776"/>
            </a:solidFill>
          </a:ln>
        </p:spPr>
        <p:txBody>
          <a:bodyPr wrap="square" lIns="0" tIns="0" rIns="0" bIns="0" rtlCol="0"/>
          <a:lstStyle/>
          <a:p>
            <a:endParaRPr/>
          </a:p>
        </p:txBody>
      </p:sp>
      <p:sp>
        <p:nvSpPr>
          <p:cNvPr id="377" name="object 377"/>
          <p:cNvSpPr/>
          <p:nvPr/>
        </p:nvSpPr>
        <p:spPr>
          <a:xfrm>
            <a:off x="5992890" y="3500225"/>
            <a:ext cx="24130" cy="1270"/>
          </a:xfrm>
          <a:custGeom>
            <a:avLst/>
            <a:gdLst/>
            <a:ahLst/>
            <a:cxnLst/>
            <a:rect l="l" t="t" r="r" b="b"/>
            <a:pathLst>
              <a:path w="24129" h="1270">
                <a:moveTo>
                  <a:pt x="24066" y="0"/>
                </a:moveTo>
                <a:lnTo>
                  <a:pt x="0" y="977"/>
                </a:lnTo>
              </a:path>
            </a:pathLst>
          </a:custGeom>
          <a:ln w="19900">
            <a:solidFill>
              <a:srgbClr val="005776"/>
            </a:solidFill>
          </a:ln>
        </p:spPr>
        <p:txBody>
          <a:bodyPr wrap="square" lIns="0" tIns="0" rIns="0" bIns="0" rtlCol="0"/>
          <a:lstStyle/>
          <a:p>
            <a:endParaRPr/>
          </a:p>
        </p:txBody>
      </p:sp>
      <p:sp>
        <p:nvSpPr>
          <p:cNvPr id="378" name="object 378"/>
          <p:cNvSpPr/>
          <p:nvPr/>
        </p:nvSpPr>
        <p:spPr>
          <a:xfrm>
            <a:off x="6016950" y="3486235"/>
            <a:ext cx="24130" cy="14604"/>
          </a:xfrm>
          <a:custGeom>
            <a:avLst/>
            <a:gdLst/>
            <a:ahLst/>
            <a:cxnLst/>
            <a:rect l="l" t="t" r="r" b="b"/>
            <a:pathLst>
              <a:path w="24129" h="14604">
                <a:moveTo>
                  <a:pt x="24053" y="0"/>
                </a:moveTo>
                <a:lnTo>
                  <a:pt x="0" y="13995"/>
                </a:lnTo>
              </a:path>
            </a:pathLst>
          </a:custGeom>
          <a:ln w="19900">
            <a:solidFill>
              <a:srgbClr val="005776"/>
            </a:solidFill>
          </a:ln>
        </p:spPr>
        <p:txBody>
          <a:bodyPr wrap="square" lIns="0" tIns="0" rIns="0" bIns="0" rtlCol="0"/>
          <a:lstStyle/>
          <a:p>
            <a:endParaRPr/>
          </a:p>
        </p:txBody>
      </p:sp>
      <p:sp>
        <p:nvSpPr>
          <p:cNvPr id="379" name="object 379"/>
          <p:cNvSpPr/>
          <p:nvPr/>
        </p:nvSpPr>
        <p:spPr>
          <a:xfrm>
            <a:off x="6040998" y="3482521"/>
            <a:ext cx="24130" cy="3810"/>
          </a:xfrm>
          <a:custGeom>
            <a:avLst/>
            <a:gdLst/>
            <a:ahLst/>
            <a:cxnLst/>
            <a:rect l="l" t="t" r="r" b="b"/>
            <a:pathLst>
              <a:path w="24129" h="3810">
                <a:moveTo>
                  <a:pt x="24066" y="0"/>
                </a:moveTo>
                <a:lnTo>
                  <a:pt x="0" y="3708"/>
                </a:lnTo>
              </a:path>
            </a:pathLst>
          </a:custGeom>
          <a:ln w="19900">
            <a:solidFill>
              <a:srgbClr val="005776"/>
            </a:solidFill>
          </a:ln>
        </p:spPr>
        <p:txBody>
          <a:bodyPr wrap="square" lIns="0" tIns="0" rIns="0" bIns="0" rtlCol="0"/>
          <a:lstStyle/>
          <a:p>
            <a:endParaRPr/>
          </a:p>
        </p:txBody>
      </p:sp>
      <p:sp>
        <p:nvSpPr>
          <p:cNvPr id="380" name="object 380"/>
          <p:cNvSpPr/>
          <p:nvPr/>
        </p:nvSpPr>
        <p:spPr>
          <a:xfrm>
            <a:off x="6065058" y="3482519"/>
            <a:ext cx="24130" cy="22225"/>
          </a:xfrm>
          <a:custGeom>
            <a:avLst/>
            <a:gdLst/>
            <a:ahLst/>
            <a:cxnLst/>
            <a:rect l="l" t="t" r="r" b="b"/>
            <a:pathLst>
              <a:path w="24129" h="22225">
                <a:moveTo>
                  <a:pt x="24066" y="21755"/>
                </a:moveTo>
                <a:lnTo>
                  <a:pt x="0" y="0"/>
                </a:lnTo>
              </a:path>
            </a:pathLst>
          </a:custGeom>
          <a:ln w="19900">
            <a:solidFill>
              <a:srgbClr val="005776"/>
            </a:solidFill>
          </a:ln>
        </p:spPr>
        <p:txBody>
          <a:bodyPr wrap="square" lIns="0" tIns="0" rIns="0" bIns="0" rtlCol="0"/>
          <a:lstStyle/>
          <a:p>
            <a:endParaRPr/>
          </a:p>
        </p:txBody>
      </p:sp>
      <p:sp>
        <p:nvSpPr>
          <p:cNvPr id="381" name="object 381"/>
          <p:cNvSpPr/>
          <p:nvPr/>
        </p:nvSpPr>
        <p:spPr>
          <a:xfrm>
            <a:off x="6089119" y="3504274"/>
            <a:ext cx="24130" cy="1270"/>
          </a:xfrm>
          <a:custGeom>
            <a:avLst/>
            <a:gdLst/>
            <a:ahLst/>
            <a:cxnLst/>
            <a:rect l="l" t="t" r="r" b="b"/>
            <a:pathLst>
              <a:path w="24129" h="1270">
                <a:moveTo>
                  <a:pt x="24053" y="825"/>
                </a:moveTo>
                <a:lnTo>
                  <a:pt x="0" y="0"/>
                </a:lnTo>
              </a:path>
            </a:pathLst>
          </a:custGeom>
          <a:ln w="19900">
            <a:solidFill>
              <a:srgbClr val="005776"/>
            </a:solidFill>
          </a:ln>
        </p:spPr>
        <p:txBody>
          <a:bodyPr wrap="square" lIns="0" tIns="0" rIns="0" bIns="0" rtlCol="0"/>
          <a:lstStyle/>
          <a:p>
            <a:endParaRPr/>
          </a:p>
        </p:txBody>
      </p:sp>
      <p:sp>
        <p:nvSpPr>
          <p:cNvPr id="382" name="object 382"/>
          <p:cNvSpPr/>
          <p:nvPr/>
        </p:nvSpPr>
        <p:spPr>
          <a:xfrm>
            <a:off x="6113167" y="3498160"/>
            <a:ext cx="24130" cy="6985"/>
          </a:xfrm>
          <a:custGeom>
            <a:avLst/>
            <a:gdLst/>
            <a:ahLst/>
            <a:cxnLst/>
            <a:rect l="l" t="t" r="r" b="b"/>
            <a:pathLst>
              <a:path w="24129" h="6985">
                <a:moveTo>
                  <a:pt x="24066" y="0"/>
                </a:moveTo>
                <a:lnTo>
                  <a:pt x="0" y="6934"/>
                </a:lnTo>
              </a:path>
            </a:pathLst>
          </a:custGeom>
          <a:ln w="19900">
            <a:solidFill>
              <a:srgbClr val="005776"/>
            </a:solidFill>
          </a:ln>
        </p:spPr>
        <p:txBody>
          <a:bodyPr wrap="square" lIns="0" tIns="0" rIns="0" bIns="0" rtlCol="0"/>
          <a:lstStyle/>
          <a:p>
            <a:endParaRPr/>
          </a:p>
        </p:txBody>
      </p:sp>
      <p:sp>
        <p:nvSpPr>
          <p:cNvPr id="383" name="object 383"/>
          <p:cNvSpPr/>
          <p:nvPr/>
        </p:nvSpPr>
        <p:spPr>
          <a:xfrm>
            <a:off x="6137228" y="3498157"/>
            <a:ext cx="24130" cy="24765"/>
          </a:xfrm>
          <a:custGeom>
            <a:avLst/>
            <a:gdLst/>
            <a:ahLst/>
            <a:cxnLst/>
            <a:rect l="l" t="t" r="r" b="b"/>
            <a:pathLst>
              <a:path w="24129" h="24764">
                <a:moveTo>
                  <a:pt x="24066" y="24460"/>
                </a:moveTo>
                <a:lnTo>
                  <a:pt x="0" y="0"/>
                </a:lnTo>
              </a:path>
            </a:pathLst>
          </a:custGeom>
          <a:ln w="19900">
            <a:solidFill>
              <a:srgbClr val="005776"/>
            </a:solidFill>
          </a:ln>
        </p:spPr>
        <p:txBody>
          <a:bodyPr wrap="square" lIns="0" tIns="0" rIns="0" bIns="0" rtlCol="0"/>
          <a:lstStyle/>
          <a:p>
            <a:endParaRPr/>
          </a:p>
        </p:txBody>
      </p:sp>
      <p:sp>
        <p:nvSpPr>
          <p:cNvPr id="384" name="object 384"/>
          <p:cNvSpPr/>
          <p:nvPr/>
        </p:nvSpPr>
        <p:spPr>
          <a:xfrm>
            <a:off x="6161288" y="3522611"/>
            <a:ext cx="24130" cy="44450"/>
          </a:xfrm>
          <a:custGeom>
            <a:avLst/>
            <a:gdLst/>
            <a:ahLst/>
            <a:cxnLst/>
            <a:rect l="l" t="t" r="r" b="b"/>
            <a:pathLst>
              <a:path w="24129" h="44450">
                <a:moveTo>
                  <a:pt x="24066" y="44450"/>
                </a:moveTo>
                <a:lnTo>
                  <a:pt x="0" y="0"/>
                </a:lnTo>
              </a:path>
            </a:pathLst>
          </a:custGeom>
          <a:ln w="19900">
            <a:solidFill>
              <a:srgbClr val="005776"/>
            </a:solidFill>
          </a:ln>
        </p:spPr>
        <p:txBody>
          <a:bodyPr wrap="square" lIns="0" tIns="0" rIns="0" bIns="0" rtlCol="0"/>
          <a:lstStyle/>
          <a:p>
            <a:endParaRPr/>
          </a:p>
        </p:txBody>
      </p:sp>
      <p:sp>
        <p:nvSpPr>
          <p:cNvPr id="385" name="object 385"/>
          <p:cNvSpPr/>
          <p:nvPr/>
        </p:nvSpPr>
        <p:spPr>
          <a:xfrm>
            <a:off x="6185349" y="3567057"/>
            <a:ext cx="24130" cy="10160"/>
          </a:xfrm>
          <a:custGeom>
            <a:avLst/>
            <a:gdLst/>
            <a:ahLst/>
            <a:cxnLst/>
            <a:rect l="l" t="t" r="r" b="b"/>
            <a:pathLst>
              <a:path w="24129" h="10160">
                <a:moveTo>
                  <a:pt x="24053" y="9677"/>
                </a:moveTo>
                <a:lnTo>
                  <a:pt x="0" y="0"/>
                </a:lnTo>
              </a:path>
            </a:pathLst>
          </a:custGeom>
          <a:ln w="19900">
            <a:solidFill>
              <a:srgbClr val="005776"/>
            </a:solidFill>
          </a:ln>
        </p:spPr>
        <p:txBody>
          <a:bodyPr wrap="square" lIns="0" tIns="0" rIns="0" bIns="0" rtlCol="0"/>
          <a:lstStyle/>
          <a:p>
            <a:endParaRPr/>
          </a:p>
        </p:txBody>
      </p:sp>
      <p:sp>
        <p:nvSpPr>
          <p:cNvPr id="386" name="object 386"/>
          <p:cNvSpPr/>
          <p:nvPr/>
        </p:nvSpPr>
        <p:spPr>
          <a:xfrm>
            <a:off x="6209396" y="3571191"/>
            <a:ext cx="24130" cy="5715"/>
          </a:xfrm>
          <a:custGeom>
            <a:avLst/>
            <a:gdLst/>
            <a:ahLst/>
            <a:cxnLst/>
            <a:rect l="l" t="t" r="r" b="b"/>
            <a:pathLst>
              <a:path w="24129" h="5714">
                <a:moveTo>
                  <a:pt x="24066" y="0"/>
                </a:moveTo>
                <a:lnTo>
                  <a:pt x="0" y="5549"/>
                </a:lnTo>
              </a:path>
            </a:pathLst>
          </a:custGeom>
          <a:ln w="19900">
            <a:solidFill>
              <a:srgbClr val="005776"/>
            </a:solidFill>
          </a:ln>
        </p:spPr>
        <p:txBody>
          <a:bodyPr wrap="square" lIns="0" tIns="0" rIns="0" bIns="0" rtlCol="0"/>
          <a:lstStyle/>
          <a:p>
            <a:endParaRPr/>
          </a:p>
        </p:txBody>
      </p:sp>
      <p:sp>
        <p:nvSpPr>
          <p:cNvPr id="387" name="object 387"/>
          <p:cNvSpPr/>
          <p:nvPr/>
        </p:nvSpPr>
        <p:spPr>
          <a:xfrm>
            <a:off x="6233458" y="3571194"/>
            <a:ext cx="24130" cy="18415"/>
          </a:xfrm>
          <a:custGeom>
            <a:avLst/>
            <a:gdLst/>
            <a:ahLst/>
            <a:cxnLst/>
            <a:rect l="l" t="t" r="r" b="b"/>
            <a:pathLst>
              <a:path w="24129" h="18414">
                <a:moveTo>
                  <a:pt x="24066" y="18414"/>
                </a:moveTo>
                <a:lnTo>
                  <a:pt x="0" y="0"/>
                </a:lnTo>
              </a:path>
            </a:pathLst>
          </a:custGeom>
          <a:ln w="19900">
            <a:solidFill>
              <a:srgbClr val="005776"/>
            </a:solidFill>
          </a:ln>
        </p:spPr>
        <p:txBody>
          <a:bodyPr wrap="square" lIns="0" tIns="0" rIns="0" bIns="0" rtlCol="0"/>
          <a:lstStyle/>
          <a:p>
            <a:endParaRPr/>
          </a:p>
        </p:txBody>
      </p:sp>
      <p:sp>
        <p:nvSpPr>
          <p:cNvPr id="388" name="object 388"/>
          <p:cNvSpPr/>
          <p:nvPr/>
        </p:nvSpPr>
        <p:spPr>
          <a:xfrm>
            <a:off x="6257518" y="3589610"/>
            <a:ext cx="24130" cy="21590"/>
          </a:xfrm>
          <a:custGeom>
            <a:avLst/>
            <a:gdLst/>
            <a:ahLst/>
            <a:cxnLst/>
            <a:rect l="l" t="t" r="r" b="b"/>
            <a:pathLst>
              <a:path w="24129" h="21589">
                <a:moveTo>
                  <a:pt x="24053" y="21374"/>
                </a:moveTo>
                <a:lnTo>
                  <a:pt x="0" y="0"/>
                </a:lnTo>
              </a:path>
            </a:pathLst>
          </a:custGeom>
          <a:ln w="19900">
            <a:solidFill>
              <a:srgbClr val="005776"/>
            </a:solidFill>
          </a:ln>
        </p:spPr>
        <p:txBody>
          <a:bodyPr wrap="square" lIns="0" tIns="0" rIns="0" bIns="0" rtlCol="0"/>
          <a:lstStyle/>
          <a:p>
            <a:endParaRPr/>
          </a:p>
        </p:txBody>
      </p:sp>
      <p:sp>
        <p:nvSpPr>
          <p:cNvPr id="389" name="object 389"/>
          <p:cNvSpPr/>
          <p:nvPr/>
        </p:nvSpPr>
        <p:spPr>
          <a:xfrm>
            <a:off x="6281566" y="3590366"/>
            <a:ext cx="24130" cy="20955"/>
          </a:xfrm>
          <a:custGeom>
            <a:avLst/>
            <a:gdLst/>
            <a:ahLst/>
            <a:cxnLst/>
            <a:rect l="l" t="t" r="r" b="b"/>
            <a:pathLst>
              <a:path w="24129" h="20954">
                <a:moveTo>
                  <a:pt x="24066" y="0"/>
                </a:moveTo>
                <a:lnTo>
                  <a:pt x="0" y="20624"/>
                </a:lnTo>
              </a:path>
            </a:pathLst>
          </a:custGeom>
          <a:ln w="19900">
            <a:solidFill>
              <a:srgbClr val="005776"/>
            </a:solidFill>
          </a:ln>
        </p:spPr>
        <p:txBody>
          <a:bodyPr wrap="square" lIns="0" tIns="0" rIns="0" bIns="0" rtlCol="0"/>
          <a:lstStyle/>
          <a:p>
            <a:endParaRPr/>
          </a:p>
        </p:txBody>
      </p:sp>
      <p:sp>
        <p:nvSpPr>
          <p:cNvPr id="390" name="object 390"/>
          <p:cNvSpPr/>
          <p:nvPr/>
        </p:nvSpPr>
        <p:spPr>
          <a:xfrm>
            <a:off x="6305627" y="3568122"/>
            <a:ext cx="24130" cy="22225"/>
          </a:xfrm>
          <a:custGeom>
            <a:avLst/>
            <a:gdLst/>
            <a:ahLst/>
            <a:cxnLst/>
            <a:rect l="l" t="t" r="r" b="b"/>
            <a:pathLst>
              <a:path w="24129" h="22225">
                <a:moveTo>
                  <a:pt x="24066" y="0"/>
                </a:moveTo>
                <a:lnTo>
                  <a:pt x="0" y="22237"/>
                </a:lnTo>
              </a:path>
            </a:pathLst>
          </a:custGeom>
          <a:ln w="19900">
            <a:solidFill>
              <a:srgbClr val="005776"/>
            </a:solidFill>
          </a:ln>
        </p:spPr>
        <p:txBody>
          <a:bodyPr wrap="square" lIns="0" tIns="0" rIns="0" bIns="0" rtlCol="0"/>
          <a:lstStyle/>
          <a:p>
            <a:endParaRPr/>
          </a:p>
        </p:txBody>
      </p:sp>
      <p:sp>
        <p:nvSpPr>
          <p:cNvPr id="391" name="object 391"/>
          <p:cNvSpPr/>
          <p:nvPr/>
        </p:nvSpPr>
        <p:spPr>
          <a:xfrm>
            <a:off x="6329687" y="3553059"/>
            <a:ext cx="24130" cy="15240"/>
          </a:xfrm>
          <a:custGeom>
            <a:avLst/>
            <a:gdLst/>
            <a:ahLst/>
            <a:cxnLst/>
            <a:rect l="l" t="t" r="r" b="b"/>
            <a:pathLst>
              <a:path w="24129" h="15239">
                <a:moveTo>
                  <a:pt x="24053" y="0"/>
                </a:moveTo>
                <a:lnTo>
                  <a:pt x="0" y="15062"/>
                </a:lnTo>
              </a:path>
            </a:pathLst>
          </a:custGeom>
          <a:ln w="19900">
            <a:solidFill>
              <a:srgbClr val="005776"/>
            </a:solidFill>
          </a:ln>
        </p:spPr>
        <p:txBody>
          <a:bodyPr wrap="square" lIns="0" tIns="0" rIns="0" bIns="0" rtlCol="0"/>
          <a:lstStyle/>
          <a:p>
            <a:endParaRPr/>
          </a:p>
        </p:txBody>
      </p:sp>
      <p:sp>
        <p:nvSpPr>
          <p:cNvPr id="392" name="object 392"/>
          <p:cNvSpPr/>
          <p:nvPr/>
        </p:nvSpPr>
        <p:spPr>
          <a:xfrm>
            <a:off x="6353736" y="3550206"/>
            <a:ext cx="24130" cy="3175"/>
          </a:xfrm>
          <a:custGeom>
            <a:avLst/>
            <a:gdLst/>
            <a:ahLst/>
            <a:cxnLst/>
            <a:rect l="l" t="t" r="r" b="b"/>
            <a:pathLst>
              <a:path w="24129" h="3175">
                <a:moveTo>
                  <a:pt x="24066" y="0"/>
                </a:moveTo>
                <a:lnTo>
                  <a:pt x="0" y="2857"/>
                </a:lnTo>
              </a:path>
            </a:pathLst>
          </a:custGeom>
          <a:ln w="19900">
            <a:solidFill>
              <a:srgbClr val="005776"/>
            </a:solidFill>
          </a:ln>
        </p:spPr>
        <p:txBody>
          <a:bodyPr wrap="square" lIns="0" tIns="0" rIns="0" bIns="0" rtlCol="0"/>
          <a:lstStyle/>
          <a:p>
            <a:endParaRPr/>
          </a:p>
        </p:txBody>
      </p:sp>
      <p:sp>
        <p:nvSpPr>
          <p:cNvPr id="393" name="object 393"/>
          <p:cNvSpPr/>
          <p:nvPr/>
        </p:nvSpPr>
        <p:spPr>
          <a:xfrm>
            <a:off x="6377796" y="3528503"/>
            <a:ext cx="24130" cy="22225"/>
          </a:xfrm>
          <a:custGeom>
            <a:avLst/>
            <a:gdLst/>
            <a:ahLst/>
            <a:cxnLst/>
            <a:rect l="l" t="t" r="r" b="b"/>
            <a:pathLst>
              <a:path w="24129" h="22225">
                <a:moveTo>
                  <a:pt x="24066" y="0"/>
                </a:moveTo>
                <a:lnTo>
                  <a:pt x="0" y="21704"/>
                </a:lnTo>
              </a:path>
            </a:pathLst>
          </a:custGeom>
          <a:ln w="19900">
            <a:solidFill>
              <a:srgbClr val="005776"/>
            </a:solidFill>
          </a:ln>
        </p:spPr>
        <p:txBody>
          <a:bodyPr wrap="square" lIns="0" tIns="0" rIns="0" bIns="0" rtlCol="0"/>
          <a:lstStyle/>
          <a:p>
            <a:endParaRPr/>
          </a:p>
        </p:txBody>
      </p:sp>
      <p:sp>
        <p:nvSpPr>
          <p:cNvPr id="394" name="object 394"/>
          <p:cNvSpPr/>
          <p:nvPr/>
        </p:nvSpPr>
        <p:spPr>
          <a:xfrm>
            <a:off x="6401856" y="3516379"/>
            <a:ext cx="24130" cy="12700"/>
          </a:xfrm>
          <a:custGeom>
            <a:avLst/>
            <a:gdLst/>
            <a:ahLst/>
            <a:cxnLst/>
            <a:rect l="l" t="t" r="r" b="b"/>
            <a:pathLst>
              <a:path w="24129" h="12700">
                <a:moveTo>
                  <a:pt x="24066" y="0"/>
                </a:moveTo>
                <a:lnTo>
                  <a:pt x="0" y="12128"/>
                </a:lnTo>
              </a:path>
            </a:pathLst>
          </a:custGeom>
          <a:ln w="19900">
            <a:solidFill>
              <a:srgbClr val="005776"/>
            </a:solidFill>
          </a:ln>
        </p:spPr>
        <p:txBody>
          <a:bodyPr wrap="square" lIns="0" tIns="0" rIns="0" bIns="0" rtlCol="0"/>
          <a:lstStyle/>
          <a:p>
            <a:endParaRPr/>
          </a:p>
        </p:txBody>
      </p:sp>
      <p:sp>
        <p:nvSpPr>
          <p:cNvPr id="395" name="object 395"/>
          <p:cNvSpPr/>
          <p:nvPr/>
        </p:nvSpPr>
        <p:spPr>
          <a:xfrm>
            <a:off x="6425918" y="3503604"/>
            <a:ext cx="24130" cy="13335"/>
          </a:xfrm>
          <a:custGeom>
            <a:avLst/>
            <a:gdLst/>
            <a:ahLst/>
            <a:cxnLst/>
            <a:rect l="l" t="t" r="r" b="b"/>
            <a:pathLst>
              <a:path w="24129" h="13335">
                <a:moveTo>
                  <a:pt x="24053" y="0"/>
                </a:moveTo>
                <a:lnTo>
                  <a:pt x="0" y="12776"/>
                </a:lnTo>
              </a:path>
            </a:pathLst>
          </a:custGeom>
          <a:ln w="19900">
            <a:solidFill>
              <a:srgbClr val="005776"/>
            </a:solidFill>
          </a:ln>
        </p:spPr>
        <p:txBody>
          <a:bodyPr wrap="square" lIns="0" tIns="0" rIns="0" bIns="0" rtlCol="0"/>
          <a:lstStyle/>
          <a:p>
            <a:endParaRPr/>
          </a:p>
        </p:txBody>
      </p:sp>
      <p:sp>
        <p:nvSpPr>
          <p:cNvPr id="396" name="object 396"/>
          <p:cNvSpPr/>
          <p:nvPr/>
        </p:nvSpPr>
        <p:spPr>
          <a:xfrm>
            <a:off x="6449965" y="3503608"/>
            <a:ext cx="24130" cy="2540"/>
          </a:xfrm>
          <a:custGeom>
            <a:avLst/>
            <a:gdLst/>
            <a:ahLst/>
            <a:cxnLst/>
            <a:rect l="l" t="t" r="r" b="b"/>
            <a:pathLst>
              <a:path w="24129" h="2539">
                <a:moveTo>
                  <a:pt x="24066" y="2476"/>
                </a:moveTo>
                <a:lnTo>
                  <a:pt x="0" y="0"/>
                </a:lnTo>
              </a:path>
            </a:pathLst>
          </a:custGeom>
          <a:ln w="19900">
            <a:solidFill>
              <a:srgbClr val="005776"/>
            </a:solidFill>
          </a:ln>
        </p:spPr>
        <p:txBody>
          <a:bodyPr wrap="square" lIns="0" tIns="0" rIns="0" bIns="0" rtlCol="0"/>
          <a:lstStyle/>
          <a:p>
            <a:endParaRPr/>
          </a:p>
        </p:txBody>
      </p:sp>
      <p:sp>
        <p:nvSpPr>
          <p:cNvPr id="397" name="object 397"/>
          <p:cNvSpPr/>
          <p:nvPr/>
        </p:nvSpPr>
        <p:spPr>
          <a:xfrm>
            <a:off x="6474025" y="3486725"/>
            <a:ext cx="24130" cy="19685"/>
          </a:xfrm>
          <a:custGeom>
            <a:avLst/>
            <a:gdLst/>
            <a:ahLst/>
            <a:cxnLst/>
            <a:rect l="l" t="t" r="r" b="b"/>
            <a:pathLst>
              <a:path w="24129" h="19685">
                <a:moveTo>
                  <a:pt x="24066" y="0"/>
                </a:moveTo>
                <a:lnTo>
                  <a:pt x="0" y="19354"/>
                </a:lnTo>
              </a:path>
            </a:pathLst>
          </a:custGeom>
          <a:ln w="19900">
            <a:solidFill>
              <a:srgbClr val="005776"/>
            </a:solidFill>
          </a:ln>
        </p:spPr>
        <p:txBody>
          <a:bodyPr wrap="square" lIns="0" tIns="0" rIns="0" bIns="0" rtlCol="0"/>
          <a:lstStyle/>
          <a:p>
            <a:endParaRPr/>
          </a:p>
        </p:txBody>
      </p:sp>
      <p:sp>
        <p:nvSpPr>
          <p:cNvPr id="398" name="object 398"/>
          <p:cNvSpPr/>
          <p:nvPr/>
        </p:nvSpPr>
        <p:spPr>
          <a:xfrm>
            <a:off x="6498087" y="3486722"/>
            <a:ext cx="24130" cy="635"/>
          </a:xfrm>
          <a:custGeom>
            <a:avLst/>
            <a:gdLst/>
            <a:ahLst/>
            <a:cxnLst/>
            <a:rect l="l" t="t" r="r" b="b"/>
            <a:pathLst>
              <a:path w="24129" h="635">
                <a:moveTo>
                  <a:pt x="24053" y="622"/>
                </a:moveTo>
                <a:lnTo>
                  <a:pt x="0" y="0"/>
                </a:lnTo>
              </a:path>
            </a:pathLst>
          </a:custGeom>
          <a:ln w="19900">
            <a:solidFill>
              <a:srgbClr val="005776"/>
            </a:solidFill>
          </a:ln>
        </p:spPr>
        <p:txBody>
          <a:bodyPr wrap="square" lIns="0" tIns="0" rIns="0" bIns="0" rtlCol="0"/>
          <a:lstStyle/>
          <a:p>
            <a:endParaRPr/>
          </a:p>
        </p:txBody>
      </p:sp>
      <p:sp>
        <p:nvSpPr>
          <p:cNvPr id="399" name="object 399"/>
          <p:cNvSpPr/>
          <p:nvPr/>
        </p:nvSpPr>
        <p:spPr>
          <a:xfrm>
            <a:off x="6522134" y="3487341"/>
            <a:ext cx="24130" cy="5715"/>
          </a:xfrm>
          <a:custGeom>
            <a:avLst/>
            <a:gdLst/>
            <a:ahLst/>
            <a:cxnLst/>
            <a:rect l="l" t="t" r="r" b="b"/>
            <a:pathLst>
              <a:path w="24129" h="5714">
                <a:moveTo>
                  <a:pt x="24066" y="5486"/>
                </a:moveTo>
                <a:lnTo>
                  <a:pt x="0" y="0"/>
                </a:lnTo>
              </a:path>
            </a:pathLst>
          </a:custGeom>
          <a:ln w="19900">
            <a:solidFill>
              <a:srgbClr val="005776"/>
            </a:solidFill>
          </a:ln>
        </p:spPr>
        <p:txBody>
          <a:bodyPr wrap="square" lIns="0" tIns="0" rIns="0" bIns="0" rtlCol="0"/>
          <a:lstStyle/>
          <a:p>
            <a:endParaRPr/>
          </a:p>
        </p:txBody>
      </p:sp>
      <p:sp>
        <p:nvSpPr>
          <p:cNvPr id="400" name="object 400"/>
          <p:cNvSpPr/>
          <p:nvPr/>
        </p:nvSpPr>
        <p:spPr>
          <a:xfrm>
            <a:off x="6546195" y="3482334"/>
            <a:ext cx="24130" cy="10795"/>
          </a:xfrm>
          <a:custGeom>
            <a:avLst/>
            <a:gdLst/>
            <a:ahLst/>
            <a:cxnLst/>
            <a:rect l="l" t="t" r="r" b="b"/>
            <a:pathLst>
              <a:path w="24129" h="10795">
                <a:moveTo>
                  <a:pt x="24066" y="0"/>
                </a:moveTo>
                <a:lnTo>
                  <a:pt x="0" y="10490"/>
                </a:lnTo>
              </a:path>
            </a:pathLst>
          </a:custGeom>
          <a:ln w="19900">
            <a:solidFill>
              <a:srgbClr val="005776"/>
            </a:solidFill>
          </a:ln>
        </p:spPr>
        <p:txBody>
          <a:bodyPr wrap="square" lIns="0" tIns="0" rIns="0" bIns="0" rtlCol="0"/>
          <a:lstStyle/>
          <a:p>
            <a:endParaRPr/>
          </a:p>
        </p:txBody>
      </p:sp>
      <p:sp>
        <p:nvSpPr>
          <p:cNvPr id="401" name="object 401"/>
          <p:cNvSpPr/>
          <p:nvPr/>
        </p:nvSpPr>
        <p:spPr>
          <a:xfrm>
            <a:off x="6570256" y="3464487"/>
            <a:ext cx="24130" cy="18415"/>
          </a:xfrm>
          <a:custGeom>
            <a:avLst/>
            <a:gdLst/>
            <a:ahLst/>
            <a:cxnLst/>
            <a:rect l="l" t="t" r="r" b="b"/>
            <a:pathLst>
              <a:path w="24129" h="18414">
                <a:moveTo>
                  <a:pt x="24066" y="0"/>
                </a:moveTo>
                <a:lnTo>
                  <a:pt x="0" y="17843"/>
                </a:lnTo>
              </a:path>
            </a:pathLst>
          </a:custGeom>
          <a:ln w="19900">
            <a:solidFill>
              <a:srgbClr val="005776"/>
            </a:solidFill>
          </a:ln>
        </p:spPr>
        <p:txBody>
          <a:bodyPr wrap="square" lIns="0" tIns="0" rIns="0" bIns="0" rtlCol="0"/>
          <a:lstStyle/>
          <a:p>
            <a:endParaRPr/>
          </a:p>
        </p:txBody>
      </p:sp>
      <p:sp>
        <p:nvSpPr>
          <p:cNvPr id="402" name="object 402"/>
          <p:cNvSpPr/>
          <p:nvPr/>
        </p:nvSpPr>
        <p:spPr>
          <a:xfrm>
            <a:off x="6594316" y="3456494"/>
            <a:ext cx="24130" cy="8255"/>
          </a:xfrm>
          <a:custGeom>
            <a:avLst/>
            <a:gdLst/>
            <a:ahLst/>
            <a:cxnLst/>
            <a:rect l="l" t="t" r="r" b="b"/>
            <a:pathLst>
              <a:path w="24129" h="8254">
                <a:moveTo>
                  <a:pt x="24053" y="0"/>
                </a:moveTo>
                <a:lnTo>
                  <a:pt x="0" y="7988"/>
                </a:lnTo>
              </a:path>
            </a:pathLst>
          </a:custGeom>
          <a:ln w="19900">
            <a:solidFill>
              <a:srgbClr val="005776"/>
            </a:solidFill>
          </a:ln>
        </p:spPr>
        <p:txBody>
          <a:bodyPr wrap="square" lIns="0" tIns="0" rIns="0" bIns="0" rtlCol="0"/>
          <a:lstStyle/>
          <a:p>
            <a:endParaRPr/>
          </a:p>
        </p:txBody>
      </p:sp>
      <p:sp>
        <p:nvSpPr>
          <p:cNvPr id="403" name="object 403"/>
          <p:cNvSpPr/>
          <p:nvPr/>
        </p:nvSpPr>
        <p:spPr>
          <a:xfrm>
            <a:off x="6618365" y="3456496"/>
            <a:ext cx="24130" cy="20320"/>
          </a:xfrm>
          <a:custGeom>
            <a:avLst/>
            <a:gdLst/>
            <a:ahLst/>
            <a:cxnLst/>
            <a:rect l="l" t="t" r="r" b="b"/>
            <a:pathLst>
              <a:path w="24129" h="20320">
                <a:moveTo>
                  <a:pt x="24066" y="20002"/>
                </a:moveTo>
                <a:lnTo>
                  <a:pt x="0" y="0"/>
                </a:lnTo>
              </a:path>
            </a:pathLst>
          </a:custGeom>
          <a:ln w="19900">
            <a:solidFill>
              <a:srgbClr val="005776"/>
            </a:solidFill>
          </a:ln>
        </p:spPr>
        <p:txBody>
          <a:bodyPr wrap="square" lIns="0" tIns="0" rIns="0" bIns="0" rtlCol="0"/>
          <a:lstStyle/>
          <a:p>
            <a:endParaRPr/>
          </a:p>
        </p:txBody>
      </p:sp>
      <p:sp>
        <p:nvSpPr>
          <p:cNvPr id="404" name="object 404"/>
          <p:cNvSpPr/>
          <p:nvPr/>
        </p:nvSpPr>
        <p:spPr>
          <a:xfrm>
            <a:off x="6642424" y="3476497"/>
            <a:ext cx="24130" cy="10160"/>
          </a:xfrm>
          <a:custGeom>
            <a:avLst/>
            <a:gdLst/>
            <a:ahLst/>
            <a:cxnLst/>
            <a:rect l="l" t="t" r="r" b="b"/>
            <a:pathLst>
              <a:path w="24129" h="10160">
                <a:moveTo>
                  <a:pt x="24066" y="10121"/>
                </a:moveTo>
                <a:lnTo>
                  <a:pt x="0" y="0"/>
                </a:lnTo>
              </a:path>
            </a:pathLst>
          </a:custGeom>
          <a:ln w="19900">
            <a:solidFill>
              <a:srgbClr val="005776"/>
            </a:solidFill>
          </a:ln>
        </p:spPr>
        <p:txBody>
          <a:bodyPr wrap="square" lIns="0" tIns="0" rIns="0" bIns="0" rtlCol="0"/>
          <a:lstStyle/>
          <a:p>
            <a:endParaRPr/>
          </a:p>
        </p:txBody>
      </p:sp>
      <p:sp>
        <p:nvSpPr>
          <p:cNvPr id="405" name="object 405"/>
          <p:cNvSpPr/>
          <p:nvPr/>
        </p:nvSpPr>
        <p:spPr>
          <a:xfrm>
            <a:off x="6666486" y="3464128"/>
            <a:ext cx="24130" cy="22860"/>
          </a:xfrm>
          <a:custGeom>
            <a:avLst/>
            <a:gdLst/>
            <a:ahLst/>
            <a:cxnLst/>
            <a:rect l="l" t="t" r="r" b="b"/>
            <a:pathLst>
              <a:path w="24129" h="22860">
                <a:moveTo>
                  <a:pt x="24053" y="0"/>
                </a:moveTo>
                <a:lnTo>
                  <a:pt x="0" y="22491"/>
                </a:lnTo>
              </a:path>
            </a:pathLst>
          </a:custGeom>
          <a:ln w="19900">
            <a:solidFill>
              <a:srgbClr val="005776"/>
            </a:solidFill>
          </a:ln>
        </p:spPr>
        <p:txBody>
          <a:bodyPr wrap="square" lIns="0" tIns="0" rIns="0" bIns="0" rtlCol="0"/>
          <a:lstStyle/>
          <a:p>
            <a:endParaRPr/>
          </a:p>
        </p:txBody>
      </p:sp>
      <p:sp>
        <p:nvSpPr>
          <p:cNvPr id="406" name="object 406"/>
          <p:cNvSpPr/>
          <p:nvPr/>
        </p:nvSpPr>
        <p:spPr>
          <a:xfrm>
            <a:off x="6690534" y="3464130"/>
            <a:ext cx="24130" cy="9525"/>
          </a:xfrm>
          <a:custGeom>
            <a:avLst/>
            <a:gdLst/>
            <a:ahLst/>
            <a:cxnLst/>
            <a:rect l="l" t="t" r="r" b="b"/>
            <a:pathLst>
              <a:path w="24129" h="9525">
                <a:moveTo>
                  <a:pt x="24066" y="8915"/>
                </a:moveTo>
                <a:lnTo>
                  <a:pt x="0" y="0"/>
                </a:lnTo>
              </a:path>
            </a:pathLst>
          </a:custGeom>
          <a:ln w="19900">
            <a:solidFill>
              <a:srgbClr val="005776"/>
            </a:solidFill>
          </a:ln>
        </p:spPr>
        <p:txBody>
          <a:bodyPr wrap="square" lIns="0" tIns="0" rIns="0" bIns="0" rtlCol="0"/>
          <a:lstStyle/>
          <a:p>
            <a:endParaRPr/>
          </a:p>
        </p:txBody>
      </p:sp>
      <p:sp>
        <p:nvSpPr>
          <p:cNvPr id="407" name="object 407"/>
          <p:cNvSpPr/>
          <p:nvPr/>
        </p:nvSpPr>
        <p:spPr>
          <a:xfrm>
            <a:off x="6714594" y="3446343"/>
            <a:ext cx="24130" cy="27305"/>
          </a:xfrm>
          <a:custGeom>
            <a:avLst/>
            <a:gdLst/>
            <a:ahLst/>
            <a:cxnLst/>
            <a:rect l="l" t="t" r="r" b="b"/>
            <a:pathLst>
              <a:path w="24129" h="27304">
                <a:moveTo>
                  <a:pt x="24066" y="0"/>
                </a:moveTo>
                <a:lnTo>
                  <a:pt x="0" y="26708"/>
                </a:lnTo>
              </a:path>
            </a:pathLst>
          </a:custGeom>
          <a:ln w="19900">
            <a:solidFill>
              <a:srgbClr val="005776"/>
            </a:solidFill>
          </a:ln>
        </p:spPr>
        <p:txBody>
          <a:bodyPr wrap="square" lIns="0" tIns="0" rIns="0" bIns="0" rtlCol="0"/>
          <a:lstStyle/>
          <a:p>
            <a:endParaRPr/>
          </a:p>
        </p:txBody>
      </p:sp>
      <p:sp>
        <p:nvSpPr>
          <p:cNvPr id="408" name="object 408"/>
          <p:cNvSpPr/>
          <p:nvPr/>
        </p:nvSpPr>
        <p:spPr>
          <a:xfrm>
            <a:off x="6738655" y="3432862"/>
            <a:ext cx="24130" cy="13970"/>
          </a:xfrm>
          <a:custGeom>
            <a:avLst/>
            <a:gdLst/>
            <a:ahLst/>
            <a:cxnLst/>
            <a:rect l="l" t="t" r="r" b="b"/>
            <a:pathLst>
              <a:path w="24129" h="13970">
                <a:moveTo>
                  <a:pt x="24066" y="0"/>
                </a:moveTo>
                <a:lnTo>
                  <a:pt x="0" y="13487"/>
                </a:lnTo>
              </a:path>
            </a:pathLst>
          </a:custGeom>
          <a:ln w="19900">
            <a:solidFill>
              <a:srgbClr val="005776"/>
            </a:solidFill>
          </a:ln>
        </p:spPr>
        <p:txBody>
          <a:bodyPr wrap="square" lIns="0" tIns="0" rIns="0" bIns="0" rtlCol="0"/>
          <a:lstStyle/>
          <a:p>
            <a:endParaRPr/>
          </a:p>
        </p:txBody>
      </p:sp>
      <p:sp>
        <p:nvSpPr>
          <p:cNvPr id="409" name="object 409"/>
          <p:cNvSpPr/>
          <p:nvPr/>
        </p:nvSpPr>
        <p:spPr>
          <a:xfrm>
            <a:off x="6762715" y="3432470"/>
            <a:ext cx="24130" cy="635"/>
          </a:xfrm>
          <a:custGeom>
            <a:avLst/>
            <a:gdLst/>
            <a:ahLst/>
            <a:cxnLst/>
            <a:rect l="l" t="t" r="r" b="b"/>
            <a:pathLst>
              <a:path w="24129" h="635">
                <a:moveTo>
                  <a:pt x="24053" y="0"/>
                </a:moveTo>
                <a:lnTo>
                  <a:pt x="0" y="393"/>
                </a:lnTo>
              </a:path>
            </a:pathLst>
          </a:custGeom>
          <a:ln w="19900">
            <a:solidFill>
              <a:srgbClr val="005776"/>
            </a:solidFill>
          </a:ln>
        </p:spPr>
        <p:txBody>
          <a:bodyPr wrap="square" lIns="0" tIns="0" rIns="0" bIns="0" rtlCol="0"/>
          <a:lstStyle/>
          <a:p>
            <a:endParaRPr/>
          </a:p>
        </p:txBody>
      </p:sp>
      <p:sp>
        <p:nvSpPr>
          <p:cNvPr id="410" name="object 410"/>
          <p:cNvSpPr/>
          <p:nvPr/>
        </p:nvSpPr>
        <p:spPr>
          <a:xfrm>
            <a:off x="6786763" y="3418060"/>
            <a:ext cx="24130" cy="14604"/>
          </a:xfrm>
          <a:custGeom>
            <a:avLst/>
            <a:gdLst/>
            <a:ahLst/>
            <a:cxnLst/>
            <a:rect l="l" t="t" r="r" b="b"/>
            <a:pathLst>
              <a:path w="24129" h="14604">
                <a:moveTo>
                  <a:pt x="24066" y="0"/>
                </a:moveTo>
                <a:lnTo>
                  <a:pt x="0" y="14414"/>
                </a:lnTo>
              </a:path>
            </a:pathLst>
          </a:custGeom>
          <a:ln w="19900">
            <a:solidFill>
              <a:srgbClr val="005776"/>
            </a:solidFill>
          </a:ln>
        </p:spPr>
        <p:txBody>
          <a:bodyPr wrap="square" lIns="0" tIns="0" rIns="0" bIns="0" rtlCol="0"/>
          <a:lstStyle/>
          <a:p>
            <a:endParaRPr/>
          </a:p>
        </p:txBody>
      </p:sp>
      <p:sp>
        <p:nvSpPr>
          <p:cNvPr id="411" name="object 411"/>
          <p:cNvSpPr/>
          <p:nvPr/>
        </p:nvSpPr>
        <p:spPr>
          <a:xfrm>
            <a:off x="6810824" y="3408881"/>
            <a:ext cx="24130" cy="9525"/>
          </a:xfrm>
          <a:custGeom>
            <a:avLst/>
            <a:gdLst/>
            <a:ahLst/>
            <a:cxnLst/>
            <a:rect l="l" t="t" r="r" b="b"/>
            <a:pathLst>
              <a:path w="24129" h="9525">
                <a:moveTo>
                  <a:pt x="24066" y="0"/>
                </a:moveTo>
                <a:lnTo>
                  <a:pt x="0" y="9182"/>
                </a:lnTo>
              </a:path>
            </a:pathLst>
          </a:custGeom>
          <a:ln w="19900">
            <a:solidFill>
              <a:srgbClr val="005776"/>
            </a:solidFill>
          </a:ln>
        </p:spPr>
        <p:txBody>
          <a:bodyPr wrap="square" lIns="0" tIns="0" rIns="0" bIns="0" rtlCol="0"/>
          <a:lstStyle/>
          <a:p>
            <a:endParaRPr/>
          </a:p>
        </p:txBody>
      </p:sp>
      <p:sp>
        <p:nvSpPr>
          <p:cNvPr id="412" name="object 412"/>
          <p:cNvSpPr/>
          <p:nvPr/>
        </p:nvSpPr>
        <p:spPr>
          <a:xfrm>
            <a:off x="6834884" y="3395927"/>
            <a:ext cx="24130" cy="13335"/>
          </a:xfrm>
          <a:custGeom>
            <a:avLst/>
            <a:gdLst/>
            <a:ahLst/>
            <a:cxnLst/>
            <a:rect l="l" t="t" r="r" b="b"/>
            <a:pathLst>
              <a:path w="24129" h="13335">
                <a:moveTo>
                  <a:pt x="24053" y="0"/>
                </a:moveTo>
                <a:lnTo>
                  <a:pt x="0" y="12954"/>
                </a:lnTo>
              </a:path>
            </a:pathLst>
          </a:custGeom>
          <a:ln w="19900">
            <a:solidFill>
              <a:srgbClr val="005776"/>
            </a:solidFill>
          </a:ln>
        </p:spPr>
        <p:txBody>
          <a:bodyPr wrap="square" lIns="0" tIns="0" rIns="0" bIns="0" rtlCol="0"/>
          <a:lstStyle/>
          <a:p>
            <a:endParaRPr/>
          </a:p>
        </p:txBody>
      </p:sp>
      <p:sp>
        <p:nvSpPr>
          <p:cNvPr id="413" name="object 413"/>
          <p:cNvSpPr/>
          <p:nvPr/>
        </p:nvSpPr>
        <p:spPr>
          <a:xfrm>
            <a:off x="6858933" y="3394160"/>
            <a:ext cx="24130" cy="1905"/>
          </a:xfrm>
          <a:custGeom>
            <a:avLst/>
            <a:gdLst/>
            <a:ahLst/>
            <a:cxnLst/>
            <a:rect l="l" t="t" r="r" b="b"/>
            <a:pathLst>
              <a:path w="24129" h="1904">
                <a:moveTo>
                  <a:pt x="24066" y="0"/>
                </a:moveTo>
                <a:lnTo>
                  <a:pt x="0" y="1765"/>
                </a:lnTo>
              </a:path>
            </a:pathLst>
          </a:custGeom>
          <a:ln w="19900">
            <a:solidFill>
              <a:srgbClr val="005776"/>
            </a:solidFill>
          </a:ln>
        </p:spPr>
        <p:txBody>
          <a:bodyPr wrap="square" lIns="0" tIns="0" rIns="0" bIns="0" rtlCol="0"/>
          <a:lstStyle/>
          <a:p>
            <a:endParaRPr/>
          </a:p>
        </p:txBody>
      </p:sp>
      <p:sp>
        <p:nvSpPr>
          <p:cNvPr id="414" name="object 414"/>
          <p:cNvSpPr/>
          <p:nvPr/>
        </p:nvSpPr>
        <p:spPr>
          <a:xfrm>
            <a:off x="6882993" y="3380183"/>
            <a:ext cx="24130" cy="13970"/>
          </a:xfrm>
          <a:custGeom>
            <a:avLst/>
            <a:gdLst/>
            <a:ahLst/>
            <a:cxnLst/>
            <a:rect l="l" t="t" r="r" b="b"/>
            <a:pathLst>
              <a:path w="24129" h="13970">
                <a:moveTo>
                  <a:pt x="24066" y="0"/>
                </a:moveTo>
                <a:lnTo>
                  <a:pt x="0" y="13982"/>
                </a:lnTo>
              </a:path>
            </a:pathLst>
          </a:custGeom>
          <a:ln w="19900">
            <a:solidFill>
              <a:srgbClr val="005776"/>
            </a:solidFill>
          </a:ln>
        </p:spPr>
        <p:txBody>
          <a:bodyPr wrap="square" lIns="0" tIns="0" rIns="0" bIns="0" rtlCol="0"/>
          <a:lstStyle/>
          <a:p>
            <a:endParaRPr/>
          </a:p>
        </p:txBody>
      </p:sp>
      <p:sp>
        <p:nvSpPr>
          <p:cNvPr id="415" name="object 415"/>
          <p:cNvSpPr/>
          <p:nvPr/>
        </p:nvSpPr>
        <p:spPr>
          <a:xfrm>
            <a:off x="6907053" y="3379544"/>
            <a:ext cx="24130" cy="635"/>
          </a:xfrm>
          <a:custGeom>
            <a:avLst/>
            <a:gdLst/>
            <a:ahLst/>
            <a:cxnLst/>
            <a:rect l="l" t="t" r="r" b="b"/>
            <a:pathLst>
              <a:path w="24129" h="635">
                <a:moveTo>
                  <a:pt x="24053" y="0"/>
                </a:moveTo>
                <a:lnTo>
                  <a:pt x="0" y="635"/>
                </a:lnTo>
              </a:path>
            </a:pathLst>
          </a:custGeom>
          <a:ln w="19900">
            <a:solidFill>
              <a:srgbClr val="005776"/>
            </a:solidFill>
          </a:ln>
        </p:spPr>
        <p:txBody>
          <a:bodyPr wrap="square" lIns="0" tIns="0" rIns="0" bIns="0" rtlCol="0"/>
          <a:lstStyle/>
          <a:p>
            <a:endParaRPr/>
          </a:p>
        </p:txBody>
      </p:sp>
      <p:sp>
        <p:nvSpPr>
          <p:cNvPr id="416" name="object 416"/>
          <p:cNvSpPr/>
          <p:nvPr/>
        </p:nvSpPr>
        <p:spPr>
          <a:xfrm>
            <a:off x="6931102" y="3379538"/>
            <a:ext cx="24130" cy="5080"/>
          </a:xfrm>
          <a:custGeom>
            <a:avLst/>
            <a:gdLst/>
            <a:ahLst/>
            <a:cxnLst/>
            <a:rect l="l" t="t" r="r" b="b"/>
            <a:pathLst>
              <a:path w="24129" h="5079">
                <a:moveTo>
                  <a:pt x="24066" y="4749"/>
                </a:moveTo>
                <a:lnTo>
                  <a:pt x="0" y="0"/>
                </a:lnTo>
              </a:path>
            </a:pathLst>
          </a:custGeom>
          <a:ln w="19900">
            <a:solidFill>
              <a:srgbClr val="005776"/>
            </a:solidFill>
          </a:ln>
        </p:spPr>
        <p:txBody>
          <a:bodyPr wrap="square" lIns="0" tIns="0" rIns="0" bIns="0" rtlCol="0"/>
          <a:lstStyle/>
          <a:p>
            <a:endParaRPr/>
          </a:p>
        </p:txBody>
      </p:sp>
      <p:sp>
        <p:nvSpPr>
          <p:cNvPr id="417" name="object 417"/>
          <p:cNvSpPr/>
          <p:nvPr/>
        </p:nvSpPr>
        <p:spPr>
          <a:xfrm>
            <a:off x="6955162" y="3384291"/>
            <a:ext cx="24130" cy="1905"/>
          </a:xfrm>
          <a:custGeom>
            <a:avLst/>
            <a:gdLst/>
            <a:ahLst/>
            <a:cxnLst/>
            <a:rect l="l" t="t" r="r" b="b"/>
            <a:pathLst>
              <a:path w="24129" h="1904">
                <a:moveTo>
                  <a:pt x="24066" y="1727"/>
                </a:moveTo>
                <a:lnTo>
                  <a:pt x="0" y="0"/>
                </a:lnTo>
              </a:path>
            </a:pathLst>
          </a:custGeom>
          <a:ln w="19900">
            <a:solidFill>
              <a:srgbClr val="005776"/>
            </a:solidFill>
          </a:ln>
        </p:spPr>
        <p:txBody>
          <a:bodyPr wrap="square" lIns="0" tIns="0" rIns="0" bIns="0" rtlCol="0"/>
          <a:lstStyle/>
          <a:p>
            <a:endParaRPr/>
          </a:p>
        </p:txBody>
      </p:sp>
      <p:sp>
        <p:nvSpPr>
          <p:cNvPr id="418" name="object 418"/>
          <p:cNvSpPr/>
          <p:nvPr/>
        </p:nvSpPr>
        <p:spPr>
          <a:xfrm>
            <a:off x="6979222" y="3386016"/>
            <a:ext cx="24130" cy="13335"/>
          </a:xfrm>
          <a:custGeom>
            <a:avLst/>
            <a:gdLst/>
            <a:ahLst/>
            <a:cxnLst/>
            <a:rect l="l" t="t" r="r" b="b"/>
            <a:pathLst>
              <a:path w="24129" h="13335">
                <a:moveTo>
                  <a:pt x="24066" y="13296"/>
                </a:moveTo>
                <a:lnTo>
                  <a:pt x="0" y="0"/>
                </a:lnTo>
              </a:path>
            </a:pathLst>
          </a:custGeom>
          <a:ln w="19900">
            <a:solidFill>
              <a:srgbClr val="005776"/>
            </a:solidFill>
          </a:ln>
        </p:spPr>
        <p:txBody>
          <a:bodyPr wrap="square" lIns="0" tIns="0" rIns="0" bIns="0" rtlCol="0"/>
          <a:lstStyle/>
          <a:p>
            <a:endParaRPr/>
          </a:p>
        </p:txBody>
      </p:sp>
      <p:sp>
        <p:nvSpPr>
          <p:cNvPr id="419" name="object 419"/>
          <p:cNvSpPr/>
          <p:nvPr/>
        </p:nvSpPr>
        <p:spPr>
          <a:xfrm>
            <a:off x="7003284" y="3399317"/>
            <a:ext cx="24130" cy="19685"/>
          </a:xfrm>
          <a:custGeom>
            <a:avLst/>
            <a:gdLst/>
            <a:ahLst/>
            <a:cxnLst/>
            <a:rect l="l" t="t" r="r" b="b"/>
            <a:pathLst>
              <a:path w="24129" h="19685">
                <a:moveTo>
                  <a:pt x="24053" y="19697"/>
                </a:moveTo>
                <a:lnTo>
                  <a:pt x="0" y="0"/>
                </a:lnTo>
              </a:path>
            </a:pathLst>
          </a:custGeom>
          <a:ln w="19900">
            <a:solidFill>
              <a:srgbClr val="005776"/>
            </a:solidFill>
          </a:ln>
        </p:spPr>
        <p:txBody>
          <a:bodyPr wrap="square" lIns="0" tIns="0" rIns="0" bIns="0" rtlCol="0"/>
          <a:lstStyle/>
          <a:p>
            <a:endParaRPr/>
          </a:p>
        </p:txBody>
      </p:sp>
      <p:sp>
        <p:nvSpPr>
          <p:cNvPr id="420" name="object 420"/>
          <p:cNvSpPr/>
          <p:nvPr/>
        </p:nvSpPr>
        <p:spPr>
          <a:xfrm>
            <a:off x="7027331" y="3383135"/>
            <a:ext cx="24130" cy="36195"/>
          </a:xfrm>
          <a:custGeom>
            <a:avLst/>
            <a:gdLst/>
            <a:ahLst/>
            <a:cxnLst/>
            <a:rect l="l" t="t" r="r" b="b"/>
            <a:pathLst>
              <a:path w="24129" h="36195">
                <a:moveTo>
                  <a:pt x="24066" y="0"/>
                </a:moveTo>
                <a:lnTo>
                  <a:pt x="0" y="35877"/>
                </a:lnTo>
              </a:path>
            </a:pathLst>
          </a:custGeom>
          <a:ln w="19900">
            <a:solidFill>
              <a:srgbClr val="005776"/>
            </a:solidFill>
          </a:ln>
        </p:spPr>
        <p:txBody>
          <a:bodyPr wrap="square" lIns="0" tIns="0" rIns="0" bIns="0" rtlCol="0"/>
          <a:lstStyle/>
          <a:p>
            <a:endParaRPr/>
          </a:p>
        </p:txBody>
      </p:sp>
      <p:sp>
        <p:nvSpPr>
          <p:cNvPr id="421" name="object 421"/>
          <p:cNvSpPr/>
          <p:nvPr/>
        </p:nvSpPr>
        <p:spPr>
          <a:xfrm>
            <a:off x="7051392" y="3382545"/>
            <a:ext cx="24130" cy="635"/>
          </a:xfrm>
          <a:custGeom>
            <a:avLst/>
            <a:gdLst/>
            <a:ahLst/>
            <a:cxnLst/>
            <a:rect l="l" t="t" r="r" b="b"/>
            <a:pathLst>
              <a:path w="24129" h="635">
                <a:moveTo>
                  <a:pt x="24066" y="0"/>
                </a:moveTo>
                <a:lnTo>
                  <a:pt x="0" y="584"/>
                </a:lnTo>
              </a:path>
            </a:pathLst>
          </a:custGeom>
          <a:ln w="19900">
            <a:solidFill>
              <a:srgbClr val="005776"/>
            </a:solidFill>
          </a:ln>
        </p:spPr>
        <p:txBody>
          <a:bodyPr wrap="square" lIns="0" tIns="0" rIns="0" bIns="0" rtlCol="0"/>
          <a:lstStyle/>
          <a:p>
            <a:endParaRPr/>
          </a:p>
        </p:txBody>
      </p:sp>
      <p:sp>
        <p:nvSpPr>
          <p:cNvPr id="422" name="object 422"/>
          <p:cNvSpPr/>
          <p:nvPr/>
        </p:nvSpPr>
        <p:spPr>
          <a:xfrm>
            <a:off x="7075453" y="3380790"/>
            <a:ext cx="24130" cy="1905"/>
          </a:xfrm>
          <a:custGeom>
            <a:avLst/>
            <a:gdLst/>
            <a:ahLst/>
            <a:cxnLst/>
            <a:rect l="l" t="t" r="r" b="b"/>
            <a:pathLst>
              <a:path w="24129" h="1904">
                <a:moveTo>
                  <a:pt x="24053" y="0"/>
                </a:moveTo>
                <a:lnTo>
                  <a:pt x="0" y="1752"/>
                </a:lnTo>
              </a:path>
            </a:pathLst>
          </a:custGeom>
          <a:ln w="19900">
            <a:solidFill>
              <a:srgbClr val="005776"/>
            </a:solidFill>
          </a:ln>
        </p:spPr>
        <p:txBody>
          <a:bodyPr wrap="square" lIns="0" tIns="0" rIns="0" bIns="0" rtlCol="0"/>
          <a:lstStyle/>
          <a:p>
            <a:endParaRPr/>
          </a:p>
        </p:txBody>
      </p:sp>
      <p:sp>
        <p:nvSpPr>
          <p:cNvPr id="423" name="object 423"/>
          <p:cNvSpPr/>
          <p:nvPr/>
        </p:nvSpPr>
        <p:spPr>
          <a:xfrm>
            <a:off x="7099500" y="3362287"/>
            <a:ext cx="24130" cy="19050"/>
          </a:xfrm>
          <a:custGeom>
            <a:avLst/>
            <a:gdLst/>
            <a:ahLst/>
            <a:cxnLst/>
            <a:rect l="l" t="t" r="r" b="b"/>
            <a:pathLst>
              <a:path w="24129" h="19050">
                <a:moveTo>
                  <a:pt x="24066" y="0"/>
                </a:moveTo>
                <a:lnTo>
                  <a:pt x="0" y="18503"/>
                </a:lnTo>
              </a:path>
            </a:pathLst>
          </a:custGeom>
          <a:ln w="19900">
            <a:solidFill>
              <a:srgbClr val="005776"/>
            </a:solidFill>
          </a:ln>
        </p:spPr>
        <p:txBody>
          <a:bodyPr wrap="square" lIns="0" tIns="0" rIns="0" bIns="0" rtlCol="0"/>
          <a:lstStyle/>
          <a:p>
            <a:endParaRPr/>
          </a:p>
        </p:txBody>
      </p:sp>
      <p:sp>
        <p:nvSpPr>
          <p:cNvPr id="424" name="object 424"/>
          <p:cNvSpPr/>
          <p:nvPr/>
        </p:nvSpPr>
        <p:spPr>
          <a:xfrm>
            <a:off x="7123562" y="3345841"/>
            <a:ext cx="24130" cy="16510"/>
          </a:xfrm>
          <a:custGeom>
            <a:avLst/>
            <a:gdLst/>
            <a:ahLst/>
            <a:cxnLst/>
            <a:rect l="l" t="t" r="r" b="b"/>
            <a:pathLst>
              <a:path w="24129" h="16510">
                <a:moveTo>
                  <a:pt x="24066" y="0"/>
                </a:moveTo>
                <a:lnTo>
                  <a:pt x="0" y="16446"/>
                </a:lnTo>
              </a:path>
            </a:pathLst>
          </a:custGeom>
          <a:ln w="19900">
            <a:solidFill>
              <a:srgbClr val="005776"/>
            </a:solidFill>
          </a:ln>
        </p:spPr>
        <p:txBody>
          <a:bodyPr wrap="square" lIns="0" tIns="0" rIns="0" bIns="0" rtlCol="0"/>
          <a:lstStyle/>
          <a:p>
            <a:endParaRPr/>
          </a:p>
        </p:txBody>
      </p:sp>
      <p:sp>
        <p:nvSpPr>
          <p:cNvPr id="425" name="object 425"/>
          <p:cNvSpPr/>
          <p:nvPr/>
        </p:nvSpPr>
        <p:spPr>
          <a:xfrm>
            <a:off x="7147621" y="3333903"/>
            <a:ext cx="24130" cy="12065"/>
          </a:xfrm>
          <a:custGeom>
            <a:avLst/>
            <a:gdLst/>
            <a:ahLst/>
            <a:cxnLst/>
            <a:rect l="l" t="t" r="r" b="b"/>
            <a:pathLst>
              <a:path w="24129" h="12064">
                <a:moveTo>
                  <a:pt x="24066" y="0"/>
                </a:moveTo>
                <a:lnTo>
                  <a:pt x="0" y="11938"/>
                </a:lnTo>
              </a:path>
            </a:pathLst>
          </a:custGeom>
          <a:ln w="19900">
            <a:solidFill>
              <a:srgbClr val="005776"/>
            </a:solidFill>
          </a:ln>
        </p:spPr>
        <p:txBody>
          <a:bodyPr wrap="square" lIns="0" tIns="0" rIns="0" bIns="0" rtlCol="0"/>
          <a:lstStyle/>
          <a:p>
            <a:endParaRPr/>
          </a:p>
        </p:txBody>
      </p:sp>
      <p:sp>
        <p:nvSpPr>
          <p:cNvPr id="426" name="object 426"/>
          <p:cNvSpPr/>
          <p:nvPr/>
        </p:nvSpPr>
        <p:spPr>
          <a:xfrm>
            <a:off x="7171683" y="3331980"/>
            <a:ext cx="24130" cy="2540"/>
          </a:xfrm>
          <a:custGeom>
            <a:avLst/>
            <a:gdLst/>
            <a:ahLst/>
            <a:cxnLst/>
            <a:rect l="l" t="t" r="r" b="b"/>
            <a:pathLst>
              <a:path w="24129" h="2539">
                <a:moveTo>
                  <a:pt x="24053" y="0"/>
                </a:moveTo>
                <a:lnTo>
                  <a:pt x="0" y="1917"/>
                </a:lnTo>
              </a:path>
            </a:pathLst>
          </a:custGeom>
          <a:ln w="19900">
            <a:solidFill>
              <a:srgbClr val="005776"/>
            </a:solidFill>
          </a:ln>
        </p:spPr>
        <p:txBody>
          <a:bodyPr wrap="square" lIns="0" tIns="0" rIns="0" bIns="0" rtlCol="0"/>
          <a:lstStyle/>
          <a:p>
            <a:endParaRPr/>
          </a:p>
        </p:txBody>
      </p:sp>
      <p:sp>
        <p:nvSpPr>
          <p:cNvPr id="427" name="object 427"/>
          <p:cNvSpPr/>
          <p:nvPr/>
        </p:nvSpPr>
        <p:spPr>
          <a:xfrm>
            <a:off x="7195731" y="3331977"/>
            <a:ext cx="24130" cy="18415"/>
          </a:xfrm>
          <a:custGeom>
            <a:avLst/>
            <a:gdLst/>
            <a:ahLst/>
            <a:cxnLst/>
            <a:rect l="l" t="t" r="r" b="b"/>
            <a:pathLst>
              <a:path w="24129" h="18414">
                <a:moveTo>
                  <a:pt x="24066" y="18199"/>
                </a:moveTo>
                <a:lnTo>
                  <a:pt x="0" y="0"/>
                </a:lnTo>
              </a:path>
            </a:pathLst>
          </a:custGeom>
          <a:ln w="19900">
            <a:solidFill>
              <a:srgbClr val="005776"/>
            </a:solidFill>
          </a:ln>
        </p:spPr>
        <p:txBody>
          <a:bodyPr wrap="square" lIns="0" tIns="0" rIns="0" bIns="0" rtlCol="0"/>
          <a:lstStyle/>
          <a:p>
            <a:endParaRPr/>
          </a:p>
        </p:txBody>
      </p:sp>
      <p:sp>
        <p:nvSpPr>
          <p:cNvPr id="428" name="object 428"/>
          <p:cNvSpPr/>
          <p:nvPr/>
        </p:nvSpPr>
        <p:spPr>
          <a:xfrm>
            <a:off x="7219791" y="3333996"/>
            <a:ext cx="24130" cy="16510"/>
          </a:xfrm>
          <a:custGeom>
            <a:avLst/>
            <a:gdLst/>
            <a:ahLst/>
            <a:cxnLst/>
            <a:rect l="l" t="t" r="r" b="b"/>
            <a:pathLst>
              <a:path w="24129" h="16510">
                <a:moveTo>
                  <a:pt x="24066" y="0"/>
                </a:moveTo>
                <a:lnTo>
                  <a:pt x="0" y="16179"/>
                </a:lnTo>
              </a:path>
            </a:pathLst>
          </a:custGeom>
          <a:ln w="19900">
            <a:solidFill>
              <a:srgbClr val="005776"/>
            </a:solidFill>
          </a:ln>
        </p:spPr>
        <p:txBody>
          <a:bodyPr wrap="square" lIns="0" tIns="0" rIns="0" bIns="0" rtlCol="0"/>
          <a:lstStyle/>
          <a:p>
            <a:endParaRPr/>
          </a:p>
        </p:txBody>
      </p:sp>
      <p:sp>
        <p:nvSpPr>
          <p:cNvPr id="429" name="object 429"/>
          <p:cNvSpPr/>
          <p:nvPr/>
        </p:nvSpPr>
        <p:spPr>
          <a:xfrm>
            <a:off x="7243852" y="3324092"/>
            <a:ext cx="24130" cy="10160"/>
          </a:xfrm>
          <a:custGeom>
            <a:avLst/>
            <a:gdLst/>
            <a:ahLst/>
            <a:cxnLst/>
            <a:rect l="l" t="t" r="r" b="b"/>
            <a:pathLst>
              <a:path w="24129" h="10160">
                <a:moveTo>
                  <a:pt x="24053" y="0"/>
                </a:moveTo>
                <a:lnTo>
                  <a:pt x="0" y="9906"/>
                </a:lnTo>
              </a:path>
            </a:pathLst>
          </a:custGeom>
          <a:ln w="19900">
            <a:solidFill>
              <a:srgbClr val="005776"/>
            </a:solidFill>
          </a:ln>
        </p:spPr>
        <p:txBody>
          <a:bodyPr wrap="square" lIns="0" tIns="0" rIns="0" bIns="0" rtlCol="0"/>
          <a:lstStyle/>
          <a:p>
            <a:endParaRPr/>
          </a:p>
        </p:txBody>
      </p:sp>
      <p:sp>
        <p:nvSpPr>
          <p:cNvPr id="430" name="object 430"/>
          <p:cNvSpPr/>
          <p:nvPr/>
        </p:nvSpPr>
        <p:spPr>
          <a:xfrm>
            <a:off x="7267899" y="3314096"/>
            <a:ext cx="24130" cy="10160"/>
          </a:xfrm>
          <a:custGeom>
            <a:avLst/>
            <a:gdLst/>
            <a:ahLst/>
            <a:cxnLst/>
            <a:rect l="l" t="t" r="r" b="b"/>
            <a:pathLst>
              <a:path w="24129" h="10160">
                <a:moveTo>
                  <a:pt x="24066" y="0"/>
                </a:moveTo>
                <a:lnTo>
                  <a:pt x="0" y="9994"/>
                </a:lnTo>
              </a:path>
            </a:pathLst>
          </a:custGeom>
          <a:ln w="19900">
            <a:solidFill>
              <a:srgbClr val="005776"/>
            </a:solidFill>
          </a:ln>
        </p:spPr>
        <p:txBody>
          <a:bodyPr wrap="square" lIns="0" tIns="0" rIns="0" bIns="0" rtlCol="0"/>
          <a:lstStyle/>
          <a:p>
            <a:endParaRPr/>
          </a:p>
        </p:txBody>
      </p:sp>
      <p:sp>
        <p:nvSpPr>
          <p:cNvPr id="431" name="object 431"/>
          <p:cNvSpPr/>
          <p:nvPr/>
        </p:nvSpPr>
        <p:spPr>
          <a:xfrm>
            <a:off x="7291960" y="3302538"/>
            <a:ext cx="24130" cy="12065"/>
          </a:xfrm>
          <a:custGeom>
            <a:avLst/>
            <a:gdLst/>
            <a:ahLst/>
            <a:cxnLst/>
            <a:rect l="l" t="t" r="r" b="b"/>
            <a:pathLst>
              <a:path w="24129" h="12064">
                <a:moveTo>
                  <a:pt x="24066" y="0"/>
                </a:moveTo>
                <a:lnTo>
                  <a:pt x="0" y="11557"/>
                </a:lnTo>
              </a:path>
            </a:pathLst>
          </a:custGeom>
          <a:ln w="19900">
            <a:solidFill>
              <a:srgbClr val="005776"/>
            </a:solidFill>
          </a:ln>
        </p:spPr>
        <p:txBody>
          <a:bodyPr wrap="square" lIns="0" tIns="0" rIns="0" bIns="0" rtlCol="0"/>
          <a:lstStyle/>
          <a:p>
            <a:endParaRPr/>
          </a:p>
        </p:txBody>
      </p:sp>
      <p:sp>
        <p:nvSpPr>
          <p:cNvPr id="432" name="object 432"/>
          <p:cNvSpPr/>
          <p:nvPr/>
        </p:nvSpPr>
        <p:spPr>
          <a:xfrm>
            <a:off x="7316021" y="3302538"/>
            <a:ext cx="24130" cy="5080"/>
          </a:xfrm>
          <a:custGeom>
            <a:avLst/>
            <a:gdLst/>
            <a:ahLst/>
            <a:cxnLst/>
            <a:rect l="l" t="t" r="r" b="b"/>
            <a:pathLst>
              <a:path w="24129" h="5079">
                <a:moveTo>
                  <a:pt x="24053" y="5041"/>
                </a:moveTo>
                <a:lnTo>
                  <a:pt x="0" y="0"/>
                </a:lnTo>
              </a:path>
            </a:pathLst>
          </a:custGeom>
          <a:ln w="19900">
            <a:solidFill>
              <a:srgbClr val="005776"/>
            </a:solidFill>
          </a:ln>
        </p:spPr>
        <p:txBody>
          <a:bodyPr wrap="square" lIns="0" tIns="0" rIns="0" bIns="0" rtlCol="0"/>
          <a:lstStyle/>
          <a:p>
            <a:endParaRPr/>
          </a:p>
        </p:txBody>
      </p:sp>
      <p:sp>
        <p:nvSpPr>
          <p:cNvPr id="433" name="object 433"/>
          <p:cNvSpPr/>
          <p:nvPr/>
        </p:nvSpPr>
        <p:spPr>
          <a:xfrm>
            <a:off x="7340069" y="3303461"/>
            <a:ext cx="24130" cy="4445"/>
          </a:xfrm>
          <a:custGeom>
            <a:avLst/>
            <a:gdLst/>
            <a:ahLst/>
            <a:cxnLst/>
            <a:rect l="l" t="t" r="r" b="b"/>
            <a:pathLst>
              <a:path w="24129" h="4445">
                <a:moveTo>
                  <a:pt x="24066" y="0"/>
                </a:moveTo>
                <a:lnTo>
                  <a:pt x="0" y="4114"/>
                </a:lnTo>
              </a:path>
            </a:pathLst>
          </a:custGeom>
          <a:ln w="19900">
            <a:solidFill>
              <a:srgbClr val="005776"/>
            </a:solidFill>
          </a:ln>
        </p:spPr>
        <p:txBody>
          <a:bodyPr wrap="square" lIns="0" tIns="0" rIns="0" bIns="0" rtlCol="0"/>
          <a:lstStyle/>
          <a:p>
            <a:endParaRPr/>
          </a:p>
        </p:txBody>
      </p:sp>
      <p:sp>
        <p:nvSpPr>
          <p:cNvPr id="434" name="object 434"/>
          <p:cNvSpPr/>
          <p:nvPr/>
        </p:nvSpPr>
        <p:spPr>
          <a:xfrm>
            <a:off x="7364130" y="3303458"/>
            <a:ext cx="24130" cy="1905"/>
          </a:xfrm>
          <a:custGeom>
            <a:avLst/>
            <a:gdLst/>
            <a:ahLst/>
            <a:cxnLst/>
            <a:rect l="l" t="t" r="r" b="b"/>
            <a:pathLst>
              <a:path w="24129" h="1904">
                <a:moveTo>
                  <a:pt x="24066" y="1765"/>
                </a:moveTo>
                <a:lnTo>
                  <a:pt x="0" y="0"/>
                </a:lnTo>
              </a:path>
            </a:pathLst>
          </a:custGeom>
          <a:ln w="19900">
            <a:solidFill>
              <a:srgbClr val="005776"/>
            </a:solidFill>
          </a:ln>
        </p:spPr>
        <p:txBody>
          <a:bodyPr wrap="square" lIns="0" tIns="0" rIns="0" bIns="0" rtlCol="0"/>
          <a:lstStyle/>
          <a:p>
            <a:endParaRPr/>
          </a:p>
        </p:txBody>
      </p:sp>
      <p:sp>
        <p:nvSpPr>
          <p:cNvPr id="435" name="object 435"/>
          <p:cNvSpPr/>
          <p:nvPr/>
        </p:nvSpPr>
        <p:spPr>
          <a:xfrm>
            <a:off x="7388190" y="3285764"/>
            <a:ext cx="24130" cy="19685"/>
          </a:xfrm>
          <a:custGeom>
            <a:avLst/>
            <a:gdLst/>
            <a:ahLst/>
            <a:cxnLst/>
            <a:rect l="l" t="t" r="r" b="b"/>
            <a:pathLst>
              <a:path w="24129" h="19685">
                <a:moveTo>
                  <a:pt x="24066" y="0"/>
                </a:moveTo>
                <a:lnTo>
                  <a:pt x="0" y="19456"/>
                </a:lnTo>
              </a:path>
            </a:pathLst>
          </a:custGeom>
          <a:ln w="19900">
            <a:solidFill>
              <a:srgbClr val="005776"/>
            </a:solidFill>
          </a:ln>
        </p:spPr>
        <p:txBody>
          <a:bodyPr wrap="square" lIns="0" tIns="0" rIns="0" bIns="0" rtlCol="0"/>
          <a:lstStyle/>
          <a:p>
            <a:endParaRPr/>
          </a:p>
        </p:txBody>
      </p:sp>
      <p:sp>
        <p:nvSpPr>
          <p:cNvPr id="436" name="object 436"/>
          <p:cNvSpPr/>
          <p:nvPr/>
        </p:nvSpPr>
        <p:spPr>
          <a:xfrm>
            <a:off x="7412250" y="3277609"/>
            <a:ext cx="24130" cy="8255"/>
          </a:xfrm>
          <a:custGeom>
            <a:avLst/>
            <a:gdLst/>
            <a:ahLst/>
            <a:cxnLst/>
            <a:rect l="l" t="t" r="r" b="b"/>
            <a:pathLst>
              <a:path w="24129" h="8254">
                <a:moveTo>
                  <a:pt x="24053" y="0"/>
                </a:moveTo>
                <a:lnTo>
                  <a:pt x="0" y="8153"/>
                </a:lnTo>
              </a:path>
            </a:pathLst>
          </a:custGeom>
          <a:ln w="19900">
            <a:solidFill>
              <a:srgbClr val="005776"/>
            </a:solidFill>
          </a:ln>
        </p:spPr>
        <p:txBody>
          <a:bodyPr wrap="square" lIns="0" tIns="0" rIns="0" bIns="0" rtlCol="0"/>
          <a:lstStyle/>
          <a:p>
            <a:endParaRPr/>
          </a:p>
        </p:txBody>
      </p:sp>
      <p:sp>
        <p:nvSpPr>
          <p:cNvPr id="437" name="object 437"/>
          <p:cNvSpPr/>
          <p:nvPr/>
        </p:nvSpPr>
        <p:spPr>
          <a:xfrm>
            <a:off x="7436299" y="3260983"/>
            <a:ext cx="24130" cy="17145"/>
          </a:xfrm>
          <a:custGeom>
            <a:avLst/>
            <a:gdLst/>
            <a:ahLst/>
            <a:cxnLst/>
            <a:rect l="l" t="t" r="r" b="b"/>
            <a:pathLst>
              <a:path w="24129" h="17145">
                <a:moveTo>
                  <a:pt x="24066" y="0"/>
                </a:moveTo>
                <a:lnTo>
                  <a:pt x="0" y="16624"/>
                </a:lnTo>
              </a:path>
            </a:pathLst>
          </a:custGeom>
          <a:ln w="19900">
            <a:solidFill>
              <a:srgbClr val="005776"/>
            </a:solidFill>
          </a:ln>
        </p:spPr>
        <p:txBody>
          <a:bodyPr wrap="square" lIns="0" tIns="0" rIns="0" bIns="0" rtlCol="0"/>
          <a:lstStyle/>
          <a:p>
            <a:endParaRPr/>
          </a:p>
        </p:txBody>
      </p:sp>
      <p:sp>
        <p:nvSpPr>
          <p:cNvPr id="438" name="object 438"/>
          <p:cNvSpPr/>
          <p:nvPr/>
        </p:nvSpPr>
        <p:spPr>
          <a:xfrm>
            <a:off x="7460359" y="3248873"/>
            <a:ext cx="24130" cy="12700"/>
          </a:xfrm>
          <a:custGeom>
            <a:avLst/>
            <a:gdLst/>
            <a:ahLst/>
            <a:cxnLst/>
            <a:rect l="l" t="t" r="r" b="b"/>
            <a:pathLst>
              <a:path w="24129" h="12700">
                <a:moveTo>
                  <a:pt x="24066" y="0"/>
                </a:moveTo>
                <a:lnTo>
                  <a:pt x="0" y="12115"/>
                </a:lnTo>
              </a:path>
            </a:pathLst>
          </a:custGeom>
          <a:ln w="19900">
            <a:solidFill>
              <a:srgbClr val="005776"/>
            </a:solidFill>
          </a:ln>
        </p:spPr>
        <p:txBody>
          <a:bodyPr wrap="square" lIns="0" tIns="0" rIns="0" bIns="0" rtlCol="0"/>
          <a:lstStyle/>
          <a:p>
            <a:endParaRPr/>
          </a:p>
        </p:txBody>
      </p:sp>
      <p:sp>
        <p:nvSpPr>
          <p:cNvPr id="439" name="object 439"/>
          <p:cNvSpPr/>
          <p:nvPr/>
        </p:nvSpPr>
        <p:spPr>
          <a:xfrm>
            <a:off x="7484421" y="3242598"/>
            <a:ext cx="24130" cy="6350"/>
          </a:xfrm>
          <a:custGeom>
            <a:avLst/>
            <a:gdLst/>
            <a:ahLst/>
            <a:cxnLst/>
            <a:rect l="l" t="t" r="r" b="b"/>
            <a:pathLst>
              <a:path w="24129" h="6350">
                <a:moveTo>
                  <a:pt x="24053" y="0"/>
                </a:moveTo>
                <a:lnTo>
                  <a:pt x="0" y="6273"/>
                </a:lnTo>
              </a:path>
            </a:pathLst>
          </a:custGeom>
          <a:ln w="19900">
            <a:solidFill>
              <a:srgbClr val="005776"/>
            </a:solidFill>
          </a:ln>
        </p:spPr>
        <p:txBody>
          <a:bodyPr wrap="square" lIns="0" tIns="0" rIns="0" bIns="0" rtlCol="0"/>
          <a:lstStyle/>
          <a:p>
            <a:endParaRPr/>
          </a:p>
        </p:txBody>
      </p:sp>
      <p:sp>
        <p:nvSpPr>
          <p:cNvPr id="440" name="object 440"/>
          <p:cNvSpPr/>
          <p:nvPr/>
        </p:nvSpPr>
        <p:spPr>
          <a:xfrm>
            <a:off x="7508468" y="3242599"/>
            <a:ext cx="24130" cy="8890"/>
          </a:xfrm>
          <a:custGeom>
            <a:avLst/>
            <a:gdLst/>
            <a:ahLst/>
            <a:cxnLst/>
            <a:rect l="l" t="t" r="r" b="b"/>
            <a:pathLst>
              <a:path w="24129" h="8889">
                <a:moveTo>
                  <a:pt x="24066" y="8407"/>
                </a:moveTo>
                <a:lnTo>
                  <a:pt x="0" y="0"/>
                </a:lnTo>
              </a:path>
            </a:pathLst>
          </a:custGeom>
          <a:ln w="19900">
            <a:solidFill>
              <a:srgbClr val="005776"/>
            </a:solidFill>
          </a:ln>
        </p:spPr>
        <p:txBody>
          <a:bodyPr wrap="square" lIns="0" tIns="0" rIns="0" bIns="0" rtlCol="0"/>
          <a:lstStyle/>
          <a:p>
            <a:endParaRPr/>
          </a:p>
        </p:txBody>
      </p:sp>
      <p:sp>
        <p:nvSpPr>
          <p:cNvPr id="441" name="object 441"/>
          <p:cNvSpPr/>
          <p:nvPr/>
        </p:nvSpPr>
        <p:spPr>
          <a:xfrm>
            <a:off x="7532528" y="3228093"/>
            <a:ext cx="24130" cy="23495"/>
          </a:xfrm>
          <a:custGeom>
            <a:avLst/>
            <a:gdLst/>
            <a:ahLst/>
            <a:cxnLst/>
            <a:rect l="l" t="t" r="r" b="b"/>
            <a:pathLst>
              <a:path w="24129" h="23495">
                <a:moveTo>
                  <a:pt x="24066" y="0"/>
                </a:moveTo>
                <a:lnTo>
                  <a:pt x="0" y="22910"/>
                </a:lnTo>
              </a:path>
            </a:pathLst>
          </a:custGeom>
          <a:ln w="19900">
            <a:solidFill>
              <a:srgbClr val="005776"/>
            </a:solidFill>
          </a:ln>
        </p:spPr>
        <p:txBody>
          <a:bodyPr wrap="square" lIns="0" tIns="0" rIns="0" bIns="0" rtlCol="0"/>
          <a:lstStyle/>
          <a:p>
            <a:endParaRPr/>
          </a:p>
        </p:txBody>
      </p:sp>
      <p:sp>
        <p:nvSpPr>
          <p:cNvPr id="442" name="object 442"/>
          <p:cNvSpPr/>
          <p:nvPr/>
        </p:nvSpPr>
        <p:spPr>
          <a:xfrm>
            <a:off x="7556589" y="3228089"/>
            <a:ext cx="24130" cy="12700"/>
          </a:xfrm>
          <a:custGeom>
            <a:avLst/>
            <a:gdLst/>
            <a:ahLst/>
            <a:cxnLst/>
            <a:rect l="l" t="t" r="r" b="b"/>
            <a:pathLst>
              <a:path w="24129" h="12700">
                <a:moveTo>
                  <a:pt x="24066" y="12306"/>
                </a:moveTo>
                <a:lnTo>
                  <a:pt x="0" y="0"/>
                </a:lnTo>
              </a:path>
            </a:pathLst>
          </a:custGeom>
          <a:ln w="19900">
            <a:solidFill>
              <a:srgbClr val="005776"/>
            </a:solidFill>
          </a:ln>
        </p:spPr>
        <p:txBody>
          <a:bodyPr wrap="square" lIns="0" tIns="0" rIns="0" bIns="0" rtlCol="0"/>
          <a:lstStyle/>
          <a:p>
            <a:endParaRPr/>
          </a:p>
        </p:txBody>
      </p:sp>
      <p:sp>
        <p:nvSpPr>
          <p:cNvPr id="443" name="object 443"/>
          <p:cNvSpPr/>
          <p:nvPr/>
        </p:nvSpPr>
        <p:spPr>
          <a:xfrm>
            <a:off x="7580650" y="3223075"/>
            <a:ext cx="24130" cy="17780"/>
          </a:xfrm>
          <a:custGeom>
            <a:avLst/>
            <a:gdLst/>
            <a:ahLst/>
            <a:cxnLst/>
            <a:rect l="l" t="t" r="r" b="b"/>
            <a:pathLst>
              <a:path w="24129" h="17780">
                <a:moveTo>
                  <a:pt x="24053" y="0"/>
                </a:moveTo>
                <a:lnTo>
                  <a:pt x="0" y="17322"/>
                </a:lnTo>
              </a:path>
            </a:pathLst>
          </a:custGeom>
          <a:ln w="19900">
            <a:solidFill>
              <a:srgbClr val="005776"/>
            </a:solidFill>
          </a:ln>
        </p:spPr>
        <p:txBody>
          <a:bodyPr wrap="square" lIns="0" tIns="0" rIns="0" bIns="0" rtlCol="0"/>
          <a:lstStyle/>
          <a:p>
            <a:endParaRPr/>
          </a:p>
        </p:txBody>
      </p:sp>
      <p:sp>
        <p:nvSpPr>
          <p:cNvPr id="444" name="object 444"/>
          <p:cNvSpPr/>
          <p:nvPr/>
        </p:nvSpPr>
        <p:spPr>
          <a:xfrm>
            <a:off x="7604697" y="3199474"/>
            <a:ext cx="24130" cy="24130"/>
          </a:xfrm>
          <a:custGeom>
            <a:avLst/>
            <a:gdLst/>
            <a:ahLst/>
            <a:cxnLst/>
            <a:rect l="l" t="t" r="r" b="b"/>
            <a:pathLst>
              <a:path w="24129" h="24130">
                <a:moveTo>
                  <a:pt x="24066" y="0"/>
                </a:moveTo>
                <a:lnTo>
                  <a:pt x="0" y="23596"/>
                </a:lnTo>
              </a:path>
            </a:pathLst>
          </a:custGeom>
          <a:ln w="19900">
            <a:solidFill>
              <a:srgbClr val="005776"/>
            </a:solidFill>
          </a:ln>
        </p:spPr>
        <p:txBody>
          <a:bodyPr wrap="square" lIns="0" tIns="0" rIns="0" bIns="0" rtlCol="0"/>
          <a:lstStyle/>
          <a:p>
            <a:endParaRPr/>
          </a:p>
        </p:txBody>
      </p:sp>
      <p:sp>
        <p:nvSpPr>
          <p:cNvPr id="445" name="object 445"/>
          <p:cNvSpPr/>
          <p:nvPr/>
        </p:nvSpPr>
        <p:spPr>
          <a:xfrm>
            <a:off x="7628759" y="3185534"/>
            <a:ext cx="24130" cy="13970"/>
          </a:xfrm>
          <a:custGeom>
            <a:avLst/>
            <a:gdLst/>
            <a:ahLst/>
            <a:cxnLst/>
            <a:rect l="l" t="t" r="r" b="b"/>
            <a:pathLst>
              <a:path w="24129" h="13969">
                <a:moveTo>
                  <a:pt x="24066" y="0"/>
                </a:moveTo>
                <a:lnTo>
                  <a:pt x="0" y="13944"/>
                </a:lnTo>
              </a:path>
            </a:pathLst>
          </a:custGeom>
          <a:ln w="19900">
            <a:solidFill>
              <a:srgbClr val="005776"/>
            </a:solidFill>
          </a:ln>
        </p:spPr>
        <p:txBody>
          <a:bodyPr wrap="square" lIns="0" tIns="0" rIns="0" bIns="0" rtlCol="0"/>
          <a:lstStyle/>
          <a:p>
            <a:endParaRPr/>
          </a:p>
        </p:txBody>
      </p:sp>
      <p:sp>
        <p:nvSpPr>
          <p:cNvPr id="446" name="object 446"/>
          <p:cNvSpPr/>
          <p:nvPr/>
        </p:nvSpPr>
        <p:spPr>
          <a:xfrm>
            <a:off x="7652819" y="3181906"/>
            <a:ext cx="24130" cy="3810"/>
          </a:xfrm>
          <a:custGeom>
            <a:avLst/>
            <a:gdLst/>
            <a:ahLst/>
            <a:cxnLst/>
            <a:rect l="l" t="t" r="r" b="b"/>
            <a:pathLst>
              <a:path w="24129" h="3810">
                <a:moveTo>
                  <a:pt x="24053" y="0"/>
                </a:moveTo>
                <a:lnTo>
                  <a:pt x="0" y="3632"/>
                </a:lnTo>
              </a:path>
            </a:pathLst>
          </a:custGeom>
          <a:ln w="19900">
            <a:solidFill>
              <a:srgbClr val="005776"/>
            </a:solidFill>
          </a:ln>
        </p:spPr>
        <p:txBody>
          <a:bodyPr wrap="square" lIns="0" tIns="0" rIns="0" bIns="0" rtlCol="0"/>
          <a:lstStyle/>
          <a:p>
            <a:endParaRPr/>
          </a:p>
        </p:txBody>
      </p:sp>
      <p:sp>
        <p:nvSpPr>
          <p:cNvPr id="447" name="object 447"/>
          <p:cNvSpPr/>
          <p:nvPr/>
        </p:nvSpPr>
        <p:spPr>
          <a:xfrm>
            <a:off x="7676867" y="3181902"/>
            <a:ext cx="24130" cy="10160"/>
          </a:xfrm>
          <a:custGeom>
            <a:avLst/>
            <a:gdLst/>
            <a:ahLst/>
            <a:cxnLst/>
            <a:rect l="l" t="t" r="r" b="b"/>
            <a:pathLst>
              <a:path w="24129" h="10160">
                <a:moveTo>
                  <a:pt x="24066" y="9728"/>
                </a:moveTo>
                <a:lnTo>
                  <a:pt x="0" y="0"/>
                </a:lnTo>
              </a:path>
            </a:pathLst>
          </a:custGeom>
          <a:ln w="19900">
            <a:solidFill>
              <a:srgbClr val="005776"/>
            </a:solidFill>
          </a:ln>
        </p:spPr>
        <p:txBody>
          <a:bodyPr wrap="square" lIns="0" tIns="0" rIns="0" bIns="0" rtlCol="0"/>
          <a:lstStyle/>
          <a:p>
            <a:endParaRPr/>
          </a:p>
        </p:txBody>
      </p:sp>
      <p:sp>
        <p:nvSpPr>
          <p:cNvPr id="448" name="object 448"/>
          <p:cNvSpPr/>
          <p:nvPr/>
        </p:nvSpPr>
        <p:spPr>
          <a:xfrm>
            <a:off x="7700928" y="3167990"/>
            <a:ext cx="24130" cy="24130"/>
          </a:xfrm>
          <a:custGeom>
            <a:avLst/>
            <a:gdLst/>
            <a:ahLst/>
            <a:cxnLst/>
            <a:rect l="l" t="t" r="r" b="b"/>
            <a:pathLst>
              <a:path w="24129" h="24130">
                <a:moveTo>
                  <a:pt x="24066" y="0"/>
                </a:moveTo>
                <a:lnTo>
                  <a:pt x="0" y="23634"/>
                </a:lnTo>
              </a:path>
            </a:pathLst>
          </a:custGeom>
          <a:ln w="19900">
            <a:solidFill>
              <a:srgbClr val="005776"/>
            </a:solidFill>
          </a:ln>
        </p:spPr>
        <p:txBody>
          <a:bodyPr wrap="square" lIns="0" tIns="0" rIns="0" bIns="0" rtlCol="0"/>
          <a:lstStyle/>
          <a:p>
            <a:endParaRPr/>
          </a:p>
        </p:txBody>
      </p:sp>
      <p:sp>
        <p:nvSpPr>
          <p:cNvPr id="449" name="object 449"/>
          <p:cNvSpPr/>
          <p:nvPr/>
        </p:nvSpPr>
        <p:spPr>
          <a:xfrm>
            <a:off x="7724988" y="3163111"/>
            <a:ext cx="24130" cy="5080"/>
          </a:xfrm>
          <a:custGeom>
            <a:avLst/>
            <a:gdLst/>
            <a:ahLst/>
            <a:cxnLst/>
            <a:rect l="l" t="t" r="r" b="b"/>
            <a:pathLst>
              <a:path w="24129" h="5080">
                <a:moveTo>
                  <a:pt x="24053" y="0"/>
                </a:moveTo>
                <a:lnTo>
                  <a:pt x="0" y="4876"/>
                </a:lnTo>
              </a:path>
            </a:pathLst>
          </a:custGeom>
          <a:ln w="19900">
            <a:solidFill>
              <a:srgbClr val="005776"/>
            </a:solidFill>
          </a:ln>
        </p:spPr>
        <p:txBody>
          <a:bodyPr wrap="square" lIns="0" tIns="0" rIns="0" bIns="0" rtlCol="0"/>
          <a:lstStyle/>
          <a:p>
            <a:endParaRPr/>
          </a:p>
        </p:txBody>
      </p:sp>
      <p:sp>
        <p:nvSpPr>
          <p:cNvPr id="450" name="object 450"/>
          <p:cNvSpPr/>
          <p:nvPr/>
        </p:nvSpPr>
        <p:spPr>
          <a:xfrm>
            <a:off x="7749037" y="3155527"/>
            <a:ext cx="24130" cy="7620"/>
          </a:xfrm>
          <a:custGeom>
            <a:avLst/>
            <a:gdLst/>
            <a:ahLst/>
            <a:cxnLst/>
            <a:rect l="l" t="t" r="r" b="b"/>
            <a:pathLst>
              <a:path w="24129" h="7619">
                <a:moveTo>
                  <a:pt x="24066" y="0"/>
                </a:moveTo>
                <a:lnTo>
                  <a:pt x="0" y="7581"/>
                </a:lnTo>
              </a:path>
            </a:pathLst>
          </a:custGeom>
          <a:ln w="19900">
            <a:solidFill>
              <a:srgbClr val="005776"/>
            </a:solidFill>
          </a:ln>
        </p:spPr>
        <p:txBody>
          <a:bodyPr wrap="square" lIns="0" tIns="0" rIns="0" bIns="0" rtlCol="0"/>
          <a:lstStyle/>
          <a:p>
            <a:endParaRPr/>
          </a:p>
        </p:txBody>
      </p:sp>
      <p:sp>
        <p:nvSpPr>
          <p:cNvPr id="451" name="object 451"/>
          <p:cNvSpPr/>
          <p:nvPr/>
        </p:nvSpPr>
        <p:spPr>
          <a:xfrm>
            <a:off x="7773096" y="3139398"/>
            <a:ext cx="24130" cy="16510"/>
          </a:xfrm>
          <a:custGeom>
            <a:avLst/>
            <a:gdLst/>
            <a:ahLst/>
            <a:cxnLst/>
            <a:rect l="l" t="t" r="r" b="b"/>
            <a:pathLst>
              <a:path w="24129" h="16510">
                <a:moveTo>
                  <a:pt x="24066" y="0"/>
                </a:moveTo>
                <a:lnTo>
                  <a:pt x="0" y="16129"/>
                </a:lnTo>
              </a:path>
            </a:pathLst>
          </a:custGeom>
          <a:ln w="19900">
            <a:solidFill>
              <a:srgbClr val="005776"/>
            </a:solidFill>
          </a:ln>
        </p:spPr>
        <p:txBody>
          <a:bodyPr wrap="square" lIns="0" tIns="0" rIns="0" bIns="0" rtlCol="0"/>
          <a:lstStyle/>
          <a:p>
            <a:endParaRPr/>
          </a:p>
        </p:txBody>
      </p:sp>
      <p:sp>
        <p:nvSpPr>
          <p:cNvPr id="452" name="object 452"/>
          <p:cNvSpPr/>
          <p:nvPr/>
        </p:nvSpPr>
        <p:spPr>
          <a:xfrm>
            <a:off x="7797157" y="3127795"/>
            <a:ext cx="24130" cy="12065"/>
          </a:xfrm>
          <a:custGeom>
            <a:avLst/>
            <a:gdLst/>
            <a:ahLst/>
            <a:cxnLst/>
            <a:rect l="l" t="t" r="r" b="b"/>
            <a:pathLst>
              <a:path w="24129" h="12064">
                <a:moveTo>
                  <a:pt x="24066" y="0"/>
                </a:moveTo>
                <a:lnTo>
                  <a:pt x="0" y="11607"/>
                </a:lnTo>
              </a:path>
            </a:pathLst>
          </a:custGeom>
          <a:ln w="19900">
            <a:solidFill>
              <a:srgbClr val="005776"/>
            </a:solidFill>
          </a:ln>
        </p:spPr>
        <p:txBody>
          <a:bodyPr wrap="square" lIns="0" tIns="0" rIns="0" bIns="0" rtlCol="0"/>
          <a:lstStyle/>
          <a:p>
            <a:endParaRPr/>
          </a:p>
        </p:txBody>
      </p:sp>
      <p:sp>
        <p:nvSpPr>
          <p:cNvPr id="453" name="object 453"/>
          <p:cNvSpPr/>
          <p:nvPr/>
        </p:nvSpPr>
        <p:spPr>
          <a:xfrm>
            <a:off x="7821218" y="3127796"/>
            <a:ext cx="24130" cy="6350"/>
          </a:xfrm>
          <a:custGeom>
            <a:avLst/>
            <a:gdLst/>
            <a:ahLst/>
            <a:cxnLst/>
            <a:rect l="l" t="t" r="r" b="b"/>
            <a:pathLst>
              <a:path w="24129" h="6350">
                <a:moveTo>
                  <a:pt x="24053" y="6019"/>
                </a:moveTo>
                <a:lnTo>
                  <a:pt x="0" y="0"/>
                </a:lnTo>
              </a:path>
            </a:pathLst>
          </a:custGeom>
          <a:ln w="19900">
            <a:solidFill>
              <a:srgbClr val="005776"/>
            </a:solidFill>
          </a:ln>
        </p:spPr>
        <p:txBody>
          <a:bodyPr wrap="square" lIns="0" tIns="0" rIns="0" bIns="0" rtlCol="0"/>
          <a:lstStyle/>
          <a:p>
            <a:endParaRPr/>
          </a:p>
        </p:txBody>
      </p:sp>
      <p:sp>
        <p:nvSpPr>
          <p:cNvPr id="454" name="object 454"/>
          <p:cNvSpPr/>
          <p:nvPr/>
        </p:nvSpPr>
        <p:spPr>
          <a:xfrm>
            <a:off x="7845266" y="3109396"/>
            <a:ext cx="24130" cy="24765"/>
          </a:xfrm>
          <a:custGeom>
            <a:avLst/>
            <a:gdLst/>
            <a:ahLst/>
            <a:cxnLst/>
            <a:rect l="l" t="t" r="r" b="b"/>
            <a:pathLst>
              <a:path w="24129" h="24764">
                <a:moveTo>
                  <a:pt x="24066" y="0"/>
                </a:moveTo>
                <a:lnTo>
                  <a:pt x="0" y="24422"/>
                </a:lnTo>
              </a:path>
            </a:pathLst>
          </a:custGeom>
          <a:ln w="19900">
            <a:solidFill>
              <a:srgbClr val="005776"/>
            </a:solidFill>
          </a:ln>
        </p:spPr>
        <p:txBody>
          <a:bodyPr wrap="square" lIns="0" tIns="0" rIns="0" bIns="0" rtlCol="0"/>
          <a:lstStyle/>
          <a:p>
            <a:endParaRPr/>
          </a:p>
        </p:txBody>
      </p:sp>
      <p:sp>
        <p:nvSpPr>
          <p:cNvPr id="455" name="object 455"/>
          <p:cNvSpPr/>
          <p:nvPr/>
        </p:nvSpPr>
        <p:spPr>
          <a:xfrm>
            <a:off x="7869327" y="3109395"/>
            <a:ext cx="24130" cy="8255"/>
          </a:xfrm>
          <a:custGeom>
            <a:avLst/>
            <a:gdLst/>
            <a:ahLst/>
            <a:cxnLst/>
            <a:rect l="l" t="t" r="r" b="b"/>
            <a:pathLst>
              <a:path w="24129" h="8255">
                <a:moveTo>
                  <a:pt x="24066" y="7721"/>
                </a:moveTo>
                <a:lnTo>
                  <a:pt x="0" y="0"/>
                </a:lnTo>
              </a:path>
            </a:pathLst>
          </a:custGeom>
          <a:ln w="19900">
            <a:solidFill>
              <a:srgbClr val="005776"/>
            </a:solidFill>
          </a:ln>
        </p:spPr>
        <p:txBody>
          <a:bodyPr wrap="square" lIns="0" tIns="0" rIns="0" bIns="0" rtlCol="0"/>
          <a:lstStyle/>
          <a:p>
            <a:endParaRPr/>
          </a:p>
        </p:txBody>
      </p:sp>
      <p:sp>
        <p:nvSpPr>
          <p:cNvPr id="456" name="object 456"/>
          <p:cNvSpPr/>
          <p:nvPr/>
        </p:nvSpPr>
        <p:spPr>
          <a:xfrm>
            <a:off x="7893387" y="3100311"/>
            <a:ext cx="24130" cy="17145"/>
          </a:xfrm>
          <a:custGeom>
            <a:avLst/>
            <a:gdLst/>
            <a:ahLst/>
            <a:cxnLst/>
            <a:rect l="l" t="t" r="r" b="b"/>
            <a:pathLst>
              <a:path w="24129" h="17144">
                <a:moveTo>
                  <a:pt x="24053" y="0"/>
                </a:moveTo>
                <a:lnTo>
                  <a:pt x="0" y="16802"/>
                </a:lnTo>
              </a:path>
            </a:pathLst>
          </a:custGeom>
          <a:ln w="19900">
            <a:solidFill>
              <a:srgbClr val="005776"/>
            </a:solidFill>
          </a:ln>
        </p:spPr>
        <p:txBody>
          <a:bodyPr wrap="square" lIns="0" tIns="0" rIns="0" bIns="0" rtlCol="0"/>
          <a:lstStyle/>
          <a:p>
            <a:endParaRPr/>
          </a:p>
        </p:txBody>
      </p:sp>
      <p:sp>
        <p:nvSpPr>
          <p:cNvPr id="457" name="object 457"/>
          <p:cNvSpPr/>
          <p:nvPr/>
        </p:nvSpPr>
        <p:spPr>
          <a:xfrm>
            <a:off x="7917435" y="3082874"/>
            <a:ext cx="24130" cy="17780"/>
          </a:xfrm>
          <a:custGeom>
            <a:avLst/>
            <a:gdLst/>
            <a:ahLst/>
            <a:cxnLst/>
            <a:rect l="l" t="t" r="r" b="b"/>
            <a:pathLst>
              <a:path w="24129" h="17780">
                <a:moveTo>
                  <a:pt x="24066" y="0"/>
                </a:moveTo>
                <a:lnTo>
                  <a:pt x="0" y="17437"/>
                </a:lnTo>
              </a:path>
            </a:pathLst>
          </a:custGeom>
          <a:ln w="19900">
            <a:solidFill>
              <a:srgbClr val="005776"/>
            </a:solidFill>
          </a:ln>
        </p:spPr>
        <p:txBody>
          <a:bodyPr wrap="square" lIns="0" tIns="0" rIns="0" bIns="0" rtlCol="0"/>
          <a:lstStyle/>
          <a:p>
            <a:endParaRPr/>
          </a:p>
        </p:txBody>
      </p:sp>
      <p:sp>
        <p:nvSpPr>
          <p:cNvPr id="458" name="object 458"/>
          <p:cNvSpPr/>
          <p:nvPr/>
        </p:nvSpPr>
        <p:spPr>
          <a:xfrm>
            <a:off x="7941496" y="3082872"/>
            <a:ext cx="24130" cy="8255"/>
          </a:xfrm>
          <a:custGeom>
            <a:avLst/>
            <a:gdLst/>
            <a:ahLst/>
            <a:cxnLst/>
            <a:rect l="l" t="t" r="r" b="b"/>
            <a:pathLst>
              <a:path w="24129" h="8255">
                <a:moveTo>
                  <a:pt x="24066" y="8013"/>
                </a:moveTo>
                <a:lnTo>
                  <a:pt x="0" y="0"/>
                </a:lnTo>
              </a:path>
            </a:pathLst>
          </a:custGeom>
          <a:ln w="19900">
            <a:solidFill>
              <a:srgbClr val="005776"/>
            </a:solidFill>
          </a:ln>
        </p:spPr>
        <p:txBody>
          <a:bodyPr wrap="square" lIns="0" tIns="0" rIns="0" bIns="0" rtlCol="0"/>
          <a:lstStyle/>
          <a:p>
            <a:endParaRPr/>
          </a:p>
        </p:txBody>
      </p:sp>
      <p:sp>
        <p:nvSpPr>
          <p:cNvPr id="459" name="object 459"/>
          <p:cNvSpPr/>
          <p:nvPr/>
        </p:nvSpPr>
        <p:spPr>
          <a:xfrm>
            <a:off x="7965557" y="3090885"/>
            <a:ext cx="24130" cy="6985"/>
          </a:xfrm>
          <a:custGeom>
            <a:avLst/>
            <a:gdLst/>
            <a:ahLst/>
            <a:cxnLst/>
            <a:rect l="l" t="t" r="r" b="b"/>
            <a:pathLst>
              <a:path w="24129" h="6985">
                <a:moveTo>
                  <a:pt x="24066" y="6654"/>
                </a:moveTo>
                <a:lnTo>
                  <a:pt x="0" y="0"/>
                </a:lnTo>
              </a:path>
            </a:pathLst>
          </a:custGeom>
          <a:ln w="19900">
            <a:solidFill>
              <a:srgbClr val="005776"/>
            </a:solidFill>
          </a:ln>
        </p:spPr>
        <p:txBody>
          <a:bodyPr wrap="square" lIns="0" tIns="0" rIns="0" bIns="0" rtlCol="0"/>
          <a:lstStyle/>
          <a:p>
            <a:endParaRPr/>
          </a:p>
        </p:txBody>
      </p:sp>
      <p:sp>
        <p:nvSpPr>
          <p:cNvPr id="460" name="object 460"/>
          <p:cNvSpPr/>
          <p:nvPr/>
        </p:nvSpPr>
        <p:spPr>
          <a:xfrm>
            <a:off x="7989618" y="3070155"/>
            <a:ext cx="24130" cy="27940"/>
          </a:xfrm>
          <a:custGeom>
            <a:avLst/>
            <a:gdLst/>
            <a:ahLst/>
            <a:cxnLst/>
            <a:rect l="l" t="t" r="r" b="b"/>
            <a:pathLst>
              <a:path w="24129" h="27939">
                <a:moveTo>
                  <a:pt x="24053" y="0"/>
                </a:moveTo>
                <a:lnTo>
                  <a:pt x="0" y="27381"/>
                </a:lnTo>
              </a:path>
            </a:pathLst>
          </a:custGeom>
          <a:ln w="19900">
            <a:solidFill>
              <a:srgbClr val="005776"/>
            </a:solidFill>
          </a:ln>
        </p:spPr>
        <p:txBody>
          <a:bodyPr wrap="square" lIns="0" tIns="0" rIns="0" bIns="0" rtlCol="0"/>
          <a:lstStyle/>
          <a:p>
            <a:endParaRPr/>
          </a:p>
        </p:txBody>
      </p:sp>
      <p:sp>
        <p:nvSpPr>
          <p:cNvPr id="461" name="object 461"/>
          <p:cNvSpPr/>
          <p:nvPr/>
        </p:nvSpPr>
        <p:spPr>
          <a:xfrm>
            <a:off x="8013665" y="3070153"/>
            <a:ext cx="24130" cy="5715"/>
          </a:xfrm>
          <a:custGeom>
            <a:avLst/>
            <a:gdLst/>
            <a:ahLst/>
            <a:cxnLst/>
            <a:rect l="l" t="t" r="r" b="b"/>
            <a:pathLst>
              <a:path w="24129" h="5714">
                <a:moveTo>
                  <a:pt x="24066" y="5118"/>
                </a:moveTo>
                <a:lnTo>
                  <a:pt x="0" y="0"/>
                </a:lnTo>
              </a:path>
            </a:pathLst>
          </a:custGeom>
          <a:ln w="19900">
            <a:solidFill>
              <a:srgbClr val="005776"/>
            </a:solidFill>
          </a:ln>
        </p:spPr>
        <p:txBody>
          <a:bodyPr wrap="square" lIns="0" tIns="0" rIns="0" bIns="0" rtlCol="0"/>
          <a:lstStyle/>
          <a:p>
            <a:endParaRPr/>
          </a:p>
        </p:txBody>
      </p:sp>
      <p:sp>
        <p:nvSpPr>
          <p:cNvPr id="462" name="object 462"/>
          <p:cNvSpPr/>
          <p:nvPr/>
        </p:nvSpPr>
        <p:spPr>
          <a:xfrm>
            <a:off x="8037725" y="3070019"/>
            <a:ext cx="24130" cy="5715"/>
          </a:xfrm>
          <a:custGeom>
            <a:avLst/>
            <a:gdLst/>
            <a:ahLst/>
            <a:cxnLst/>
            <a:rect l="l" t="t" r="r" b="b"/>
            <a:pathLst>
              <a:path w="24129" h="5714">
                <a:moveTo>
                  <a:pt x="24066" y="0"/>
                </a:moveTo>
                <a:lnTo>
                  <a:pt x="0" y="5257"/>
                </a:lnTo>
              </a:path>
            </a:pathLst>
          </a:custGeom>
          <a:ln w="19900">
            <a:solidFill>
              <a:srgbClr val="005776"/>
            </a:solidFill>
          </a:ln>
        </p:spPr>
        <p:txBody>
          <a:bodyPr wrap="square" lIns="0" tIns="0" rIns="0" bIns="0" rtlCol="0"/>
          <a:lstStyle/>
          <a:p>
            <a:endParaRPr/>
          </a:p>
        </p:txBody>
      </p:sp>
      <p:sp>
        <p:nvSpPr>
          <p:cNvPr id="463" name="object 463"/>
          <p:cNvSpPr/>
          <p:nvPr/>
        </p:nvSpPr>
        <p:spPr>
          <a:xfrm>
            <a:off x="8061786" y="3062633"/>
            <a:ext cx="24130" cy="7620"/>
          </a:xfrm>
          <a:custGeom>
            <a:avLst/>
            <a:gdLst/>
            <a:ahLst/>
            <a:cxnLst/>
            <a:rect l="l" t="t" r="r" b="b"/>
            <a:pathLst>
              <a:path w="24129" h="7619">
                <a:moveTo>
                  <a:pt x="24053" y="0"/>
                </a:moveTo>
                <a:lnTo>
                  <a:pt x="0" y="7391"/>
                </a:lnTo>
              </a:path>
            </a:pathLst>
          </a:custGeom>
          <a:ln w="19900">
            <a:solidFill>
              <a:srgbClr val="005776"/>
            </a:solidFill>
          </a:ln>
        </p:spPr>
        <p:txBody>
          <a:bodyPr wrap="square" lIns="0" tIns="0" rIns="0" bIns="0" rtlCol="0"/>
          <a:lstStyle/>
          <a:p>
            <a:endParaRPr/>
          </a:p>
        </p:txBody>
      </p:sp>
      <p:sp>
        <p:nvSpPr>
          <p:cNvPr id="464" name="object 464"/>
          <p:cNvSpPr/>
          <p:nvPr/>
        </p:nvSpPr>
        <p:spPr>
          <a:xfrm>
            <a:off x="8085834" y="3062631"/>
            <a:ext cx="24130" cy="12700"/>
          </a:xfrm>
          <a:custGeom>
            <a:avLst/>
            <a:gdLst/>
            <a:ahLst/>
            <a:cxnLst/>
            <a:rect l="l" t="t" r="r" b="b"/>
            <a:pathLst>
              <a:path w="24129" h="12700">
                <a:moveTo>
                  <a:pt x="24066" y="12496"/>
                </a:moveTo>
                <a:lnTo>
                  <a:pt x="0" y="0"/>
                </a:lnTo>
              </a:path>
            </a:pathLst>
          </a:custGeom>
          <a:ln w="19900">
            <a:solidFill>
              <a:srgbClr val="005776"/>
            </a:solidFill>
          </a:ln>
        </p:spPr>
        <p:txBody>
          <a:bodyPr wrap="square" lIns="0" tIns="0" rIns="0" bIns="0" rtlCol="0"/>
          <a:lstStyle/>
          <a:p>
            <a:endParaRPr/>
          </a:p>
        </p:txBody>
      </p:sp>
      <p:sp>
        <p:nvSpPr>
          <p:cNvPr id="465" name="object 465"/>
          <p:cNvSpPr/>
          <p:nvPr/>
        </p:nvSpPr>
        <p:spPr>
          <a:xfrm>
            <a:off x="8109894" y="3060339"/>
            <a:ext cx="24130" cy="15240"/>
          </a:xfrm>
          <a:custGeom>
            <a:avLst/>
            <a:gdLst/>
            <a:ahLst/>
            <a:cxnLst/>
            <a:rect l="l" t="t" r="r" b="b"/>
            <a:pathLst>
              <a:path w="24129" h="15239">
                <a:moveTo>
                  <a:pt x="24066" y="0"/>
                </a:moveTo>
                <a:lnTo>
                  <a:pt x="0" y="14795"/>
                </a:lnTo>
              </a:path>
            </a:pathLst>
          </a:custGeom>
          <a:ln w="19900">
            <a:solidFill>
              <a:srgbClr val="005776"/>
            </a:solidFill>
          </a:ln>
        </p:spPr>
        <p:txBody>
          <a:bodyPr wrap="square" lIns="0" tIns="0" rIns="0" bIns="0" rtlCol="0"/>
          <a:lstStyle/>
          <a:p>
            <a:endParaRPr/>
          </a:p>
        </p:txBody>
      </p:sp>
      <p:sp>
        <p:nvSpPr>
          <p:cNvPr id="466" name="object 466"/>
          <p:cNvSpPr/>
          <p:nvPr/>
        </p:nvSpPr>
        <p:spPr>
          <a:xfrm>
            <a:off x="8133956" y="3060335"/>
            <a:ext cx="24130" cy="31115"/>
          </a:xfrm>
          <a:custGeom>
            <a:avLst/>
            <a:gdLst/>
            <a:ahLst/>
            <a:cxnLst/>
            <a:rect l="l" t="t" r="r" b="b"/>
            <a:pathLst>
              <a:path w="24129" h="31114">
                <a:moveTo>
                  <a:pt x="24053" y="30822"/>
                </a:moveTo>
                <a:lnTo>
                  <a:pt x="0" y="0"/>
                </a:lnTo>
              </a:path>
            </a:pathLst>
          </a:custGeom>
          <a:ln w="19900">
            <a:solidFill>
              <a:srgbClr val="005776"/>
            </a:solidFill>
          </a:ln>
        </p:spPr>
        <p:txBody>
          <a:bodyPr wrap="square" lIns="0" tIns="0" rIns="0" bIns="0" rtlCol="0"/>
          <a:lstStyle/>
          <a:p>
            <a:endParaRPr/>
          </a:p>
        </p:txBody>
      </p:sp>
      <p:sp>
        <p:nvSpPr>
          <p:cNvPr id="467" name="object 467"/>
          <p:cNvSpPr/>
          <p:nvPr/>
        </p:nvSpPr>
        <p:spPr>
          <a:xfrm>
            <a:off x="8158003" y="3091157"/>
            <a:ext cx="24130" cy="8890"/>
          </a:xfrm>
          <a:custGeom>
            <a:avLst/>
            <a:gdLst/>
            <a:ahLst/>
            <a:cxnLst/>
            <a:rect l="l" t="t" r="r" b="b"/>
            <a:pathLst>
              <a:path w="24129" h="8889">
                <a:moveTo>
                  <a:pt x="24066" y="8788"/>
                </a:moveTo>
                <a:lnTo>
                  <a:pt x="0" y="0"/>
                </a:lnTo>
              </a:path>
            </a:pathLst>
          </a:custGeom>
          <a:ln w="19900">
            <a:solidFill>
              <a:srgbClr val="005776"/>
            </a:solidFill>
          </a:ln>
        </p:spPr>
        <p:txBody>
          <a:bodyPr wrap="square" lIns="0" tIns="0" rIns="0" bIns="0" rtlCol="0"/>
          <a:lstStyle/>
          <a:p>
            <a:endParaRPr/>
          </a:p>
        </p:txBody>
      </p:sp>
      <p:sp>
        <p:nvSpPr>
          <p:cNvPr id="468" name="object 468"/>
          <p:cNvSpPr/>
          <p:nvPr/>
        </p:nvSpPr>
        <p:spPr>
          <a:xfrm>
            <a:off x="8182064" y="3055873"/>
            <a:ext cx="24130" cy="44450"/>
          </a:xfrm>
          <a:custGeom>
            <a:avLst/>
            <a:gdLst/>
            <a:ahLst/>
            <a:cxnLst/>
            <a:rect l="l" t="t" r="r" b="b"/>
            <a:pathLst>
              <a:path w="24129" h="44450">
                <a:moveTo>
                  <a:pt x="24066" y="0"/>
                </a:moveTo>
                <a:lnTo>
                  <a:pt x="0" y="44069"/>
                </a:lnTo>
              </a:path>
            </a:pathLst>
          </a:custGeom>
          <a:ln w="19900">
            <a:solidFill>
              <a:srgbClr val="005776"/>
            </a:solidFill>
          </a:ln>
        </p:spPr>
        <p:txBody>
          <a:bodyPr wrap="square" lIns="0" tIns="0" rIns="0" bIns="0" rtlCol="0"/>
          <a:lstStyle/>
          <a:p>
            <a:endParaRPr/>
          </a:p>
        </p:txBody>
      </p:sp>
      <p:sp>
        <p:nvSpPr>
          <p:cNvPr id="469" name="object 469"/>
          <p:cNvSpPr/>
          <p:nvPr/>
        </p:nvSpPr>
        <p:spPr>
          <a:xfrm>
            <a:off x="8206125" y="3053709"/>
            <a:ext cx="24130" cy="2540"/>
          </a:xfrm>
          <a:custGeom>
            <a:avLst/>
            <a:gdLst/>
            <a:ahLst/>
            <a:cxnLst/>
            <a:rect l="l" t="t" r="r" b="b"/>
            <a:pathLst>
              <a:path w="24129" h="2539">
                <a:moveTo>
                  <a:pt x="24066" y="0"/>
                </a:moveTo>
                <a:lnTo>
                  <a:pt x="0" y="2159"/>
                </a:lnTo>
              </a:path>
            </a:pathLst>
          </a:custGeom>
          <a:ln w="19900">
            <a:solidFill>
              <a:srgbClr val="005776"/>
            </a:solidFill>
          </a:ln>
        </p:spPr>
        <p:txBody>
          <a:bodyPr wrap="square" lIns="0" tIns="0" rIns="0" bIns="0" rtlCol="0"/>
          <a:lstStyle/>
          <a:p>
            <a:endParaRPr/>
          </a:p>
        </p:txBody>
      </p:sp>
      <p:sp>
        <p:nvSpPr>
          <p:cNvPr id="470" name="object 470"/>
          <p:cNvSpPr/>
          <p:nvPr/>
        </p:nvSpPr>
        <p:spPr>
          <a:xfrm>
            <a:off x="8230185" y="3053713"/>
            <a:ext cx="24130" cy="17145"/>
          </a:xfrm>
          <a:custGeom>
            <a:avLst/>
            <a:gdLst/>
            <a:ahLst/>
            <a:cxnLst/>
            <a:rect l="l" t="t" r="r" b="b"/>
            <a:pathLst>
              <a:path w="24129" h="17144">
                <a:moveTo>
                  <a:pt x="24053" y="16776"/>
                </a:moveTo>
                <a:lnTo>
                  <a:pt x="0" y="0"/>
                </a:lnTo>
              </a:path>
            </a:pathLst>
          </a:custGeom>
          <a:ln w="19900">
            <a:solidFill>
              <a:srgbClr val="005776"/>
            </a:solidFill>
          </a:ln>
        </p:spPr>
        <p:txBody>
          <a:bodyPr wrap="square" lIns="0" tIns="0" rIns="0" bIns="0" rtlCol="0"/>
          <a:lstStyle/>
          <a:p>
            <a:endParaRPr/>
          </a:p>
        </p:txBody>
      </p:sp>
      <p:sp>
        <p:nvSpPr>
          <p:cNvPr id="471" name="object 471"/>
          <p:cNvSpPr/>
          <p:nvPr/>
        </p:nvSpPr>
        <p:spPr>
          <a:xfrm>
            <a:off x="8254234" y="3070484"/>
            <a:ext cx="24130" cy="19685"/>
          </a:xfrm>
          <a:custGeom>
            <a:avLst/>
            <a:gdLst/>
            <a:ahLst/>
            <a:cxnLst/>
            <a:rect l="l" t="t" r="r" b="b"/>
            <a:pathLst>
              <a:path w="24129" h="19685">
                <a:moveTo>
                  <a:pt x="24066" y="19583"/>
                </a:moveTo>
                <a:lnTo>
                  <a:pt x="0" y="0"/>
                </a:lnTo>
              </a:path>
            </a:pathLst>
          </a:custGeom>
          <a:ln w="19900">
            <a:solidFill>
              <a:srgbClr val="005776"/>
            </a:solidFill>
          </a:ln>
        </p:spPr>
        <p:txBody>
          <a:bodyPr wrap="square" lIns="0" tIns="0" rIns="0" bIns="0" rtlCol="0"/>
          <a:lstStyle/>
          <a:p>
            <a:endParaRPr/>
          </a:p>
        </p:txBody>
      </p:sp>
      <p:sp>
        <p:nvSpPr>
          <p:cNvPr id="472" name="object 472"/>
          <p:cNvSpPr/>
          <p:nvPr/>
        </p:nvSpPr>
        <p:spPr>
          <a:xfrm>
            <a:off x="8278294" y="3086823"/>
            <a:ext cx="24130" cy="3810"/>
          </a:xfrm>
          <a:custGeom>
            <a:avLst/>
            <a:gdLst/>
            <a:ahLst/>
            <a:cxnLst/>
            <a:rect l="l" t="t" r="r" b="b"/>
            <a:pathLst>
              <a:path w="24129" h="3810">
                <a:moveTo>
                  <a:pt x="24066" y="0"/>
                </a:moveTo>
                <a:lnTo>
                  <a:pt x="0" y="3238"/>
                </a:lnTo>
              </a:path>
            </a:pathLst>
          </a:custGeom>
          <a:ln w="19900">
            <a:solidFill>
              <a:srgbClr val="005776"/>
            </a:solidFill>
          </a:ln>
        </p:spPr>
        <p:txBody>
          <a:bodyPr wrap="square" lIns="0" tIns="0" rIns="0" bIns="0" rtlCol="0"/>
          <a:lstStyle/>
          <a:p>
            <a:endParaRPr/>
          </a:p>
        </p:txBody>
      </p:sp>
      <p:sp>
        <p:nvSpPr>
          <p:cNvPr id="473" name="object 473"/>
          <p:cNvSpPr/>
          <p:nvPr/>
        </p:nvSpPr>
        <p:spPr>
          <a:xfrm>
            <a:off x="8302356" y="3047465"/>
            <a:ext cx="24130" cy="39370"/>
          </a:xfrm>
          <a:custGeom>
            <a:avLst/>
            <a:gdLst/>
            <a:ahLst/>
            <a:cxnLst/>
            <a:rect l="l" t="t" r="r" b="b"/>
            <a:pathLst>
              <a:path w="24129" h="39369">
                <a:moveTo>
                  <a:pt x="24053" y="0"/>
                </a:moveTo>
                <a:lnTo>
                  <a:pt x="0" y="39357"/>
                </a:lnTo>
              </a:path>
            </a:pathLst>
          </a:custGeom>
          <a:ln w="19900">
            <a:solidFill>
              <a:srgbClr val="005776"/>
            </a:solidFill>
          </a:ln>
        </p:spPr>
        <p:txBody>
          <a:bodyPr wrap="square" lIns="0" tIns="0" rIns="0" bIns="0" rtlCol="0"/>
          <a:lstStyle/>
          <a:p>
            <a:endParaRPr/>
          </a:p>
        </p:txBody>
      </p:sp>
      <p:sp>
        <p:nvSpPr>
          <p:cNvPr id="474" name="object 474"/>
          <p:cNvSpPr/>
          <p:nvPr/>
        </p:nvSpPr>
        <p:spPr>
          <a:xfrm>
            <a:off x="8326403" y="3042504"/>
            <a:ext cx="24130" cy="5080"/>
          </a:xfrm>
          <a:custGeom>
            <a:avLst/>
            <a:gdLst/>
            <a:ahLst/>
            <a:cxnLst/>
            <a:rect l="l" t="t" r="r" b="b"/>
            <a:pathLst>
              <a:path w="24129" h="5080">
                <a:moveTo>
                  <a:pt x="24066" y="0"/>
                </a:moveTo>
                <a:lnTo>
                  <a:pt x="0" y="4965"/>
                </a:lnTo>
              </a:path>
            </a:pathLst>
          </a:custGeom>
          <a:ln w="19900">
            <a:solidFill>
              <a:srgbClr val="005776"/>
            </a:solidFill>
          </a:ln>
        </p:spPr>
        <p:txBody>
          <a:bodyPr wrap="square" lIns="0" tIns="0" rIns="0" bIns="0" rtlCol="0"/>
          <a:lstStyle/>
          <a:p>
            <a:endParaRPr/>
          </a:p>
        </p:txBody>
      </p:sp>
      <p:sp>
        <p:nvSpPr>
          <p:cNvPr id="475" name="object 475"/>
          <p:cNvSpPr/>
          <p:nvPr/>
        </p:nvSpPr>
        <p:spPr>
          <a:xfrm>
            <a:off x="8350463" y="3031230"/>
            <a:ext cx="24130" cy="11430"/>
          </a:xfrm>
          <a:custGeom>
            <a:avLst/>
            <a:gdLst/>
            <a:ahLst/>
            <a:cxnLst/>
            <a:rect l="l" t="t" r="r" b="b"/>
            <a:pathLst>
              <a:path w="24129" h="11430">
                <a:moveTo>
                  <a:pt x="24066" y="0"/>
                </a:moveTo>
                <a:lnTo>
                  <a:pt x="0" y="11277"/>
                </a:lnTo>
              </a:path>
            </a:pathLst>
          </a:custGeom>
          <a:ln w="19900">
            <a:solidFill>
              <a:srgbClr val="005776"/>
            </a:solidFill>
          </a:ln>
        </p:spPr>
        <p:txBody>
          <a:bodyPr wrap="square" lIns="0" tIns="0" rIns="0" bIns="0" rtlCol="0"/>
          <a:lstStyle/>
          <a:p>
            <a:endParaRPr/>
          </a:p>
        </p:txBody>
      </p:sp>
      <p:sp>
        <p:nvSpPr>
          <p:cNvPr id="476" name="object 476"/>
          <p:cNvSpPr/>
          <p:nvPr/>
        </p:nvSpPr>
        <p:spPr>
          <a:xfrm>
            <a:off x="8374523" y="3021774"/>
            <a:ext cx="24130" cy="9525"/>
          </a:xfrm>
          <a:custGeom>
            <a:avLst/>
            <a:gdLst/>
            <a:ahLst/>
            <a:cxnLst/>
            <a:rect l="l" t="t" r="r" b="b"/>
            <a:pathLst>
              <a:path w="24129" h="9525">
                <a:moveTo>
                  <a:pt x="24066" y="0"/>
                </a:moveTo>
                <a:lnTo>
                  <a:pt x="0" y="9461"/>
                </a:lnTo>
              </a:path>
            </a:pathLst>
          </a:custGeom>
          <a:ln w="19900">
            <a:solidFill>
              <a:srgbClr val="005776"/>
            </a:solidFill>
          </a:ln>
        </p:spPr>
        <p:txBody>
          <a:bodyPr wrap="square" lIns="0" tIns="0" rIns="0" bIns="0" rtlCol="0"/>
          <a:lstStyle/>
          <a:p>
            <a:endParaRPr/>
          </a:p>
        </p:txBody>
      </p:sp>
      <p:sp>
        <p:nvSpPr>
          <p:cNvPr id="477" name="object 477"/>
          <p:cNvSpPr/>
          <p:nvPr/>
        </p:nvSpPr>
        <p:spPr>
          <a:xfrm>
            <a:off x="8398585" y="2997633"/>
            <a:ext cx="24130" cy="24765"/>
          </a:xfrm>
          <a:custGeom>
            <a:avLst/>
            <a:gdLst/>
            <a:ahLst/>
            <a:cxnLst/>
            <a:rect l="l" t="t" r="r" b="b"/>
            <a:pathLst>
              <a:path w="24129" h="24764">
                <a:moveTo>
                  <a:pt x="24053" y="0"/>
                </a:moveTo>
                <a:lnTo>
                  <a:pt x="0" y="24142"/>
                </a:lnTo>
              </a:path>
            </a:pathLst>
          </a:custGeom>
          <a:ln w="19900">
            <a:solidFill>
              <a:srgbClr val="005776"/>
            </a:solidFill>
          </a:ln>
        </p:spPr>
        <p:txBody>
          <a:bodyPr wrap="square" lIns="0" tIns="0" rIns="0" bIns="0" rtlCol="0"/>
          <a:lstStyle/>
          <a:p>
            <a:endParaRPr/>
          </a:p>
        </p:txBody>
      </p:sp>
      <p:sp>
        <p:nvSpPr>
          <p:cNvPr id="478" name="object 478"/>
          <p:cNvSpPr/>
          <p:nvPr/>
        </p:nvSpPr>
        <p:spPr>
          <a:xfrm>
            <a:off x="8422632" y="2995753"/>
            <a:ext cx="24130" cy="1905"/>
          </a:xfrm>
          <a:custGeom>
            <a:avLst/>
            <a:gdLst/>
            <a:ahLst/>
            <a:cxnLst/>
            <a:rect l="l" t="t" r="r" b="b"/>
            <a:pathLst>
              <a:path w="24129" h="1905">
                <a:moveTo>
                  <a:pt x="24066" y="0"/>
                </a:moveTo>
                <a:lnTo>
                  <a:pt x="0" y="1879"/>
                </a:lnTo>
              </a:path>
            </a:pathLst>
          </a:custGeom>
          <a:ln w="19900">
            <a:solidFill>
              <a:srgbClr val="005776"/>
            </a:solidFill>
          </a:ln>
        </p:spPr>
        <p:txBody>
          <a:bodyPr wrap="square" lIns="0" tIns="0" rIns="0" bIns="0" rtlCol="0"/>
          <a:lstStyle/>
          <a:p>
            <a:endParaRPr/>
          </a:p>
        </p:txBody>
      </p:sp>
      <p:sp>
        <p:nvSpPr>
          <p:cNvPr id="479" name="object 479"/>
          <p:cNvSpPr/>
          <p:nvPr/>
        </p:nvSpPr>
        <p:spPr>
          <a:xfrm>
            <a:off x="8446693" y="2994352"/>
            <a:ext cx="24130" cy="1905"/>
          </a:xfrm>
          <a:custGeom>
            <a:avLst/>
            <a:gdLst/>
            <a:ahLst/>
            <a:cxnLst/>
            <a:rect l="l" t="t" r="r" b="b"/>
            <a:pathLst>
              <a:path w="24129" h="1905">
                <a:moveTo>
                  <a:pt x="24066" y="0"/>
                </a:moveTo>
                <a:lnTo>
                  <a:pt x="0" y="1397"/>
                </a:lnTo>
              </a:path>
            </a:pathLst>
          </a:custGeom>
          <a:ln w="19900">
            <a:solidFill>
              <a:srgbClr val="005776"/>
            </a:solidFill>
          </a:ln>
        </p:spPr>
        <p:txBody>
          <a:bodyPr wrap="square" lIns="0" tIns="0" rIns="0" bIns="0" rtlCol="0"/>
          <a:lstStyle/>
          <a:p>
            <a:endParaRPr/>
          </a:p>
        </p:txBody>
      </p:sp>
      <p:sp>
        <p:nvSpPr>
          <p:cNvPr id="480" name="object 480"/>
          <p:cNvSpPr/>
          <p:nvPr/>
        </p:nvSpPr>
        <p:spPr>
          <a:xfrm>
            <a:off x="8470754" y="2994350"/>
            <a:ext cx="24130" cy="12065"/>
          </a:xfrm>
          <a:custGeom>
            <a:avLst/>
            <a:gdLst/>
            <a:ahLst/>
            <a:cxnLst/>
            <a:rect l="l" t="t" r="r" b="b"/>
            <a:pathLst>
              <a:path w="24129" h="12064">
                <a:moveTo>
                  <a:pt x="24053" y="11722"/>
                </a:moveTo>
                <a:lnTo>
                  <a:pt x="0" y="0"/>
                </a:lnTo>
              </a:path>
            </a:pathLst>
          </a:custGeom>
          <a:ln w="19900">
            <a:solidFill>
              <a:srgbClr val="005776"/>
            </a:solidFill>
          </a:ln>
        </p:spPr>
        <p:txBody>
          <a:bodyPr wrap="square" lIns="0" tIns="0" rIns="0" bIns="0" rtlCol="0"/>
          <a:lstStyle/>
          <a:p>
            <a:endParaRPr/>
          </a:p>
        </p:txBody>
      </p:sp>
      <p:sp>
        <p:nvSpPr>
          <p:cNvPr id="481" name="object 481"/>
          <p:cNvSpPr/>
          <p:nvPr/>
        </p:nvSpPr>
        <p:spPr>
          <a:xfrm>
            <a:off x="8494802" y="2992646"/>
            <a:ext cx="24130" cy="13970"/>
          </a:xfrm>
          <a:custGeom>
            <a:avLst/>
            <a:gdLst/>
            <a:ahLst/>
            <a:cxnLst/>
            <a:rect l="l" t="t" r="r" b="b"/>
            <a:pathLst>
              <a:path w="24129" h="13969">
                <a:moveTo>
                  <a:pt x="24066" y="0"/>
                </a:moveTo>
                <a:lnTo>
                  <a:pt x="0" y="13423"/>
                </a:lnTo>
              </a:path>
            </a:pathLst>
          </a:custGeom>
          <a:ln w="19900">
            <a:solidFill>
              <a:srgbClr val="005776"/>
            </a:solidFill>
          </a:ln>
        </p:spPr>
        <p:txBody>
          <a:bodyPr wrap="square" lIns="0" tIns="0" rIns="0" bIns="0" rtlCol="0"/>
          <a:lstStyle/>
          <a:p>
            <a:endParaRPr/>
          </a:p>
        </p:txBody>
      </p:sp>
      <p:sp>
        <p:nvSpPr>
          <p:cNvPr id="482" name="object 482"/>
          <p:cNvSpPr/>
          <p:nvPr/>
        </p:nvSpPr>
        <p:spPr>
          <a:xfrm>
            <a:off x="8518862" y="2988951"/>
            <a:ext cx="24130" cy="3810"/>
          </a:xfrm>
          <a:custGeom>
            <a:avLst/>
            <a:gdLst/>
            <a:ahLst/>
            <a:cxnLst/>
            <a:rect l="l" t="t" r="r" b="b"/>
            <a:pathLst>
              <a:path w="24129" h="3810">
                <a:moveTo>
                  <a:pt x="24066" y="0"/>
                </a:moveTo>
                <a:lnTo>
                  <a:pt x="0" y="3695"/>
                </a:lnTo>
              </a:path>
            </a:pathLst>
          </a:custGeom>
          <a:ln w="19900">
            <a:solidFill>
              <a:srgbClr val="005776"/>
            </a:solidFill>
          </a:ln>
        </p:spPr>
        <p:txBody>
          <a:bodyPr wrap="square" lIns="0" tIns="0" rIns="0" bIns="0" rtlCol="0"/>
          <a:lstStyle/>
          <a:p>
            <a:endParaRPr/>
          </a:p>
        </p:txBody>
      </p:sp>
      <p:sp>
        <p:nvSpPr>
          <p:cNvPr id="483" name="object 483"/>
          <p:cNvSpPr/>
          <p:nvPr/>
        </p:nvSpPr>
        <p:spPr>
          <a:xfrm>
            <a:off x="8542922" y="2975866"/>
            <a:ext cx="24130" cy="13335"/>
          </a:xfrm>
          <a:custGeom>
            <a:avLst/>
            <a:gdLst/>
            <a:ahLst/>
            <a:cxnLst/>
            <a:rect l="l" t="t" r="r" b="b"/>
            <a:pathLst>
              <a:path w="24129" h="13335">
                <a:moveTo>
                  <a:pt x="24066" y="0"/>
                </a:moveTo>
                <a:lnTo>
                  <a:pt x="0" y="13081"/>
                </a:lnTo>
              </a:path>
            </a:pathLst>
          </a:custGeom>
          <a:ln w="19900">
            <a:solidFill>
              <a:srgbClr val="005776"/>
            </a:solidFill>
          </a:ln>
        </p:spPr>
        <p:txBody>
          <a:bodyPr wrap="square" lIns="0" tIns="0" rIns="0" bIns="0" rtlCol="0"/>
          <a:lstStyle/>
          <a:p>
            <a:endParaRPr/>
          </a:p>
        </p:txBody>
      </p:sp>
      <p:sp>
        <p:nvSpPr>
          <p:cNvPr id="484" name="object 484"/>
          <p:cNvSpPr/>
          <p:nvPr/>
        </p:nvSpPr>
        <p:spPr>
          <a:xfrm>
            <a:off x="8566984" y="2948799"/>
            <a:ext cx="24130" cy="27305"/>
          </a:xfrm>
          <a:custGeom>
            <a:avLst/>
            <a:gdLst/>
            <a:ahLst/>
            <a:cxnLst/>
            <a:rect l="l" t="t" r="r" b="b"/>
            <a:pathLst>
              <a:path w="24129" h="27305">
                <a:moveTo>
                  <a:pt x="24053" y="0"/>
                </a:moveTo>
                <a:lnTo>
                  <a:pt x="0" y="27063"/>
                </a:lnTo>
              </a:path>
            </a:pathLst>
          </a:custGeom>
          <a:ln w="19900">
            <a:solidFill>
              <a:srgbClr val="005776"/>
            </a:solidFill>
          </a:ln>
        </p:spPr>
        <p:txBody>
          <a:bodyPr wrap="square" lIns="0" tIns="0" rIns="0" bIns="0" rtlCol="0"/>
          <a:lstStyle/>
          <a:p>
            <a:endParaRPr/>
          </a:p>
        </p:txBody>
      </p:sp>
      <p:sp>
        <p:nvSpPr>
          <p:cNvPr id="485" name="object 485"/>
          <p:cNvSpPr/>
          <p:nvPr/>
        </p:nvSpPr>
        <p:spPr>
          <a:xfrm>
            <a:off x="8591032" y="2946796"/>
            <a:ext cx="24130" cy="2540"/>
          </a:xfrm>
          <a:custGeom>
            <a:avLst/>
            <a:gdLst/>
            <a:ahLst/>
            <a:cxnLst/>
            <a:rect l="l" t="t" r="r" b="b"/>
            <a:pathLst>
              <a:path w="24129" h="2539">
                <a:moveTo>
                  <a:pt x="24066" y="0"/>
                </a:moveTo>
                <a:lnTo>
                  <a:pt x="0" y="2006"/>
                </a:lnTo>
              </a:path>
            </a:pathLst>
          </a:custGeom>
          <a:ln w="19900">
            <a:solidFill>
              <a:srgbClr val="005776"/>
            </a:solidFill>
          </a:ln>
        </p:spPr>
        <p:txBody>
          <a:bodyPr wrap="square" lIns="0" tIns="0" rIns="0" bIns="0" rtlCol="0"/>
          <a:lstStyle/>
          <a:p>
            <a:endParaRPr/>
          </a:p>
        </p:txBody>
      </p:sp>
      <p:sp>
        <p:nvSpPr>
          <p:cNvPr id="486" name="object 486"/>
          <p:cNvSpPr/>
          <p:nvPr/>
        </p:nvSpPr>
        <p:spPr>
          <a:xfrm>
            <a:off x="8615091" y="2936099"/>
            <a:ext cx="24130" cy="10795"/>
          </a:xfrm>
          <a:custGeom>
            <a:avLst/>
            <a:gdLst/>
            <a:ahLst/>
            <a:cxnLst/>
            <a:rect l="l" t="t" r="r" b="b"/>
            <a:pathLst>
              <a:path w="24129" h="10794">
                <a:moveTo>
                  <a:pt x="24066" y="0"/>
                </a:moveTo>
                <a:lnTo>
                  <a:pt x="0" y="10693"/>
                </a:lnTo>
              </a:path>
            </a:pathLst>
          </a:custGeom>
          <a:ln w="19900">
            <a:solidFill>
              <a:srgbClr val="005776"/>
            </a:solidFill>
          </a:ln>
        </p:spPr>
        <p:txBody>
          <a:bodyPr wrap="square" lIns="0" tIns="0" rIns="0" bIns="0" rtlCol="0"/>
          <a:lstStyle/>
          <a:p>
            <a:endParaRPr/>
          </a:p>
        </p:txBody>
      </p:sp>
      <p:sp>
        <p:nvSpPr>
          <p:cNvPr id="487" name="object 487"/>
          <p:cNvSpPr/>
          <p:nvPr/>
        </p:nvSpPr>
        <p:spPr>
          <a:xfrm>
            <a:off x="8639153" y="2923020"/>
            <a:ext cx="24130" cy="13335"/>
          </a:xfrm>
          <a:custGeom>
            <a:avLst/>
            <a:gdLst/>
            <a:ahLst/>
            <a:cxnLst/>
            <a:rect l="l" t="t" r="r" b="b"/>
            <a:pathLst>
              <a:path w="24129" h="13335">
                <a:moveTo>
                  <a:pt x="24053" y="0"/>
                </a:moveTo>
                <a:lnTo>
                  <a:pt x="0" y="13081"/>
                </a:lnTo>
              </a:path>
            </a:pathLst>
          </a:custGeom>
          <a:ln w="19900">
            <a:solidFill>
              <a:srgbClr val="005776"/>
            </a:solidFill>
          </a:ln>
        </p:spPr>
        <p:txBody>
          <a:bodyPr wrap="square" lIns="0" tIns="0" rIns="0" bIns="0" rtlCol="0"/>
          <a:lstStyle/>
          <a:p>
            <a:endParaRPr/>
          </a:p>
        </p:txBody>
      </p:sp>
      <p:sp>
        <p:nvSpPr>
          <p:cNvPr id="488" name="object 488"/>
          <p:cNvSpPr/>
          <p:nvPr/>
        </p:nvSpPr>
        <p:spPr>
          <a:xfrm>
            <a:off x="8663200" y="2918103"/>
            <a:ext cx="24130" cy="5080"/>
          </a:xfrm>
          <a:custGeom>
            <a:avLst/>
            <a:gdLst/>
            <a:ahLst/>
            <a:cxnLst/>
            <a:rect l="l" t="t" r="r" b="b"/>
            <a:pathLst>
              <a:path w="24129" h="5080">
                <a:moveTo>
                  <a:pt x="24066" y="0"/>
                </a:moveTo>
                <a:lnTo>
                  <a:pt x="0" y="4914"/>
                </a:lnTo>
              </a:path>
            </a:pathLst>
          </a:custGeom>
          <a:ln w="19900">
            <a:solidFill>
              <a:srgbClr val="005776"/>
            </a:solidFill>
          </a:ln>
        </p:spPr>
        <p:txBody>
          <a:bodyPr wrap="square" lIns="0" tIns="0" rIns="0" bIns="0" rtlCol="0"/>
          <a:lstStyle/>
          <a:p>
            <a:endParaRPr/>
          </a:p>
        </p:txBody>
      </p:sp>
      <p:sp>
        <p:nvSpPr>
          <p:cNvPr id="489" name="object 489"/>
          <p:cNvSpPr/>
          <p:nvPr/>
        </p:nvSpPr>
        <p:spPr>
          <a:xfrm>
            <a:off x="8687261" y="2902228"/>
            <a:ext cx="24130" cy="15875"/>
          </a:xfrm>
          <a:custGeom>
            <a:avLst/>
            <a:gdLst/>
            <a:ahLst/>
            <a:cxnLst/>
            <a:rect l="l" t="t" r="r" b="b"/>
            <a:pathLst>
              <a:path w="24129" h="15875">
                <a:moveTo>
                  <a:pt x="24066" y="0"/>
                </a:moveTo>
                <a:lnTo>
                  <a:pt x="0" y="15875"/>
                </a:lnTo>
              </a:path>
            </a:pathLst>
          </a:custGeom>
          <a:ln w="19900">
            <a:solidFill>
              <a:srgbClr val="005776"/>
            </a:solidFill>
          </a:ln>
        </p:spPr>
        <p:txBody>
          <a:bodyPr wrap="square" lIns="0" tIns="0" rIns="0" bIns="0" rtlCol="0"/>
          <a:lstStyle/>
          <a:p>
            <a:endParaRPr/>
          </a:p>
        </p:txBody>
      </p:sp>
      <p:sp>
        <p:nvSpPr>
          <p:cNvPr id="490" name="object 490"/>
          <p:cNvSpPr/>
          <p:nvPr/>
        </p:nvSpPr>
        <p:spPr>
          <a:xfrm>
            <a:off x="8711322" y="2895084"/>
            <a:ext cx="24130" cy="7620"/>
          </a:xfrm>
          <a:custGeom>
            <a:avLst/>
            <a:gdLst/>
            <a:ahLst/>
            <a:cxnLst/>
            <a:rect l="l" t="t" r="r" b="b"/>
            <a:pathLst>
              <a:path w="24129" h="7619">
                <a:moveTo>
                  <a:pt x="24053" y="0"/>
                </a:moveTo>
                <a:lnTo>
                  <a:pt x="0" y="7137"/>
                </a:lnTo>
              </a:path>
            </a:pathLst>
          </a:custGeom>
          <a:ln w="19900">
            <a:solidFill>
              <a:srgbClr val="005776"/>
            </a:solidFill>
          </a:ln>
        </p:spPr>
        <p:txBody>
          <a:bodyPr wrap="square" lIns="0" tIns="0" rIns="0" bIns="0" rtlCol="0"/>
          <a:lstStyle/>
          <a:p>
            <a:endParaRPr/>
          </a:p>
        </p:txBody>
      </p:sp>
      <p:sp>
        <p:nvSpPr>
          <p:cNvPr id="491" name="object 491"/>
          <p:cNvSpPr/>
          <p:nvPr/>
        </p:nvSpPr>
        <p:spPr>
          <a:xfrm>
            <a:off x="8735369" y="2882625"/>
            <a:ext cx="24130" cy="12700"/>
          </a:xfrm>
          <a:custGeom>
            <a:avLst/>
            <a:gdLst/>
            <a:ahLst/>
            <a:cxnLst/>
            <a:rect l="l" t="t" r="r" b="b"/>
            <a:pathLst>
              <a:path w="24129" h="12700">
                <a:moveTo>
                  <a:pt x="24066" y="0"/>
                </a:moveTo>
                <a:lnTo>
                  <a:pt x="0" y="12458"/>
                </a:lnTo>
              </a:path>
            </a:pathLst>
          </a:custGeom>
          <a:ln w="19900">
            <a:solidFill>
              <a:srgbClr val="005776"/>
            </a:solidFill>
          </a:ln>
        </p:spPr>
        <p:txBody>
          <a:bodyPr wrap="square" lIns="0" tIns="0" rIns="0" bIns="0" rtlCol="0"/>
          <a:lstStyle/>
          <a:p>
            <a:endParaRPr/>
          </a:p>
        </p:txBody>
      </p:sp>
      <p:sp>
        <p:nvSpPr>
          <p:cNvPr id="492" name="object 492"/>
          <p:cNvSpPr/>
          <p:nvPr/>
        </p:nvSpPr>
        <p:spPr>
          <a:xfrm>
            <a:off x="8759431" y="2866068"/>
            <a:ext cx="24130" cy="17145"/>
          </a:xfrm>
          <a:custGeom>
            <a:avLst/>
            <a:gdLst/>
            <a:ahLst/>
            <a:cxnLst/>
            <a:rect l="l" t="t" r="r" b="b"/>
            <a:pathLst>
              <a:path w="24129" h="17144">
                <a:moveTo>
                  <a:pt x="24066" y="0"/>
                </a:moveTo>
                <a:lnTo>
                  <a:pt x="0" y="16560"/>
                </a:lnTo>
              </a:path>
            </a:pathLst>
          </a:custGeom>
          <a:ln w="19900">
            <a:solidFill>
              <a:srgbClr val="005776"/>
            </a:solidFill>
          </a:ln>
        </p:spPr>
        <p:txBody>
          <a:bodyPr wrap="square" lIns="0" tIns="0" rIns="0" bIns="0" rtlCol="0"/>
          <a:lstStyle/>
          <a:p>
            <a:endParaRPr/>
          </a:p>
        </p:txBody>
      </p:sp>
      <p:sp>
        <p:nvSpPr>
          <p:cNvPr id="493" name="object 493"/>
          <p:cNvSpPr/>
          <p:nvPr/>
        </p:nvSpPr>
        <p:spPr>
          <a:xfrm>
            <a:off x="8783491" y="2845344"/>
            <a:ext cx="24130" cy="20955"/>
          </a:xfrm>
          <a:custGeom>
            <a:avLst/>
            <a:gdLst/>
            <a:ahLst/>
            <a:cxnLst/>
            <a:rect l="l" t="t" r="r" b="b"/>
            <a:pathLst>
              <a:path w="24129" h="20955">
                <a:moveTo>
                  <a:pt x="24066" y="0"/>
                </a:moveTo>
                <a:lnTo>
                  <a:pt x="0" y="20726"/>
                </a:lnTo>
              </a:path>
            </a:pathLst>
          </a:custGeom>
          <a:ln w="19900">
            <a:solidFill>
              <a:srgbClr val="005776"/>
            </a:solidFill>
          </a:ln>
        </p:spPr>
        <p:txBody>
          <a:bodyPr wrap="square" lIns="0" tIns="0" rIns="0" bIns="0" rtlCol="0"/>
          <a:lstStyle/>
          <a:p>
            <a:endParaRPr/>
          </a:p>
        </p:txBody>
      </p:sp>
      <p:sp>
        <p:nvSpPr>
          <p:cNvPr id="494" name="object 494"/>
          <p:cNvSpPr/>
          <p:nvPr/>
        </p:nvSpPr>
        <p:spPr>
          <a:xfrm>
            <a:off x="8807553" y="2845339"/>
            <a:ext cx="24130" cy="635"/>
          </a:xfrm>
          <a:custGeom>
            <a:avLst/>
            <a:gdLst/>
            <a:ahLst/>
            <a:cxnLst/>
            <a:rect l="l" t="t" r="r" b="b"/>
            <a:pathLst>
              <a:path w="24129" h="635">
                <a:moveTo>
                  <a:pt x="24053" y="215"/>
                </a:moveTo>
                <a:lnTo>
                  <a:pt x="0" y="0"/>
                </a:lnTo>
              </a:path>
            </a:pathLst>
          </a:custGeom>
          <a:ln w="19900">
            <a:solidFill>
              <a:srgbClr val="005776"/>
            </a:solidFill>
          </a:ln>
        </p:spPr>
        <p:txBody>
          <a:bodyPr wrap="square" lIns="0" tIns="0" rIns="0" bIns="0" rtlCol="0"/>
          <a:lstStyle/>
          <a:p>
            <a:endParaRPr/>
          </a:p>
        </p:txBody>
      </p:sp>
      <p:sp>
        <p:nvSpPr>
          <p:cNvPr id="495" name="object 495"/>
          <p:cNvSpPr/>
          <p:nvPr/>
        </p:nvSpPr>
        <p:spPr>
          <a:xfrm>
            <a:off x="8831600" y="2811498"/>
            <a:ext cx="24130" cy="34290"/>
          </a:xfrm>
          <a:custGeom>
            <a:avLst/>
            <a:gdLst/>
            <a:ahLst/>
            <a:cxnLst/>
            <a:rect l="l" t="t" r="r" b="b"/>
            <a:pathLst>
              <a:path w="24129" h="34289">
                <a:moveTo>
                  <a:pt x="24066" y="0"/>
                </a:moveTo>
                <a:lnTo>
                  <a:pt x="0" y="34061"/>
                </a:lnTo>
              </a:path>
            </a:pathLst>
          </a:custGeom>
          <a:ln w="19900">
            <a:solidFill>
              <a:srgbClr val="005776"/>
            </a:solidFill>
          </a:ln>
        </p:spPr>
        <p:txBody>
          <a:bodyPr wrap="square" lIns="0" tIns="0" rIns="0" bIns="0" rtlCol="0"/>
          <a:lstStyle/>
          <a:p>
            <a:endParaRPr/>
          </a:p>
        </p:txBody>
      </p:sp>
      <p:sp>
        <p:nvSpPr>
          <p:cNvPr id="496" name="object 496"/>
          <p:cNvSpPr/>
          <p:nvPr/>
        </p:nvSpPr>
        <p:spPr>
          <a:xfrm>
            <a:off x="8855660" y="2811494"/>
            <a:ext cx="24130" cy="27940"/>
          </a:xfrm>
          <a:custGeom>
            <a:avLst/>
            <a:gdLst/>
            <a:ahLst/>
            <a:cxnLst/>
            <a:rect l="l" t="t" r="r" b="b"/>
            <a:pathLst>
              <a:path w="24129" h="27939">
                <a:moveTo>
                  <a:pt x="24066" y="27711"/>
                </a:moveTo>
                <a:lnTo>
                  <a:pt x="0" y="0"/>
                </a:lnTo>
              </a:path>
            </a:pathLst>
          </a:custGeom>
          <a:ln w="19900">
            <a:solidFill>
              <a:srgbClr val="005776"/>
            </a:solidFill>
          </a:ln>
        </p:spPr>
        <p:txBody>
          <a:bodyPr wrap="square" lIns="0" tIns="0" rIns="0" bIns="0" rtlCol="0"/>
          <a:lstStyle/>
          <a:p>
            <a:endParaRPr/>
          </a:p>
        </p:txBody>
      </p:sp>
      <p:sp>
        <p:nvSpPr>
          <p:cNvPr id="497" name="object 497"/>
          <p:cNvSpPr/>
          <p:nvPr/>
        </p:nvSpPr>
        <p:spPr>
          <a:xfrm>
            <a:off x="8879721" y="2839211"/>
            <a:ext cx="24130" cy="12700"/>
          </a:xfrm>
          <a:custGeom>
            <a:avLst/>
            <a:gdLst/>
            <a:ahLst/>
            <a:cxnLst/>
            <a:rect l="l" t="t" r="r" b="b"/>
            <a:pathLst>
              <a:path w="24129" h="12700">
                <a:moveTo>
                  <a:pt x="24053" y="12433"/>
                </a:moveTo>
                <a:lnTo>
                  <a:pt x="0" y="0"/>
                </a:lnTo>
              </a:path>
            </a:pathLst>
          </a:custGeom>
          <a:ln w="19900">
            <a:solidFill>
              <a:srgbClr val="005776"/>
            </a:solidFill>
          </a:ln>
        </p:spPr>
        <p:txBody>
          <a:bodyPr wrap="square" lIns="0" tIns="0" rIns="0" bIns="0" rtlCol="0"/>
          <a:lstStyle/>
          <a:p>
            <a:endParaRPr/>
          </a:p>
        </p:txBody>
      </p:sp>
      <p:sp>
        <p:nvSpPr>
          <p:cNvPr id="498" name="object 498"/>
          <p:cNvSpPr/>
          <p:nvPr/>
        </p:nvSpPr>
        <p:spPr>
          <a:xfrm>
            <a:off x="8903769" y="2850857"/>
            <a:ext cx="24130" cy="1270"/>
          </a:xfrm>
          <a:custGeom>
            <a:avLst/>
            <a:gdLst/>
            <a:ahLst/>
            <a:cxnLst/>
            <a:rect l="l" t="t" r="r" b="b"/>
            <a:pathLst>
              <a:path w="24129" h="1269">
                <a:moveTo>
                  <a:pt x="24066" y="0"/>
                </a:moveTo>
                <a:lnTo>
                  <a:pt x="0" y="787"/>
                </a:lnTo>
              </a:path>
            </a:pathLst>
          </a:custGeom>
          <a:ln w="19900">
            <a:solidFill>
              <a:srgbClr val="005776"/>
            </a:solidFill>
          </a:ln>
        </p:spPr>
        <p:txBody>
          <a:bodyPr wrap="square" lIns="0" tIns="0" rIns="0" bIns="0" rtlCol="0"/>
          <a:lstStyle/>
          <a:p>
            <a:endParaRPr/>
          </a:p>
        </p:txBody>
      </p:sp>
      <p:sp>
        <p:nvSpPr>
          <p:cNvPr id="499" name="object 499"/>
          <p:cNvSpPr/>
          <p:nvPr/>
        </p:nvSpPr>
        <p:spPr>
          <a:xfrm>
            <a:off x="8927829" y="2830504"/>
            <a:ext cx="24130" cy="20955"/>
          </a:xfrm>
          <a:custGeom>
            <a:avLst/>
            <a:gdLst/>
            <a:ahLst/>
            <a:cxnLst/>
            <a:rect l="l" t="t" r="r" b="b"/>
            <a:pathLst>
              <a:path w="24129" h="20955">
                <a:moveTo>
                  <a:pt x="24066" y="0"/>
                </a:moveTo>
                <a:lnTo>
                  <a:pt x="0" y="20358"/>
                </a:lnTo>
              </a:path>
            </a:pathLst>
          </a:custGeom>
          <a:ln w="19900">
            <a:solidFill>
              <a:srgbClr val="005776"/>
            </a:solidFill>
          </a:ln>
        </p:spPr>
        <p:txBody>
          <a:bodyPr wrap="square" lIns="0" tIns="0" rIns="0" bIns="0" rtlCol="0"/>
          <a:lstStyle/>
          <a:p>
            <a:endParaRPr/>
          </a:p>
        </p:txBody>
      </p:sp>
      <p:sp>
        <p:nvSpPr>
          <p:cNvPr id="500" name="object 500"/>
          <p:cNvSpPr/>
          <p:nvPr/>
        </p:nvSpPr>
        <p:spPr>
          <a:xfrm>
            <a:off x="8951890" y="2825438"/>
            <a:ext cx="24130" cy="5080"/>
          </a:xfrm>
          <a:custGeom>
            <a:avLst/>
            <a:gdLst/>
            <a:ahLst/>
            <a:cxnLst/>
            <a:rect l="l" t="t" r="r" b="b"/>
            <a:pathLst>
              <a:path w="24129" h="5080">
                <a:moveTo>
                  <a:pt x="24066" y="0"/>
                </a:moveTo>
                <a:lnTo>
                  <a:pt x="0" y="5067"/>
                </a:lnTo>
              </a:path>
            </a:pathLst>
          </a:custGeom>
          <a:ln w="19900">
            <a:solidFill>
              <a:srgbClr val="005776"/>
            </a:solidFill>
          </a:ln>
        </p:spPr>
        <p:txBody>
          <a:bodyPr wrap="square" lIns="0" tIns="0" rIns="0" bIns="0" rtlCol="0"/>
          <a:lstStyle/>
          <a:p>
            <a:endParaRPr/>
          </a:p>
        </p:txBody>
      </p:sp>
      <p:sp>
        <p:nvSpPr>
          <p:cNvPr id="501" name="object 501"/>
          <p:cNvSpPr/>
          <p:nvPr/>
        </p:nvSpPr>
        <p:spPr>
          <a:xfrm>
            <a:off x="8975951" y="2798935"/>
            <a:ext cx="24130" cy="26670"/>
          </a:xfrm>
          <a:custGeom>
            <a:avLst/>
            <a:gdLst/>
            <a:ahLst/>
            <a:cxnLst/>
            <a:rect l="l" t="t" r="r" b="b"/>
            <a:pathLst>
              <a:path w="24129" h="26669">
                <a:moveTo>
                  <a:pt x="24053" y="0"/>
                </a:moveTo>
                <a:lnTo>
                  <a:pt x="0" y="26504"/>
                </a:lnTo>
              </a:path>
            </a:pathLst>
          </a:custGeom>
          <a:ln w="19900">
            <a:solidFill>
              <a:srgbClr val="005776"/>
            </a:solidFill>
          </a:ln>
        </p:spPr>
        <p:txBody>
          <a:bodyPr wrap="square" lIns="0" tIns="0" rIns="0" bIns="0" rtlCol="0"/>
          <a:lstStyle/>
          <a:p>
            <a:endParaRPr/>
          </a:p>
        </p:txBody>
      </p:sp>
      <p:sp>
        <p:nvSpPr>
          <p:cNvPr id="502" name="object 502"/>
          <p:cNvSpPr/>
          <p:nvPr/>
        </p:nvSpPr>
        <p:spPr>
          <a:xfrm>
            <a:off x="8999998" y="2772182"/>
            <a:ext cx="24130" cy="27305"/>
          </a:xfrm>
          <a:custGeom>
            <a:avLst/>
            <a:gdLst/>
            <a:ahLst/>
            <a:cxnLst/>
            <a:rect l="l" t="t" r="r" b="b"/>
            <a:pathLst>
              <a:path w="24129" h="27305">
                <a:moveTo>
                  <a:pt x="24066" y="0"/>
                </a:moveTo>
                <a:lnTo>
                  <a:pt x="0" y="26746"/>
                </a:lnTo>
              </a:path>
            </a:pathLst>
          </a:custGeom>
          <a:ln w="19900">
            <a:solidFill>
              <a:srgbClr val="005776"/>
            </a:solidFill>
          </a:ln>
        </p:spPr>
        <p:txBody>
          <a:bodyPr wrap="square" lIns="0" tIns="0" rIns="0" bIns="0" rtlCol="0"/>
          <a:lstStyle/>
          <a:p>
            <a:endParaRPr/>
          </a:p>
        </p:txBody>
      </p:sp>
      <p:sp>
        <p:nvSpPr>
          <p:cNvPr id="503" name="object 503"/>
          <p:cNvSpPr/>
          <p:nvPr/>
        </p:nvSpPr>
        <p:spPr>
          <a:xfrm>
            <a:off x="9024060" y="2769684"/>
            <a:ext cx="24130" cy="2540"/>
          </a:xfrm>
          <a:custGeom>
            <a:avLst/>
            <a:gdLst/>
            <a:ahLst/>
            <a:cxnLst/>
            <a:rect l="l" t="t" r="r" b="b"/>
            <a:pathLst>
              <a:path w="24129" h="2539">
                <a:moveTo>
                  <a:pt x="24066" y="0"/>
                </a:moveTo>
                <a:lnTo>
                  <a:pt x="0" y="2501"/>
                </a:lnTo>
              </a:path>
            </a:pathLst>
          </a:custGeom>
          <a:ln w="19900">
            <a:solidFill>
              <a:srgbClr val="005776"/>
            </a:solidFill>
          </a:ln>
        </p:spPr>
        <p:txBody>
          <a:bodyPr wrap="square" lIns="0" tIns="0" rIns="0" bIns="0" rtlCol="0"/>
          <a:lstStyle/>
          <a:p>
            <a:endParaRPr/>
          </a:p>
        </p:txBody>
      </p:sp>
      <p:sp>
        <p:nvSpPr>
          <p:cNvPr id="504" name="object 504"/>
          <p:cNvSpPr/>
          <p:nvPr/>
        </p:nvSpPr>
        <p:spPr>
          <a:xfrm>
            <a:off x="9048119" y="2769680"/>
            <a:ext cx="24130" cy="50165"/>
          </a:xfrm>
          <a:custGeom>
            <a:avLst/>
            <a:gdLst/>
            <a:ahLst/>
            <a:cxnLst/>
            <a:rect l="l" t="t" r="r" b="b"/>
            <a:pathLst>
              <a:path w="24129" h="50164">
                <a:moveTo>
                  <a:pt x="24053" y="50164"/>
                </a:moveTo>
                <a:lnTo>
                  <a:pt x="0" y="0"/>
                </a:lnTo>
              </a:path>
            </a:pathLst>
          </a:custGeom>
          <a:ln w="19900">
            <a:solidFill>
              <a:srgbClr val="005776"/>
            </a:solidFill>
          </a:ln>
        </p:spPr>
        <p:txBody>
          <a:bodyPr wrap="square" lIns="0" tIns="0" rIns="0" bIns="0" rtlCol="0"/>
          <a:lstStyle/>
          <a:p>
            <a:endParaRPr/>
          </a:p>
        </p:txBody>
      </p:sp>
      <p:sp>
        <p:nvSpPr>
          <p:cNvPr id="505" name="object 505"/>
          <p:cNvSpPr/>
          <p:nvPr/>
        </p:nvSpPr>
        <p:spPr>
          <a:xfrm>
            <a:off x="9072168" y="2801961"/>
            <a:ext cx="24130" cy="18415"/>
          </a:xfrm>
          <a:custGeom>
            <a:avLst/>
            <a:gdLst/>
            <a:ahLst/>
            <a:cxnLst/>
            <a:rect l="l" t="t" r="r" b="b"/>
            <a:pathLst>
              <a:path w="24129" h="18414">
                <a:moveTo>
                  <a:pt x="24066" y="0"/>
                </a:moveTo>
                <a:lnTo>
                  <a:pt x="0" y="17881"/>
                </a:lnTo>
              </a:path>
            </a:pathLst>
          </a:custGeom>
          <a:ln w="19900">
            <a:solidFill>
              <a:srgbClr val="005776"/>
            </a:solidFill>
          </a:ln>
        </p:spPr>
        <p:txBody>
          <a:bodyPr wrap="square" lIns="0" tIns="0" rIns="0" bIns="0" rtlCol="0"/>
          <a:lstStyle/>
          <a:p>
            <a:endParaRPr/>
          </a:p>
        </p:txBody>
      </p:sp>
      <p:sp>
        <p:nvSpPr>
          <p:cNvPr id="506" name="object 506"/>
          <p:cNvSpPr/>
          <p:nvPr/>
        </p:nvSpPr>
        <p:spPr>
          <a:xfrm>
            <a:off x="9096229" y="2801956"/>
            <a:ext cx="24130" cy="62865"/>
          </a:xfrm>
          <a:custGeom>
            <a:avLst/>
            <a:gdLst/>
            <a:ahLst/>
            <a:cxnLst/>
            <a:rect l="l" t="t" r="r" b="b"/>
            <a:pathLst>
              <a:path w="24129" h="62864">
                <a:moveTo>
                  <a:pt x="24066" y="62611"/>
                </a:moveTo>
                <a:lnTo>
                  <a:pt x="0" y="0"/>
                </a:lnTo>
              </a:path>
            </a:pathLst>
          </a:custGeom>
          <a:ln w="19900">
            <a:solidFill>
              <a:srgbClr val="005776"/>
            </a:solidFill>
          </a:ln>
        </p:spPr>
        <p:txBody>
          <a:bodyPr wrap="square" lIns="0" tIns="0" rIns="0" bIns="0" rtlCol="0"/>
          <a:lstStyle/>
          <a:p>
            <a:endParaRPr/>
          </a:p>
        </p:txBody>
      </p:sp>
      <p:sp>
        <p:nvSpPr>
          <p:cNvPr id="507" name="object 507"/>
          <p:cNvSpPr txBox="1"/>
          <p:nvPr/>
        </p:nvSpPr>
        <p:spPr>
          <a:xfrm>
            <a:off x="3241622" y="3856302"/>
            <a:ext cx="5984240" cy="251460"/>
          </a:xfrm>
          <a:prstGeom prst="rect">
            <a:avLst/>
          </a:prstGeom>
        </p:spPr>
        <p:txBody>
          <a:bodyPr vert="horz" wrap="square" lIns="0" tIns="0" rIns="0" bIns="0" rtlCol="0">
            <a:spAutoFit/>
          </a:bodyPr>
          <a:lstStyle/>
          <a:p>
            <a:pPr marL="12700" marR="5080" indent="14604">
              <a:lnSpc>
                <a:spcPct val="110600"/>
              </a:lnSpc>
              <a:tabLst>
                <a:tab pos="5894070" algn="l"/>
              </a:tabLst>
            </a:pPr>
            <a:r>
              <a:rPr sz="700" u="sng" spc="-20" dirty="0">
                <a:solidFill>
                  <a:srgbClr val="6D6E71"/>
                </a:solidFill>
                <a:latin typeface="Century Gothic"/>
                <a:cs typeface="Century Gothic"/>
              </a:rPr>
              <a:t> 	</a:t>
            </a:r>
            <a:r>
              <a:rPr sz="700" spc="-20" dirty="0">
                <a:solidFill>
                  <a:srgbClr val="6D6E71"/>
                </a:solidFill>
                <a:latin typeface="Century Gothic"/>
                <a:cs typeface="Century Gothic"/>
              </a:rPr>
              <a:t> </a:t>
            </a:r>
            <a:r>
              <a:rPr sz="700" spc="-25" dirty="0">
                <a:solidFill>
                  <a:srgbClr val="6D6E71"/>
                </a:solidFill>
                <a:latin typeface="Century Gothic"/>
                <a:cs typeface="Century Gothic"/>
              </a:rPr>
              <a:t>1998   </a:t>
            </a:r>
            <a:r>
              <a:rPr sz="700" spc="35" dirty="0">
                <a:solidFill>
                  <a:srgbClr val="6D6E71"/>
                </a:solidFill>
                <a:latin typeface="Century Gothic"/>
                <a:cs typeface="Century Gothic"/>
              </a:rPr>
              <a:t> </a:t>
            </a:r>
            <a:r>
              <a:rPr sz="700" spc="-25" dirty="0">
                <a:solidFill>
                  <a:srgbClr val="6D6E71"/>
                </a:solidFill>
                <a:latin typeface="Century Gothic"/>
                <a:cs typeface="Century Gothic"/>
              </a:rPr>
              <a:t>1999</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2000</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2001</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2002</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2003</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2004</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2005</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2006</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2007</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2008</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2009</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2010</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2011</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2012</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2013</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2014</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2015</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2016</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2017</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2018</a:t>
            </a:r>
            <a:endParaRPr sz="700">
              <a:latin typeface="Century Gothic"/>
              <a:cs typeface="Century Gothic"/>
            </a:endParaRPr>
          </a:p>
        </p:txBody>
      </p:sp>
      <p:sp>
        <p:nvSpPr>
          <p:cNvPr id="508" name="object 508"/>
          <p:cNvSpPr txBox="1"/>
          <p:nvPr/>
        </p:nvSpPr>
        <p:spPr>
          <a:xfrm>
            <a:off x="2800767" y="5620213"/>
            <a:ext cx="380365" cy="122555"/>
          </a:xfrm>
          <a:prstGeom prst="rect">
            <a:avLst/>
          </a:prstGeom>
        </p:spPr>
        <p:txBody>
          <a:bodyPr vert="horz" wrap="square" lIns="0" tIns="0" rIns="0" bIns="0" rtlCol="0">
            <a:spAutoFit/>
          </a:bodyPr>
          <a:lstStyle/>
          <a:p>
            <a:pPr marL="12700">
              <a:lnSpc>
                <a:spcPct val="100000"/>
              </a:lnSpc>
            </a:pPr>
            <a:r>
              <a:rPr sz="700" spc="-15" dirty="0">
                <a:solidFill>
                  <a:srgbClr val="6D6E71"/>
                </a:solidFill>
                <a:latin typeface="Century Gothic"/>
                <a:cs typeface="Century Gothic"/>
              </a:rPr>
              <a:t>$100,000</a:t>
            </a:r>
            <a:endParaRPr sz="700">
              <a:latin typeface="Century Gothic"/>
              <a:cs typeface="Century Gothic"/>
            </a:endParaRPr>
          </a:p>
        </p:txBody>
      </p:sp>
      <p:sp>
        <p:nvSpPr>
          <p:cNvPr id="509" name="object 509"/>
          <p:cNvSpPr txBox="1"/>
          <p:nvPr/>
        </p:nvSpPr>
        <p:spPr>
          <a:xfrm>
            <a:off x="2800767" y="5365425"/>
            <a:ext cx="380365" cy="122555"/>
          </a:xfrm>
          <a:prstGeom prst="rect">
            <a:avLst/>
          </a:prstGeom>
        </p:spPr>
        <p:txBody>
          <a:bodyPr vert="horz" wrap="square" lIns="0" tIns="0" rIns="0" bIns="0" rtlCol="0">
            <a:spAutoFit/>
          </a:bodyPr>
          <a:lstStyle/>
          <a:p>
            <a:pPr marL="12700">
              <a:lnSpc>
                <a:spcPct val="100000"/>
              </a:lnSpc>
            </a:pPr>
            <a:r>
              <a:rPr sz="700" spc="-15" dirty="0">
                <a:solidFill>
                  <a:srgbClr val="6D6E71"/>
                </a:solidFill>
                <a:latin typeface="Century Gothic"/>
                <a:cs typeface="Century Gothic"/>
              </a:rPr>
              <a:t>$320,000</a:t>
            </a:r>
            <a:endParaRPr sz="700">
              <a:latin typeface="Century Gothic"/>
              <a:cs typeface="Century Gothic"/>
            </a:endParaRPr>
          </a:p>
        </p:txBody>
      </p:sp>
      <p:sp>
        <p:nvSpPr>
          <p:cNvPr id="510" name="object 510"/>
          <p:cNvSpPr txBox="1"/>
          <p:nvPr/>
        </p:nvSpPr>
        <p:spPr>
          <a:xfrm>
            <a:off x="2730892" y="4346276"/>
            <a:ext cx="450215" cy="122555"/>
          </a:xfrm>
          <a:prstGeom prst="rect">
            <a:avLst/>
          </a:prstGeom>
        </p:spPr>
        <p:txBody>
          <a:bodyPr vert="horz" wrap="square" lIns="0" tIns="0" rIns="0" bIns="0" rtlCol="0">
            <a:spAutoFit/>
          </a:bodyPr>
          <a:lstStyle/>
          <a:p>
            <a:pPr marL="12700">
              <a:lnSpc>
                <a:spcPct val="100000"/>
              </a:lnSpc>
            </a:pPr>
            <a:r>
              <a:rPr sz="700" spc="-15" dirty="0">
                <a:solidFill>
                  <a:srgbClr val="6D6E71"/>
                </a:solidFill>
                <a:latin typeface="Century Gothic"/>
                <a:cs typeface="Century Gothic"/>
              </a:rPr>
              <a:t>$1,200,000</a:t>
            </a:r>
            <a:endParaRPr sz="700">
              <a:latin typeface="Century Gothic"/>
              <a:cs typeface="Century Gothic"/>
            </a:endParaRPr>
          </a:p>
        </p:txBody>
      </p:sp>
      <p:sp>
        <p:nvSpPr>
          <p:cNvPr id="511" name="object 511"/>
          <p:cNvSpPr txBox="1"/>
          <p:nvPr/>
        </p:nvSpPr>
        <p:spPr>
          <a:xfrm>
            <a:off x="2800767" y="4601064"/>
            <a:ext cx="6344285" cy="631825"/>
          </a:xfrm>
          <a:prstGeom prst="rect">
            <a:avLst/>
          </a:prstGeom>
        </p:spPr>
        <p:txBody>
          <a:bodyPr vert="horz" wrap="square" lIns="0" tIns="0" rIns="0" bIns="0" rtlCol="0">
            <a:spAutoFit/>
          </a:bodyPr>
          <a:lstStyle/>
          <a:p>
            <a:pPr marL="12700">
              <a:lnSpc>
                <a:spcPct val="100000"/>
              </a:lnSpc>
              <a:tabLst>
                <a:tab pos="6330950" algn="l"/>
              </a:tabLst>
            </a:pPr>
            <a:r>
              <a:rPr sz="700" spc="-15" dirty="0">
                <a:solidFill>
                  <a:srgbClr val="6D6E71"/>
                </a:solidFill>
                <a:latin typeface="Century Gothic"/>
                <a:cs typeface="Century Gothic"/>
              </a:rPr>
              <a:t>$980,000   </a:t>
            </a:r>
            <a:r>
              <a:rPr sz="700" spc="15" dirty="0">
                <a:solidFill>
                  <a:srgbClr val="6D6E71"/>
                </a:solidFill>
                <a:latin typeface="Century Gothic"/>
                <a:cs typeface="Century Gothic"/>
              </a:rPr>
              <a:t> </a:t>
            </a:r>
            <a:r>
              <a:rPr sz="700" u="sng" spc="-20" dirty="0">
                <a:solidFill>
                  <a:srgbClr val="6D6E71"/>
                </a:solidFill>
                <a:latin typeface="Century Gothic"/>
                <a:cs typeface="Century Gothic"/>
              </a:rPr>
              <a:t> </a:t>
            </a:r>
            <a:r>
              <a:rPr sz="700" u="sng" dirty="0">
                <a:solidFill>
                  <a:srgbClr val="6D6E71"/>
                </a:solidFill>
                <a:latin typeface="Century Gothic"/>
                <a:cs typeface="Century Gothic"/>
              </a:rPr>
              <a:t>	</a:t>
            </a:r>
            <a:endParaRPr sz="700">
              <a:latin typeface="Century Gothic"/>
              <a:cs typeface="Century Gothic"/>
            </a:endParaRPr>
          </a:p>
          <a:p>
            <a:pPr>
              <a:lnSpc>
                <a:spcPct val="100000"/>
              </a:lnSpc>
              <a:spcBef>
                <a:spcPts val="15"/>
              </a:spcBef>
            </a:pPr>
            <a:endParaRPr sz="1000">
              <a:latin typeface="Times New Roman"/>
              <a:cs typeface="Times New Roman"/>
            </a:endParaRPr>
          </a:p>
          <a:p>
            <a:pPr marL="12700">
              <a:lnSpc>
                <a:spcPct val="100000"/>
              </a:lnSpc>
            </a:pPr>
            <a:r>
              <a:rPr sz="700" spc="-15" dirty="0">
                <a:solidFill>
                  <a:srgbClr val="6D6E71"/>
                </a:solidFill>
                <a:latin typeface="Century Gothic"/>
                <a:cs typeface="Century Gothic"/>
              </a:rPr>
              <a:t>$760,000</a:t>
            </a:r>
            <a:endParaRPr sz="700">
              <a:latin typeface="Century Gothic"/>
              <a:cs typeface="Century Gothic"/>
            </a:endParaRPr>
          </a:p>
          <a:p>
            <a:pPr>
              <a:lnSpc>
                <a:spcPct val="100000"/>
              </a:lnSpc>
              <a:spcBef>
                <a:spcPts val="15"/>
              </a:spcBef>
            </a:pPr>
            <a:endParaRPr sz="1000">
              <a:latin typeface="Times New Roman"/>
              <a:cs typeface="Times New Roman"/>
            </a:endParaRPr>
          </a:p>
          <a:p>
            <a:pPr marL="12700">
              <a:lnSpc>
                <a:spcPct val="100000"/>
              </a:lnSpc>
              <a:tabLst>
                <a:tab pos="6330950" algn="l"/>
              </a:tabLst>
            </a:pPr>
            <a:r>
              <a:rPr sz="700" spc="-15" dirty="0">
                <a:solidFill>
                  <a:srgbClr val="6D6E71"/>
                </a:solidFill>
                <a:latin typeface="Century Gothic"/>
                <a:cs typeface="Century Gothic"/>
              </a:rPr>
              <a:t>$540,000   </a:t>
            </a:r>
            <a:r>
              <a:rPr sz="700" spc="15" dirty="0">
                <a:solidFill>
                  <a:srgbClr val="6D6E71"/>
                </a:solidFill>
                <a:latin typeface="Century Gothic"/>
                <a:cs typeface="Century Gothic"/>
              </a:rPr>
              <a:t> </a:t>
            </a:r>
            <a:r>
              <a:rPr sz="700" u="sng" spc="-20" dirty="0">
                <a:solidFill>
                  <a:srgbClr val="6D6E71"/>
                </a:solidFill>
                <a:latin typeface="Century Gothic"/>
                <a:cs typeface="Century Gothic"/>
              </a:rPr>
              <a:t> </a:t>
            </a:r>
            <a:r>
              <a:rPr sz="700" u="sng" dirty="0">
                <a:solidFill>
                  <a:srgbClr val="6D6E71"/>
                </a:solidFill>
                <a:latin typeface="Century Gothic"/>
                <a:cs typeface="Century Gothic"/>
              </a:rPr>
              <a:t>	</a:t>
            </a:r>
            <a:endParaRPr sz="700">
              <a:latin typeface="Century Gothic"/>
              <a:cs typeface="Century Gothic"/>
            </a:endParaRPr>
          </a:p>
        </p:txBody>
      </p:sp>
      <p:sp>
        <p:nvSpPr>
          <p:cNvPr id="512" name="object 512"/>
          <p:cNvSpPr/>
          <p:nvPr/>
        </p:nvSpPr>
        <p:spPr>
          <a:xfrm>
            <a:off x="5669280" y="5434935"/>
            <a:ext cx="3463290" cy="0"/>
          </a:xfrm>
          <a:custGeom>
            <a:avLst/>
            <a:gdLst/>
            <a:ahLst/>
            <a:cxnLst/>
            <a:rect l="l" t="t" r="r" b="b"/>
            <a:pathLst>
              <a:path w="3463290">
                <a:moveTo>
                  <a:pt x="0" y="0"/>
                </a:moveTo>
                <a:lnTo>
                  <a:pt x="3463044" y="0"/>
                </a:lnTo>
              </a:path>
            </a:pathLst>
          </a:custGeom>
          <a:ln w="3175">
            <a:solidFill>
              <a:srgbClr val="939598"/>
            </a:solidFill>
          </a:ln>
        </p:spPr>
        <p:txBody>
          <a:bodyPr wrap="square" lIns="0" tIns="0" rIns="0" bIns="0" rtlCol="0"/>
          <a:lstStyle/>
          <a:p>
            <a:endParaRPr/>
          </a:p>
        </p:txBody>
      </p:sp>
      <p:sp>
        <p:nvSpPr>
          <p:cNvPr id="513" name="object 513"/>
          <p:cNvSpPr/>
          <p:nvPr/>
        </p:nvSpPr>
        <p:spPr>
          <a:xfrm>
            <a:off x="3269191" y="4925385"/>
            <a:ext cx="5863590" cy="0"/>
          </a:xfrm>
          <a:custGeom>
            <a:avLst/>
            <a:gdLst/>
            <a:ahLst/>
            <a:cxnLst/>
            <a:rect l="l" t="t" r="r" b="b"/>
            <a:pathLst>
              <a:path w="5863590">
                <a:moveTo>
                  <a:pt x="0" y="0"/>
                </a:moveTo>
                <a:lnTo>
                  <a:pt x="5863132" y="0"/>
                </a:lnTo>
              </a:path>
            </a:pathLst>
          </a:custGeom>
          <a:ln w="3175">
            <a:solidFill>
              <a:srgbClr val="939598"/>
            </a:solidFill>
          </a:ln>
        </p:spPr>
        <p:txBody>
          <a:bodyPr wrap="square" lIns="0" tIns="0" rIns="0" bIns="0" rtlCol="0"/>
          <a:lstStyle/>
          <a:p>
            <a:endParaRPr/>
          </a:p>
        </p:txBody>
      </p:sp>
      <p:sp>
        <p:nvSpPr>
          <p:cNvPr id="514" name="object 514"/>
          <p:cNvSpPr/>
          <p:nvPr/>
        </p:nvSpPr>
        <p:spPr>
          <a:xfrm>
            <a:off x="3269191" y="4413193"/>
            <a:ext cx="5863590" cy="3175"/>
          </a:xfrm>
          <a:custGeom>
            <a:avLst/>
            <a:gdLst/>
            <a:ahLst/>
            <a:cxnLst/>
            <a:rect l="l" t="t" r="r" b="b"/>
            <a:pathLst>
              <a:path w="5863590" h="3175">
                <a:moveTo>
                  <a:pt x="0" y="0"/>
                </a:moveTo>
                <a:lnTo>
                  <a:pt x="5863132" y="2628"/>
                </a:lnTo>
              </a:path>
            </a:pathLst>
          </a:custGeom>
          <a:ln w="3175">
            <a:solidFill>
              <a:srgbClr val="939598"/>
            </a:solidFill>
          </a:ln>
        </p:spPr>
        <p:txBody>
          <a:bodyPr wrap="square" lIns="0" tIns="0" rIns="0" bIns="0" rtlCol="0"/>
          <a:lstStyle/>
          <a:p>
            <a:endParaRPr/>
          </a:p>
        </p:txBody>
      </p:sp>
      <p:sp>
        <p:nvSpPr>
          <p:cNvPr id="515" name="object 515"/>
          <p:cNvSpPr/>
          <p:nvPr/>
        </p:nvSpPr>
        <p:spPr>
          <a:xfrm>
            <a:off x="3346626" y="4647432"/>
            <a:ext cx="24130" cy="635"/>
          </a:xfrm>
          <a:custGeom>
            <a:avLst/>
            <a:gdLst/>
            <a:ahLst/>
            <a:cxnLst/>
            <a:rect l="l" t="t" r="r" b="b"/>
            <a:pathLst>
              <a:path w="24129" h="635">
                <a:moveTo>
                  <a:pt x="24066" y="635"/>
                </a:moveTo>
                <a:lnTo>
                  <a:pt x="0" y="0"/>
                </a:lnTo>
              </a:path>
            </a:pathLst>
          </a:custGeom>
          <a:ln w="19900">
            <a:solidFill>
              <a:srgbClr val="83ABBC"/>
            </a:solidFill>
          </a:ln>
        </p:spPr>
        <p:txBody>
          <a:bodyPr wrap="square" lIns="0" tIns="0" rIns="0" bIns="0" rtlCol="0"/>
          <a:lstStyle/>
          <a:p>
            <a:endParaRPr/>
          </a:p>
        </p:txBody>
      </p:sp>
      <p:sp>
        <p:nvSpPr>
          <p:cNvPr id="516" name="object 516"/>
          <p:cNvSpPr/>
          <p:nvPr/>
        </p:nvSpPr>
        <p:spPr>
          <a:xfrm>
            <a:off x="3370693" y="4648066"/>
            <a:ext cx="24130" cy="635"/>
          </a:xfrm>
          <a:custGeom>
            <a:avLst/>
            <a:gdLst/>
            <a:ahLst/>
            <a:cxnLst/>
            <a:rect l="l" t="t" r="r" b="b"/>
            <a:pathLst>
              <a:path w="24129" h="635">
                <a:moveTo>
                  <a:pt x="24053" y="622"/>
                </a:moveTo>
                <a:lnTo>
                  <a:pt x="0" y="0"/>
                </a:lnTo>
              </a:path>
            </a:pathLst>
          </a:custGeom>
          <a:ln w="19900">
            <a:solidFill>
              <a:srgbClr val="83ABBC"/>
            </a:solidFill>
          </a:ln>
        </p:spPr>
        <p:txBody>
          <a:bodyPr wrap="square" lIns="0" tIns="0" rIns="0" bIns="0" rtlCol="0"/>
          <a:lstStyle/>
          <a:p>
            <a:endParaRPr/>
          </a:p>
        </p:txBody>
      </p:sp>
      <p:sp>
        <p:nvSpPr>
          <p:cNvPr id="517" name="object 517"/>
          <p:cNvSpPr/>
          <p:nvPr/>
        </p:nvSpPr>
        <p:spPr>
          <a:xfrm>
            <a:off x="3394741" y="4648686"/>
            <a:ext cx="24130" cy="635"/>
          </a:xfrm>
          <a:custGeom>
            <a:avLst/>
            <a:gdLst/>
            <a:ahLst/>
            <a:cxnLst/>
            <a:rect l="l" t="t" r="r" b="b"/>
            <a:pathLst>
              <a:path w="24129" h="635">
                <a:moveTo>
                  <a:pt x="24066" y="635"/>
                </a:moveTo>
                <a:lnTo>
                  <a:pt x="0" y="0"/>
                </a:lnTo>
              </a:path>
            </a:pathLst>
          </a:custGeom>
          <a:ln w="19900">
            <a:solidFill>
              <a:srgbClr val="83ABBC"/>
            </a:solidFill>
          </a:ln>
        </p:spPr>
        <p:txBody>
          <a:bodyPr wrap="square" lIns="0" tIns="0" rIns="0" bIns="0" rtlCol="0"/>
          <a:lstStyle/>
          <a:p>
            <a:endParaRPr/>
          </a:p>
        </p:txBody>
      </p:sp>
      <p:sp>
        <p:nvSpPr>
          <p:cNvPr id="518" name="object 518"/>
          <p:cNvSpPr/>
          <p:nvPr/>
        </p:nvSpPr>
        <p:spPr>
          <a:xfrm>
            <a:off x="3418808" y="4649318"/>
            <a:ext cx="24130" cy="635"/>
          </a:xfrm>
          <a:custGeom>
            <a:avLst/>
            <a:gdLst/>
            <a:ahLst/>
            <a:cxnLst/>
            <a:rect l="l" t="t" r="r" b="b"/>
            <a:pathLst>
              <a:path w="24129" h="635">
                <a:moveTo>
                  <a:pt x="24053" y="647"/>
                </a:moveTo>
                <a:lnTo>
                  <a:pt x="0" y="0"/>
                </a:lnTo>
              </a:path>
            </a:pathLst>
          </a:custGeom>
          <a:ln w="19900">
            <a:solidFill>
              <a:srgbClr val="83ABBC"/>
            </a:solidFill>
          </a:ln>
        </p:spPr>
        <p:txBody>
          <a:bodyPr wrap="square" lIns="0" tIns="0" rIns="0" bIns="0" rtlCol="0"/>
          <a:lstStyle/>
          <a:p>
            <a:endParaRPr/>
          </a:p>
        </p:txBody>
      </p:sp>
      <p:sp>
        <p:nvSpPr>
          <p:cNvPr id="519" name="object 519"/>
          <p:cNvSpPr/>
          <p:nvPr/>
        </p:nvSpPr>
        <p:spPr>
          <a:xfrm>
            <a:off x="3442861" y="4649963"/>
            <a:ext cx="24130" cy="635"/>
          </a:xfrm>
          <a:custGeom>
            <a:avLst/>
            <a:gdLst/>
            <a:ahLst/>
            <a:cxnLst/>
            <a:rect l="l" t="t" r="r" b="b"/>
            <a:pathLst>
              <a:path w="24129" h="635">
                <a:moveTo>
                  <a:pt x="24053" y="635"/>
                </a:moveTo>
                <a:lnTo>
                  <a:pt x="0" y="0"/>
                </a:lnTo>
              </a:path>
            </a:pathLst>
          </a:custGeom>
          <a:ln w="19900">
            <a:solidFill>
              <a:srgbClr val="83ABBC"/>
            </a:solidFill>
          </a:ln>
        </p:spPr>
        <p:txBody>
          <a:bodyPr wrap="square" lIns="0" tIns="0" rIns="0" bIns="0" rtlCol="0"/>
          <a:lstStyle/>
          <a:p>
            <a:endParaRPr/>
          </a:p>
        </p:txBody>
      </p:sp>
      <p:sp>
        <p:nvSpPr>
          <p:cNvPr id="520" name="object 520"/>
          <p:cNvSpPr/>
          <p:nvPr/>
        </p:nvSpPr>
        <p:spPr>
          <a:xfrm>
            <a:off x="3466910" y="4650595"/>
            <a:ext cx="24130" cy="635"/>
          </a:xfrm>
          <a:custGeom>
            <a:avLst/>
            <a:gdLst/>
            <a:ahLst/>
            <a:cxnLst/>
            <a:rect l="l" t="t" r="r" b="b"/>
            <a:pathLst>
              <a:path w="24129" h="635">
                <a:moveTo>
                  <a:pt x="24066" y="647"/>
                </a:moveTo>
                <a:lnTo>
                  <a:pt x="0" y="0"/>
                </a:lnTo>
              </a:path>
            </a:pathLst>
          </a:custGeom>
          <a:ln w="19900">
            <a:solidFill>
              <a:srgbClr val="83ABBC"/>
            </a:solidFill>
          </a:ln>
        </p:spPr>
        <p:txBody>
          <a:bodyPr wrap="square" lIns="0" tIns="0" rIns="0" bIns="0" rtlCol="0"/>
          <a:lstStyle/>
          <a:p>
            <a:endParaRPr/>
          </a:p>
        </p:txBody>
      </p:sp>
      <p:sp>
        <p:nvSpPr>
          <p:cNvPr id="521" name="object 521"/>
          <p:cNvSpPr/>
          <p:nvPr/>
        </p:nvSpPr>
        <p:spPr>
          <a:xfrm>
            <a:off x="3490977" y="4651240"/>
            <a:ext cx="24130" cy="635"/>
          </a:xfrm>
          <a:custGeom>
            <a:avLst/>
            <a:gdLst/>
            <a:ahLst/>
            <a:cxnLst/>
            <a:rect l="l" t="t" r="r" b="b"/>
            <a:pathLst>
              <a:path w="24129" h="635">
                <a:moveTo>
                  <a:pt x="24053" y="647"/>
                </a:moveTo>
                <a:lnTo>
                  <a:pt x="0" y="0"/>
                </a:lnTo>
              </a:path>
            </a:pathLst>
          </a:custGeom>
          <a:ln w="19900">
            <a:solidFill>
              <a:srgbClr val="83ABBC"/>
            </a:solidFill>
          </a:ln>
        </p:spPr>
        <p:txBody>
          <a:bodyPr wrap="square" lIns="0" tIns="0" rIns="0" bIns="0" rtlCol="0"/>
          <a:lstStyle/>
          <a:p>
            <a:endParaRPr/>
          </a:p>
        </p:txBody>
      </p:sp>
      <p:sp>
        <p:nvSpPr>
          <p:cNvPr id="522" name="object 522"/>
          <p:cNvSpPr/>
          <p:nvPr/>
        </p:nvSpPr>
        <p:spPr>
          <a:xfrm>
            <a:off x="3515026" y="4651885"/>
            <a:ext cx="24130" cy="635"/>
          </a:xfrm>
          <a:custGeom>
            <a:avLst/>
            <a:gdLst/>
            <a:ahLst/>
            <a:cxnLst/>
            <a:rect l="l" t="t" r="r" b="b"/>
            <a:pathLst>
              <a:path w="24129" h="635">
                <a:moveTo>
                  <a:pt x="24066" y="647"/>
                </a:moveTo>
                <a:lnTo>
                  <a:pt x="0" y="0"/>
                </a:lnTo>
              </a:path>
            </a:pathLst>
          </a:custGeom>
          <a:ln w="19900">
            <a:solidFill>
              <a:srgbClr val="83ABBC"/>
            </a:solidFill>
          </a:ln>
        </p:spPr>
        <p:txBody>
          <a:bodyPr wrap="square" lIns="0" tIns="0" rIns="0" bIns="0" rtlCol="0"/>
          <a:lstStyle/>
          <a:p>
            <a:endParaRPr/>
          </a:p>
        </p:txBody>
      </p:sp>
      <p:sp>
        <p:nvSpPr>
          <p:cNvPr id="523" name="object 523"/>
          <p:cNvSpPr/>
          <p:nvPr/>
        </p:nvSpPr>
        <p:spPr>
          <a:xfrm>
            <a:off x="3539092" y="4652530"/>
            <a:ext cx="24130" cy="635"/>
          </a:xfrm>
          <a:custGeom>
            <a:avLst/>
            <a:gdLst/>
            <a:ahLst/>
            <a:cxnLst/>
            <a:rect l="l" t="t" r="r" b="b"/>
            <a:pathLst>
              <a:path w="24129" h="635">
                <a:moveTo>
                  <a:pt x="24053" y="647"/>
                </a:moveTo>
                <a:lnTo>
                  <a:pt x="0" y="0"/>
                </a:lnTo>
              </a:path>
            </a:pathLst>
          </a:custGeom>
          <a:ln w="19900">
            <a:solidFill>
              <a:srgbClr val="83ABBC"/>
            </a:solidFill>
          </a:ln>
        </p:spPr>
        <p:txBody>
          <a:bodyPr wrap="square" lIns="0" tIns="0" rIns="0" bIns="0" rtlCol="0"/>
          <a:lstStyle/>
          <a:p>
            <a:endParaRPr/>
          </a:p>
        </p:txBody>
      </p:sp>
      <p:sp>
        <p:nvSpPr>
          <p:cNvPr id="524" name="object 524"/>
          <p:cNvSpPr/>
          <p:nvPr/>
        </p:nvSpPr>
        <p:spPr>
          <a:xfrm>
            <a:off x="3563146" y="4653176"/>
            <a:ext cx="24130" cy="1270"/>
          </a:xfrm>
          <a:custGeom>
            <a:avLst/>
            <a:gdLst/>
            <a:ahLst/>
            <a:cxnLst/>
            <a:rect l="l" t="t" r="r" b="b"/>
            <a:pathLst>
              <a:path w="24129" h="1270">
                <a:moveTo>
                  <a:pt x="24053" y="660"/>
                </a:moveTo>
                <a:lnTo>
                  <a:pt x="0" y="0"/>
                </a:lnTo>
              </a:path>
            </a:pathLst>
          </a:custGeom>
          <a:ln w="19900">
            <a:solidFill>
              <a:srgbClr val="83ABBC"/>
            </a:solidFill>
          </a:ln>
        </p:spPr>
        <p:txBody>
          <a:bodyPr wrap="square" lIns="0" tIns="0" rIns="0" bIns="0" rtlCol="0"/>
          <a:lstStyle/>
          <a:p>
            <a:endParaRPr/>
          </a:p>
        </p:txBody>
      </p:sp>
      <p:sp>
        <p:nvSpPr>
          <p:cNvPr id="525" name="object 525"/>
          <p:cNvSpPr/>
          <p:nvPr/>
        </p:nvSpPr>
        <p:spPr>
          <a:xfrm>
            <a:off x="3587194" y="4653832"/>
            <a:ext cx="24130" cy="635"/>
          </a:xfrm>
          <a:custGeom>
            <a:avLst/>
            <a:gdLst/>
            <a:ahLst/>
            <a:cxnLst/>
            <a:rect l="l" t="t" r="r" b="b"/>
            <a:pathLst>
              <a:path w="24129" h="635">
                <a:moveTo>
                  <a:pt x="24066" y="647"/>
                </a:moveTo>
                <a:lnTo>
                  <a:pt x="0" y="0"/>
                </a:lnTo>
              </a:path>
            </a:pathLst>
          </a:custGeom>
          <a:ln w="19900">
            <a:solidFill>
              <a:srgbClr val="83ABBC"/>
            </a:solidFill>
          </a:ln>
        </p:spPr>
        <p:txBody>
          <a:bodyPr wrap="square" lIns="0" tIns="0" rIns="0" bIns="0" rtlCol="0"/>
          <a:lstStyle/>
          <a:p>
            <a:endParaRPr/>
          </a:p>
        </p:txBody>
      </p:sp>
      <p:sp>
        <p:nvSpPr>
          <p:cNvPr id="526" name="object 526"/>
          <p:cNvSpPr/>
          <p:nvPr/>
        </p:nvSpPr>
        <p:spPr>
          <a:xfrm>
            <a:off x="3611261" y="4654478"/>
            <a:ext cx="24130" cy="12700"/>
          </a:xfrm>
          <a:custGeom>
            <a:avLst/>
            <a:gdLst/>
            <a:ahLst/>
            <a:cxnLst/>
            <a:rect l="l" t="t" r="r" b="b"/>
            <a:pathLst>
              <a:path w="24129" h="12700">
                <a:moveTo>
                  <a:pt x="24053" y="12230"/>
                </a:moveTo>
                <a:lnTo>
                  <a:pt x="0" y="0"/>
                </a:lnTo>
              </a:path>
            </a:pathLst>
          </a:custGeom>
          <a:ln w="19900">
            <a:solidFill>
              <a:srgbClr val="83ABBC"/>
            </a:solidFill>
          </a:ln>
        </p:spPr>
        <p:txBody>
          <a:bodyPr wrap="square" lIns="0" tIns="0" rIns="0" bIns="0" rtlCol="0"/>
          <a:lstStyle/>
          <a:p>
            <a:endParaRPr/>
          </a:p>
        </p:txBody>
      </p:sp>
      <p:sp>
        <p:nvSpPr>
          <p:cNvPr id="527" name="object 527"/>
          <p:cNvSpPr/>
          <p:nvPr/>
        </p:nvSpPr>
        <p:spPr>
          <a:xfrm>
            <a:off x="3635309" y="4666705"/>
            <a:ext cx="24130" cy="1270"/>
          </a:xfrm>
          <a:custGeom>
            <a:avLst/>
            <a:gdLst/>
            <a:ahLst/>
            <a:cxnLst/>
            <a:rect l="l" t="t" r="r" b="b"/>
            <a:pathLst>
              <a:path w="24129" h="1270">
                <a:moveTo>
                  <a:pt x="24066" y="711"/>
                </a:moveTo>
                <a:lnTo>
                  <a:pt x="0" y="0"/>
                </a:lnTo>
              </a:path>
            </a:pathLst>
          </a:custGeom>
          <a:ln w="19900">
            <a:solidFill>
              <a:srgbClr val="83ABBC"/>
            </a:solidFill>
          </a:ln>
        </p:spPr>
        <p:txBody>
          <a:bodyPr wrap="square" lIns="0" tIns="0" rIns="0" bIns="0" rtlCol="0"/>
          <a:lstStyle/>
          <a:p>
            <a:endParaRPr/>
          </a:p>
        </p:txBody>
      </p:sp>
      <p:sp>
        <p:nvSpPr>
          <p:cNvPr id="528" name="object 528"/>
          <p:cNvSpPr/>
          <p:nvPr/>
        </p:nvSpPr>
        <p:spPr>
          <a:xfrm>
            <a:off x="3659376" y="4667411"/>
            <a:ext cx="24130" cy="1270"/>
          </a:xfrm>
          <a:custGeom>
            <a:avLst/>
            <a:gdLst/>
            <a:ahLst/>
            <a:cxnLst/>
            <a:rect l="l" t="t" r="r" b="b"/>
            <a:pathLst>
              <a:path w="24129" h="1270">
                <a:moveTo>
                  <a:pt x="24053" y="723"/>
                </a:moveTo>
                <a:lnTo>
                  <a:pt x="0" y="0"/>
                </a:lnTo>
              </a:path>
            </a:pathLst>
          </a:custGeom>
          <a:ln w="19900">
            <a:solidFill>
              <a:srgbClr val="83ABBC"/>
            </a:solidFill>
          </a:ln>
        </p:spPr>
        <p:txBody>
          <a:bodyPr wrap="square" lIns="0" tIns="0" rIns="0" bIns="0" rtlCol="0"/>
          <a:lstStyle/>
          <a:p>
            <a:endParaRPr/>
          </a:p>
        </p:txBody>
      </p:sp>
      <p:sp>
        <p:nvSpPr>
          <p:cNvPr id="529" name="object 529"/>
          <p:cNvSpPr/>
          <p:nvPr/>
        </p:nvSpPr>
        <p:spPr>
          <a:xfrm>
            <a:off x="3683424" y="4668131"/>
            <a:ext cx="24130" cy="1270"/>
          </a:xfrm>
          <a:custGeom>
            <a:avLst/>
            <a:gdLst/>
            <a:ahLst/>
            <a:cxnLst/>
            <a:rect l="l" t="t" r="r" b="b"/>
            <a:pathLst>
              <a:path w="24129" h="1270">
                <a:moveTo>
                  <a:pt x="24066" y="723"/>
                </a:moveTo>
                <a:lnTo>
                  <a:pt x="0" y="0"/>
                </a:lnTo>
              </a:path>
            </a:pathLst>
          </a:custGeom>
          <a:ln w="19900">
            <a:solidFill>
              <a:srgbClr val="83ABBC"/>
            </a:solidFill>
          </a:ln>
        </p:spPr>
        <p:txBody>
          <a:bodyPr wrap="square" lIns="0" tIns="0" rIns="0" bIns="0" rtlCol="0"/>
          <a:lstStyle/>
          <a:p>
            <a:endParaRPr/>
          </a:p>
        </p:txBody>
      </p:sp>
      <p:sp>
        <p:nvSpPr>
          <p:cNvPr id="530" name="object 530"/>
          <p:cNvSpPr/>
          <p:nvPr/>
        </p:nvSpPr>
        <p:spPr>
          <a:xfrm>
            <a:off x="3707491" y="4668850"/>
            <a:ext cx="24130" cy="1270"/>
          </a:xfrm>
          <a:custGeom>
            <a:avLst/>
            <a:gdLst/>
            <a:ahLst/>
            <a:cxnLst/>
            <a:rect l="l" t="t" r="r" b="b"/>
            <a:pathLst>
              <a:path w="24129" h="1270">
                <a:moveTo>
                  <a:pt x="24053" y="723"/>
                </a:moveTo>
                <a:lnTo>
                  <a:pt x="0" y="0"/>
                </a:lnTo>
              </a:path>
            </a:pathLst>
          </a:custGeom>
          <a:ln w="19900">
            <a:solidFill>
              <a:srgbClr val="83ABBC"/>
            </a:solidFill>
          </a:ln>
        </p:spPr>
        <p:txBody>
          <a:bodyPr wrap="square" lIns="0" tIns="0" rIns="0" bIns="0" rtlCol="0"/>
          <a:lstStyle/>
          <a:p>
            <a:endParaRPr/>
          </a:p>
        </p:txBody>
      </p:sp>
      <p:sp>
        <p:nvSpPr>
          <p:cNvPr id="531" name="object 531"/>
          <p:cNvSpPr/>
          <p:nvPr/>
        </p:nvSpPr>
        <p:spPr>
          <a:xfrm>
            <a:off x="3731545" y="4669568"/>
            <a:ext cx="24130" cy="1270"/>
          </a:xfrm>
          <a:custGeom>
            <a:avLst/>
            <a:gdLst/>
            <a:ahLst/>
            <a:cxnLst/>
            <a:rect l="l" t="t" r="r" b="b"/>
            <a:pathLst>
              <a:path w="24129" h="1270">
                <a:moveTo>
                  <a:pt x="24053" y="723"/>
                </a:moveTo>
                <a:lnTo>
                  <a:pt x="0" y="0"/>
                </a:lnTo>
              </a:path>
            </a:pathLst>
          </a:custGeom>
          <a:ln w="19900">
            <a:solidFill>
              <a:srgbClr val="83ABBC"/>
            </a:solidFill>
          </a:ln>
        </p:spPr>
        <p:txBody>
          <a:bodyPr wrap="square" lIns="0" tIns="0" rIns="0" bIns="0" rtlCol="0"/>
          <a:lstStyle/>
          <a:p>
            <a:endParaRPr/>
          </a:p>
        </p:txBody>
      </p:sp>
      <p:sp>
        <p:nvSpPr>
          <p:cNvPr id="532" name="object 532"/>
          <p:cNvSpPr/>
          <p:nvPr/>
        </p:nvSpPr>
        <p:spPr>
          <a:xfrm>
            <a:off x="3755593" y="4670288"/>
            <a:ext cx="24130" cy="1270"/>
          </a:xfrm>
          <a:custGeom>
            <a:avLst/>
            <a:gdLst/>
            <a:ahLst/>
            <a:cxnLst/>
            <a:rect l="l" t="t" r="r" b="b"/>
            <a:pathLst>
              <a:path w="24129" h="1270">
                <a:moveTo>
                  <a:pt x="24066" y="736"/>
                </a:moveTo>
                <a:lnTo>
                  <a:pt x="0" y="0"/>
                </a:lnTo>
              </a:path>
            </a:pathLst>
          </a:custGeom>
          <a:ln w="19900">
            <a:solidFill>
              <a:srgbClr val="83ABBC"/>
            </a:solidFill>
          </a:ln>
        </p:spPr>
        <p:txBody>
          <a:bodyPr wrap="square" lIns="0" tIns="0" rIns="0" bIns="0" rtlCol="0"/>
          <a:lstStyle/>
          <a:p>
            <a:endParaRPr/>
          </a:p>
        </p:txBody>
      </p:sp>
      <p:sp>
        <p:nvSpPr>
          <p:cNvPr id="533" name="object 533"/>
          <p:cNvSpPr/>
          <p:nvPr/>
        </p:nvSpPr>
        <p:spPr>
          <a:xfrm>
            <a:off x="3779661" y="4671020"/>
            <a:ext cx="24130" cy="1270"/>
          </a:xfrm>
          <a:custGeom>
            <a:avLst/>
            <a:gdLst/>
            <a:ahLst/>
            <a:cxnLst/>
            <a:rect l="l" t="t" r="r" b="b"/>
            <a:pathLst>
              <a:path w="24129" h="1270">
                <a:moveTo>
                  <a:pt x="24053" y="736"/>
                </a:moveTo>
                <a:lnTo>
                  <a:pt x="0" y="0"/>
                </a:lnTo>
              </a:path>
            </a:pathLst>
          </a:custGeom>
          <a:ln w="19900">
            <a:solidFill>
              <a:srgbClr val="83ABBC"/>
            </a:solidFill>
          </a:ln>
        </p:spPr>
        <p:txBody>
          <a:bodyPr wrap="square" lIns="0" tIns="0" rIns="0" bIns="0" rtlCol="0"/>
          <a:lstStyle/>
          <a:p>
            <a:endParaRPr/>
          </a:p>
        </p:txBody>
      </p:sp>
      <p:sp>
        <p:nvSpPr>
          <p:cNvPr id="534" name="object 534"/>
          <p:cNvSpPr/>
          <p:nvPr/>
        </p:nvSpPr>
        <p:spPr>
          <a:xfrm>
            <a:off x="3803708" y="4671752"/>
            <a:ext cx="24130" cy="1270"/>
          </a:xfrm>
          <a:custGeom>
            <a:avLst/>
            <a:gdLst/>
            <a:ahLst/>
            <a:cxnLst/>
            <a:rect l="l" t="t" r="r" b="b"/>
            <a:pathLst>
              <a:path w="24129" h="1270">
                <a:moveTo>
                  <a:pt x="24066" y="736"/>
                </a:moveTo>
                <a:lnTo>
                  <a:pt x="0" y="0"/>
                </a:lnTo>
              </a:path>
            </a:pathLst>
          </a:custGeom>
          <a:ln w="19900">
            <a:solidFill>
              <a:srgbClr val="83ABBC"/>
            </a:solidFill>
          </a:ln>
        </p:spPr>
        <p:txBody>
          <a:bodyPr wrap="square" lIns="0" tIns="0" rIns="0" bIns="0" rtlCol="0"/>
          <a:lstStyle/>
          <a:p>
            <a:endParaRPr/>
          </a:p>
        </p:txBody>
      </p:sp>
      <p:sp>
        <p:nvSpPr>
          <p:cNvPr id="535" name="object 535"/>
          <p:cNvSpPr/>
          <p:nvPr/>
        </p:nvSpPr>
        <p:spPr>
          <a:xfrm>
            <a:off x="3827776" y="4672483"/>
            <a:ext cx="24130" cy="1270"/>
          </a:xfrm>
          <a:custGeom>
            <a:avLst/>
            <a:gdLst/>
            <a:ahLst/>
            <a:cxnLst/>
            <a:rect l="l" t="t" r="r" b="b"/>
            <a:pathLst>
              <a:path w="24129" h="1270">
                <a:moveTo>
                  <a:pt x="24053" y="749"/>
                </a:moveTo>
                <a:lnTo>
                  <a:pt x="0" y="0"/>
                </a:lnTo>
              </a:path>
            </a:pathLst>
          </a:custGeom>
          <a:ln w="19900">
            <a:solidFill>
              <a:srgbClr val="83ABBC"/>
            </a:solidFill>
          </a:ln>
        </p:spPr>
        <p:txBody>
          <a:bodyPr wrap="square" lIns="0" tIns="0" rIns="0" bIns="0" rtlCol="0"/>
          <a:lstStyle/>
          <a:p>
            <a:endParaRPr/>
          </a:p>
        </p:txBody>
      </p:sp>
      <p:sp>
        <p:nvSpPr>
          <p:cNvPr id="536" name="object 536"/>
          <p:cNvSpPr/>
          <p:nvPr/>
        </p:nvSpPr>
        <p:spPr>
          <a:xfrm>
            <a:off x="3851830" y="4673227"/>
            <a:ext cx="24130" cy="1270"/>
          </a:xfrm>
          <a:custGeom>
            <a:avLst/>
            <a:gdLst/>
            <a:ahLst/>
            <a:cxnLst/>
            <a:rect l="l" t="t" r="r" b="b"/>
            <a:pathLst>
              <a:path w="24129" h="1270">
                <a:moveTo>
                  <a:pt x="24053" y="749"/>
                </a:moveTo>
                <a:lnTo>
                  <a:pt x="0" y="0"/>
                </a:lnTo>
              </a:path>
            </a:pathLst>
          </a:custGeom>
          <a:ln w="19900">
            <a:solidFill>
              <a:srgbClr val="83ABBC"/>
            </a:solidFill>
          </a:ln>
        </p:spPr>
        <p:txBody>
          <a:bodyPr wrap="square" lIns="0" tIns="0" rIns="0" bIns="0" rtlCol="0"/>
          <a:lstStyle/>
          <a:p>
            <a:endParaRPr/>
          </a:p>
        </p:txBody>
      </p:sp>
      <p:sp>
        <p:nvSpPr>
          <p:cNvPr id="537" name="object 537"/>
          <p:cNvSpPr/>
          <p:nvPr/>
        </p:nvSpPr>
        <p:spPr>
          <a:xfrm>
            <a:off x="3875877" y="4673972"/>
            <a:ext cx="24130" cy="1270"/>
          </a:xfrm>
          <a:custGeom>
            <a:avLst/>
            <a:gdLst/>
            <a:ahLst/>
            <a:cxnLst/>
            <a:rect l="l" t="t" r="r" b="b"/>
            <a:pathLst>
              <a:path w="24129" h="1270">
                <a:moveTo>
                  <a:pt x="24066" y="749"/>
                </a:moveTo>
                <a:lnTo>
                  <a:pt x="0" y="0"/>
                </a:lnTo>
              </a:path>
            </a:pathLst>
          </a:custGeom>
          <a:ln w="19900">
            <a:solidFill>
              <a:srgbClr val="83ABBC"/>
            </a:solidFill>
          </a:ln>
        </p:spPr>
        <p:txBody>
          <a:bodyPr wrap="square" lIns="0" tIns="0" rIns="0" bIns="0" rtlCol="0"/>
          <a:lstStyle/>
          <a:p>
            <a:endParaRPr/>
          </a:p>
        </p:txBody>
      </p:sp>
      <p:sp>
        <p:nvSpPr>
          <p:cNvPr id="538" name="object 538"/>
          <p:cNvSpPr/>
          <p:nvPr/>
        </p:nvSpPr>
        <p:spPr>
          <a:xfrm>
            <a:off x="3899945" y="4674722"/>
            <a:ext cx="24130" cy="12700"/>
          </a:xfrm>
          <a:custGeom>
            <a:avLst/>
            <a:gdLst/>
            <a:ahLst/>
            <a:cxnLst/>
            <a:rect l="l" t="t" r="r" b="b"/>
            <a:pathLst>
              <a:path w="24129" h="12700">
                <a:moveTo>
                  <a:pt x="24053" y="12103"/>
                </a:moveTo>
                <a:lnTo>
                  <a:pt x="0" y="0"/>
                </a:lnTo>
              </a:path>
            </a:pathLst>
          </a:custGeom>
          <a:ln w="19900">
            <a:solidFill>
              <a:srgbClr val="83ABBC"/>
            </a:solidFill>
          </a:ln>
        </p:spPr>
        <p:txBody>
          <a:bodyPr wrap="square" lIns="0" tIns="0" rIns="0" bIns="0" rtlCol="0"/>
          <a:lstStyle/>
          <a:p>
            <a:endParaRPr/>
          </a:p>
        </p:txBody>
      </p:sp>
      <p:sp>
        <p:nvSpPr>
          <p:cNvPr id="539" name="object 539"/>
          <p:cNvSpPr/>
          <p:nvPr/>
        </p:nvSpPr>
        <p:spPr>
          <a:xfrm>
            <a:off x="3923992" y="4686832"/>
            <a:ext cx="24130" cy="1270"/>
          </a:xfrm>
          <a:custGeom>
            <a:avLst/>
            <a:gdLst/>
            <a:ahLst/>
            <a:cxnLst/>
            <a:rect l="l" t="t" r="r" b="b"/>
            <a:pathLst>
              <a:path w="24129" h="1270">
                <a:moveTo>
                  <a:pt x="24066" y="800"/>
                </a:moveTo>
                <a:lnTo>
                  <a:pt x="0" y="0"/>
                </a:lnTo>
              </a:path>
            </a:pathLst>
          </a:custGeom>
          <a:ln w="19900">
            <a:solidFill>
              <a:srgbClr val="83ABBC"/>
            </a:solidFill>
          </a:ln>
        </p:spPr>
        <p:txBody>
          <a:bodyPr wrap="square" lIns="0" tIns="0" rIns="0" bIns="0" rtlCol="0"/>
          <a:lstStyle/>
          <a:p>
            <a:endParaRPr/>
          </a:p>
        </p:txBody>
      </p:sp>
      <p:sp>
        <p:nvSpPr>
          <p:cNvPr id="540" name="object 540"/>
          <p:cNvSpPr/>
          <p:nvPr/>
        </p:nvSpPr>
        <p:spPr>
          <a:xfrm>
            <a:off x="3948059" y="4687638"/>
            <a:ext cx="24130" cy="1270"/>
          </a:xfrm>
          <a:custGeom>
            <a:avLst/>
            <a:gdLst/>
            <a:ahLst/>
            <a:cxnLst/>
            <a:rect l="l" t="t" r="r" b="b"/>
            <a:pathLst>
              <a:path w="24129" h="1270">
                <a:moveTo>
                  <a:pt x="24053" y="800"/>
                </a:moveTo>
                <a:lnTo>
                  <a:pt x="0" y="0"/>
                </a:lnTo>
              </a:path>
            </a:pathLst>
          </a:custGeom>
          <a:ln w="19900">
            <a:solidFill>
              <a:srgbClr val="83ABBC"/>
            </a:solidFill>
          </a:ln>
        </p:spPr>
        <p:txBody>
          <a:bodyPr wrap="square" lIns="0" tIns="0" rIns="0" bIns="0" rtlCol="0"/>
          <a:lstStyle/>
          <a:p>
            <a:endParaRPr/>
          </a:p>
        </p:txBody>
      </p:sp>
      <p:sp>
        <p:nvSpPr>
          <p:cNvPr id="541" name="object 541"/>
          <p:cNvSpPr/>
          <p:nvPr/>
        </p:nvSpPr>
        <p:spPr>
          <a:xfrm>
            <a:off x="3972114" y="4688443"/>
            <a:ext cx="24130" cy="1270"/>
          </a:xfrm>
          <a:custGeom>
            <a:avLst/>
            <a:gdLst/>
            <a:ahLst/>
            <a:cxnLst/>
            <a:rect l="l" t="t" r="r" b="b"/>
            <a:pathLst>
              <a:path w="24129" h="1270">
                <a:moveTo>
                  <a:pt x="24053" y="800"/>
                </a:moveTo>
                <a:lnTo>
                  <a:pt x="0" y="0"/>
                </a:lnTo>
              </a:path>
            </a:pathLst>
          </a:custGeom>
          <a:ln w="19900">
            <a:solidFill>
              <a:srgbClr val="83ABBC"/>
            </a:solidFill>
          </a:ln>
        </p:spPr>
        <p:txBody>
          <a:bodyPr wrap="square" lIns="0" tIns="0" rIns="0" bIns="0" rtlCol="0"/>
          <a:lstStyle/>
          <a:p>
            <a:endParaRPr/>
          </a:p>
        </p:txBody>
      </p:sp>
      <p:sp>
        <p:nvSpPr>
          <p:cNvPr id="542" name="object 542"/>
          <p:cNvSpPr/>
          <p:nvPr/>
        </p:nvSpPr>
        <p:spPr>
          <a:xfrm>
            <a:off x="3996161" y="4689250"/>
            <a:ext cx="24130" cy="1270"/>
          </a:xfrm>
          <a:custGeom>
            <a:avLst/>
            <a:gdLst/>
            <a:ahLst/>
            <a:cxnLst/>
            <a:rect l="l" t="t" r="r" b="b"/>
            <a:pathLst>
              <a:path w="24129" h="1270">
                <a:moveTo>
                  <a:pt x="24066" y="800"/>
                </a:moveTo>
                <a:lnTo>
                  <a:pt x="0" y="0"/>
                </a:lnTo>
              </a:path>
            </a:pathLst>
          </a:custGeom>
          <a:ln w="19900">
            <a:solidFill>
              <a:srgbClr val="83ABBC"/>
            </a:solidFill>
          </a:ln>
        </p:spPr>
        <p:txBody>
          <a:bodyPr wrap="square" lIns="0" tIns="0" rIns="0" bIns="0" rtlCol="0"/>
          <a:lstStyle/>
          <a:p>
            <a:endParaRPr/>
          </a:p>
        </p:txBody>
      </p:sp>
      <p:sp>
        <p:nvSpPr>
          <p:cNvPr id="543" name="object 543"/>
          <p:cNvSpPr/>
          <p:nvPr/>
        </p:nvSpPr>
        <p:spPr>
          <a:xfrm>
            <a:off x="4020229" y="4690056"/>
            <a:ext cx="24130" cy="1270"/>
          </a:xfrm>
          <a:custGeom>
            <a:avLst/>
            <a:gdLst/>
            <a:ahLst/>
            <a:cxnLst/>
            <a:rect l="l" t="t" r="r" b="b"/>
            <a:pathLst>
              <a:path w="24129" h="1270">
                <a:moveTo>
                  <a:pt x="24053" y="812"/>
                </a:moveTo>
                <a:lnTo>
                  <a:pt x="0" y="0"/>
                </a:lnTo>
              </a:path>
            </a:pathLst>
          </a:custGeom>
          <a:ln w="19900">
            <a:solidFill>
              <a:srgbClr val="83ABBC"/>
            </a:solidFill>
          </a:ln>
        </p:spPr>
        <p:txBody>
          <a:bodyPr wrap="square" lIns="0" tIns="0" rIns="0" bIns="0" rtlCol="0"/>
          <a:lstStyle/>
          <a:p>
            <a:endParaRPr/>
          </a:p>
        </p:txBody>
      </p:sp>
      <p:sp>
        <p:nvSpPr>
          <p:cNvPr id="544" name="object 544"/>
          <p:cNvSpPr/>
          <p:nvPr/>
        </p:nvSpPr>
        <p:spPr>
          <a:xfrm>
            <a:off x="4044276" y="4690874"/>
            <a:ext cx="24130" cy="1270"/>
          </a:xfrm>
          <a:custGeom>
            <a:avLst/>
            <a:gdLst/>
            <a:ahLst/>
            <a:cxnLst/>
            <a:rect l="l" t="t" r="r" b="b"/>
            <a:pathLst>
              <a:path w="24129" h="1270">
                <a:moveTo>
                  <a:pt x="24066" y="812"/>
                </a:moveTo>
                <a:lnTo>
                  <a:pt x="0" y="0"/>
                </a:lnTo>
              </a:path>
            </a:pathLst>
          </a:custGeom>
          <a:ln w="19900">
            <a:solidFill>
              <a:srgbClr val="83ABBC"/>
            </a:solidFill>
          </a:ln>
        </p:spPr>
        <p:txBody>
          <a:bodyPr wrap="square" lIns="0" tIns="0" rIns="0" bIns="0" rtlCol="0"/>
          <a:lstStyle/>
          <a:p>
            <a:endParaRPr/>
          </a:p>
        </p:txBody>
      </p:sp>
      <p:sp>
        <p:nvSpPr>
          <p:cNvPr id="545" name="object 545"/>
          <p:cNvSpPr/>
          <p:nvPr/>
        </p:nvSpPr>
        <p:spPr>
          <a:xfrm>
            <a:off x="4068343" y="4691692"/>
            <a:ext cx="24130" cy="1270"/>
          </a:xfrm>
          <a:custGeom>
            <a:avLst/>
            <a:gdLst/>
            <a:ahLst/>
            <a:cxnLst/>
            <a:rect l="l" t="t" r="r" b="b"/>
            <a:pathLst>
              <a:path w="24129" h="1270">
                <a:moveTo>
                  <a:pt x="24053" y="825"/>
                </a:moveTo>
                <a:lnTo>
                  <a:pt x="0" y="0"/>
                </a:lnTo>
              </a:path>
            </a:pathLst>
          </a:custGeom>
          <a:ln w="19900">
            <a:solidFill>
              <a:srgbClr val="83ABBC"/>
            </a:solidFill>
          </a:ln>
        </p:spPr>
        <p:txBody>
          <a:bodyPr wrap="square" lIns="0" tIns="0" rIns="0" bIns="0" rtlCol="0"/>
          <a:lstStyle/>
          <a:p>
            <a:endParaRPr/>
          </a:p>
        </p:txBody>
      </p:sp>
      <p:sp>
        <p:nvSpPr>
          <p:cNvPr id="546" name="object 546"/>
          <p:cNvSpPr/>
          <p:nvPr/>
        </p:nvSpPr>
        <p:spPr>
          <a:xfrm>
            <a:off x="4092392" y="4692524"/>
            <a:ext cx="24130" cy="1270"/>
          </a:xfrm>
          <a:custGeom>
            <a:avLst/>
            <a:gdLst/>
            <a:ahLst/>
            <a:cxnLst/>
            <a:rect l="l" t="t" r="r" b="b"/>
            <a:pathLst>
              <a:path w="24129" h="1270">
                <a:moveTo>
                  <a:pt x="24066" y="812"/>
                </a:moveTo>
                <a:lnTo>
                  <a:pt x="0" y="0"/>
                </a:lnTo>
              </a:path>
            </a:pathLst>
          </a:custGeom>
          <a:ln w="19900">
            <a:solidFill>
              <a:srgbClr val="83ABBC"/>
            </a:solidFill>
          </a:ln>
        </p:spPr>
        <p:txBody>
          <a:bodyPr wrap="square" lIns="0" tIns="0" rIns="0" bIns="0" rtlCol="0"/>
          <a:lstStyle/>
          <a:p>
            <a:endParaRPr/>
          </a:p>
        </p:txBody>
      </p:sp>
      <p:sp>
        <p:nvSpPr>
          <p:cNvPr id="547" name="object 547"/>
          <p:cNvSpPr/>
          <p:nvPr/>
        </p:nvSpPr>
        <p:spPr>
          <a:xfrm>
            <a:off x="4116458" y="4693342"/>
            <a:ext cx="24130" cy="1270"/>
          </a:xfrm>
          <a:custGeom>
            <a:avLst/>
            <a:gdLst/>
            <a:ahLst/>
            <a:cxnLst/>
            <a:rect l="l" t="t" r="r" b="b"/>
            <a:pathLst>
              <a:path w="24129" h="1270">
                <a:moveTo>
                  <a:pt x="24053" y="838"/>
                </a:moveTo>
                <a:lnTo>
                  <a:pt x="0" y="0"/>
                </a:lnTo>
              </a:path>
            </a:pathLst>
          </a:custGeom>
          <a:ln w="19900">
            <a:solidFill>
              <a:srgbClr val="83ABBC"/>
            </a:solidFill>
          </a:ln>
        </p:spPr>
        <p:txBody>
          <a:bodyPr wrap="square" lIns="0" tIns="0" rIns="0" bIns="0" rtlCol="0"/>
          <a:lstStyle/>
          <a:p>
            <a:endParaRPr/>
          </a:p>
        </p:txBody>
      </p:sp>
      <p:sp>
        <p:nvSpPr>
          <p:cNvPr id="548" name="object 548"/>
          <p:cNvSpPr/>
          <p:nvPr/>
        </p:nvSpPr>
        <p:spPr>
          <a:xfrm>
            <a:off x="4140513" y="4694185"/>
            <a:ext cx="24130" cy="1270"/>
          </a:xfrm>
          <a:custGeom>
            <a:avLst/>
            <a:gdLst/>
            <a:ahLst/>
            <a:cxnLst/>
            <a:rect l="l" t="t" r="r" b="b"/>
            <a:pathLst>
              <a:path w="24129" h="1270">
                <a:moveTo>
                  <a:pt x="24053" y="825"/>
                </a:moveTo>
                <a:lnTo>
                  <a:pt x="0" y="0"/>
                </a:lnTo>
              </a:path>
            </a:pathLst>
          </a:custGeom>
          <a:ln w="19900">
            <a:solidFill>
              <a:srgbClr val="83ABBC"/>
            </a:solidFill>
          </a:ln>
        </p:spPr>
        <p:txBody>
          <a:bodyPr wrap="square" lIns="0" tIns="0" rIns="0" bIns="0" rtlCol="0"/>
          <a:lstStyle/>
          <a:p>
            <a:endParaRPr/>
          </a:p>
        </p:txBody>
      </p:sp>
      <p:sp>
        <p:nvSpPr>
          <p:cNvPr id="549" name="object 549"/>
          <p:cNvSpPr/>
          <p:nvPr/>
        </p:nvSpPr>
        <p:spPr>
          <a:xfrm>
            <a:off x="4164561" y="4695017"/>
            <a:ext cx="24130" cy="1270"/>
          </a:xfrm>
          <a:custGeom>
            <a:avLst/>
            <a:gdLst/>
            <a:ahLst/>
            <a:cxnLst/>
            <a:rect l="l" t="t" r="r" b="b"/>
            <a:pathLst>
              <a:path w="24129" h="1270">
                <a:moveTo>
                  <a:pt x="24066" y="825"/>
                </a:moveTo>
                <a:lnTo>
                  <a:pt x="0" y="0"/>
                </a:lnTo>
              </a:path>
            </a:pathLst>
          </a:custGeom>
          <a:ln w="19900">
            <a:solidFill>
              <a:srgbClr val="83ABBC"/>
            </a:solidFill>
          </a:ln>
        </p:spPr>
        <p:txBody>
          <a:bodyPr wrap="square" lIns="0" tIns="0" rIns="0" bIns="0" rtlCol="0"/>
          <a:lstStyle/>
          <a:p>
            <a:endParaRPr/>
          </a:p>
        </p:txBody>
      </p:sp>
      <p:sp>
        <p:nvSpPr>
          <p:cNvPr id="550" name="object 550"/>
          <p:cNvSpPr/>
          <p:nvPr/>
        </p:nvSpPr>
        <p:spPr>
          <a:xfrm>
            <a:off x="4188627" y="4695846"/>
            <a:ext cx="24130" cy="12065"/>
          </a:xfrm>
          <a:custGeom>
            <a:avLst/>
            <a:gdLst/>
            <a:ahLst/>
            <a:cxnLst/>
            <a:rect l="l" t="t" r="r" b="b"/>
            <a:pathLst>
              <a:path w="24129" h="12064">
                <a:moveTo>
                  <a:pt x="24053" y="11988"/>
                </a:moveTo>
                <a:lnTo>
                  <a:pt x="0" y="0"/>
                </a:lnTo>
              </a:path>
            </a:pathLst>
          </a:custGeom>
          <a:ln w="19900">
            <a:solidFill>
              <a:srgbClr val="83ABBC"/>
            </a:solidFill>
          </a:ln>
        </p:spPr>
        <p:txBody>
          <a:bodyPr wrap="square" lIns="0" tIns="0" rIns="0" bIns="0" rtlCol="0"/>
          <a:lstStyle/>
          <a:p>
            <a:endParaRPr/>
          </a:p>
        </p:txBody>
      </p:sp>
      <p:sp>
        <p:nvSpPr>
          <p:cNvPr id="551" name="object 551"/>
          <p:cNvSpPr/>
          <p:nvPr/>
        </p:nvSpPr>
        <p:spPr>
          <a:xfrm>
            <a:off x="4212676" y="4707839"/>
            <a:ext cx="24130" cy="1270"/>
          </a:xfrm>
          <a:custGeom>
            <a:avLst/>
            <a:gdLst/>
            <a:ahLst/>
            <a:cxnLst/>
            <a:rect l="l" t="t" r="r" b="b"/>
            <a:pathLst>
              <a:path w="24129" h="1270">
                <a:moveTo>
                  <a:pt x="24066" y="888"/>
                </a:moveTo>
                <a:lnTo>
                  <a:pt x="0" y="0"/>
                </a:lnTo>
              </a:path>
            </a:pathLst>
          </a:custGeom>
          <a:ln w="19900">
            <a:solidFill>
              <a:srgbClr val="83ABBC"/>
            </a:solidFill>
          </a:ln>
        </p:spPr>
        <p:txBody>
          <a:bodyPr wrap="square" lIns="0" tIns="0" rIns="0" bIns="0" rtlCol="0"/>
          <a:lstStyle/>
          <a:p>
            <a:endParaRPr/>
          </a:p>
        </p:txBody>
      </p:sp>
      <p:sp>
        <p:nvSpPr>
          <p:cNvPr id="552" name="object 552"/>
          <p:cNvSpPr/>
          <p:nvPr/>
        </p:nvSpPr>
        <p:spPr>
          <a:xfrm>
            <a:off x="4236742" y="4708731"/>
            <a:ext cx="24130" cy="1270"/>
          </a:xfrm>
          <a:custGeom>
            <a:avLst/>
            <a:gdLst/>
            <a:ahLst/>
            <a:cxnLst/>
            <a:rect l="l" t="t" r="r" b="b"/>
            <a:pathLst>
              <a:path w="24129" h="1270">
                <a:moveTo>
                  <a:pt x="24053" y="901"/>
                </a:moveTo>
                <a:lnTo>
                  <a:pt x="0" y="0"/>
                </a:lnTo>
              </a:path>
            </a:pathLst>
          </a:custGeom>
          <a:ln w="19900">
            <a:solidFill>
              <a:srgbClr val="83ABBC"/>
            </a:solidFill>
          </a:ln>
        </p:spPr>
        <p:txBody>
          <a:bodyPr wrap="square" lIns="0" tIns="0" rIns="0" bIns="0" rtlCol="0"/>
          <a:lstStyle/>
          <a:p>
            <a:endParaRPr/>
          </a:p>
        </p:txBody>
      </p:sp>
      <p:sp>
        <p:nvSpPr>
          <p:cNvPr id="553" name="object 553"/>
          <p:cNvSpPr/>
          <p:nvPr/>
        </p:nvSpPr>
        <p:spPr>
          <a:xfrm>
            <a:off x="4260796" y="4709637"/>
            <a:ext cx="24130" cy="1270"/>
          </a:xfrm>
          <a:custGeom>
            <a:avLst/>
            <a:gdLst/>
            <a:ahLst/>
            <a:cxnLst/>
            <a:rect l="l" t="t" r="r" b="b"/>
            <a:pathLst>
              <a:path w="24129" h="1270">
                <a:moveTo>
                  <a:pt x="24053" y="901"/>
                </a:moveTo>
                <a:lnTo>
                  <a:pt x="0" y="0"/>
                </a:lnTo>
              </a:path>
            </a:pathLst>
          </a:custGeom>
          <a:ln w="19900">
            <a:solidFill>
              <a:srgbClr val="83ABBC"/>
            </a:solidFill>
          </a:ln>
        </p:spPr>
        <p:txBody>
          <a:bodyPr wrap="square" lIns="0" tIns="0" rIns="0" bIns="0" rtlCol="0"/>
          <a:lstStyle/>
          <a:p>
            <a:endParaRPr/>
          </a:p>
        </p:txBody>
      </p:sp>
      <p:sp>
        <p:nvSpPr>
          <p:cNvPr id="554" name="object 554"/>
          <p:cNvSpPr/>
          <p:nvPr/>
        </p:nvSpPr>
        <p:spPr>
          <a:xfrm>
            <a:off x="4284845" y="4710543"/>
            <a:ext cx="24130" cy="1270"/>
          </a:xfrm>
          <a:custGeom>
            <a:avLst/>
            <a:gdLst/>
            <a:ahLst/>
            <a:cxnLst/>
            <a:rect l="l" t="t" r="r" b="b"/>
            <a:pathLst>
              <a:path w="24129" h="1270">
                <a:moveTo>
                  <a:pt x="24066" y="901"/>
                </a:moveTo>
                <a:lnTo>
                  <a:pt x="0" y="0"/>
                </a:lnTo>
              </a:path>
            </a:pathLst>
          </a:custGeom>
          <a:ln w="19900">
            <a:solidFill>
              <a:srgbClr val="83ABBC"/>
            </a:solidFill>
          </a:ln>
        </p:spPr>
        <p:txBody>
          <a:bodyPr wrap="square" lIns="0" tIns="0" rIns="0" bIns="0" rtlCol="0"/>
          <a:lstStyle/>
          <a:p>
            <a:endParaRPr/>
          </a:p>
        </p:txBody>
      </p:sp>
      <p:sp>
        <p:nvSpPr>
          <p:cNvPr id="555" name="object 555"/>
          <p:cNvSpPr/>
          <p:nvPr/>
        </p:nvSpPr>
        <p:spPr>
          <a:xfrm>
            <a:off x="4308911" y="4711448"/>
            <a:ext cx="24130" cy="1270"/>
          </a:xfrm>
          <a:custGeom>
            <a:avLst/>
            <a:gdLst/>
            <a:ahLst/>
            <a:cxnLst/>
            <a:rect l="l" t="t" r="r" b="b"/>
            <a:pathLst>
              <a:path w="24129" h="1270">
                <a:moveTo>
                  <a:pt x="24053" y="901"/>
                </a:moveTo>
                <a:lnTo>
                  <a:pt x="0" y="0"/>
                </a:lnTo>
              </a:path>
            </a:pathLst>
          </a:custGeom>
          <a:ln w="19900">
            <a:solidFill>
              <a:srgbClr val="83ABBC"/>
            </a:solidFill>
          </a:ln>
        </p:spPr>
        <p:txBody>
          <a:bodyPr wrap="square" lIns="0" tIns="0" rIns="0" bIns="0" rtlCol="0"/>
          <a:lstStyle/>
          <a:p>
            <a:endParaRPr/>
          </a:p>
        </p:txBody>
      </p:sp>
      <p:sp>
        <p:nvSpPr>
          <p:cNvPr id="556" name="object 556"/>
          <p:cNvSpPr/>
          <p:nvPr/>
        </p:nvSpPr>
        <p:spPr>
          <a:xfrm>
            <a:off x="4332959" y="4712352"/>
            <a:ext cx="24130" cy="1270"/>
          </a:xfrm>
          <a:custGeom>
            <a:avLst/>
            <a:gdLst/>
            <a:ahLst/>
            <a:cxnLst/>
            <a:rect l="l" t="t" r="r" b="b"/>
            <a:pathLst>
              <a:path w="24129" h="1270">
                <a:moveTo>
                  <a:pt x="24066" y="914"/>
                </a:moveTo>
                <a:lnTo>
                  <a:pt x="0" y="0"/>
                </a:lnTo>
              </a:path>
            </a:pathLst>
          </a:custGeom>
          <a:ln w="19900">
            <a:solidFill>
              <a:srgbClr val="83ABBC"/>
            </a:solidFill>
          </a:ln>
        </p:spPr>
        <p:txBody>
          <a:bodyPr wrap="square" lIns="0" tIns="0" rIns="0" bIns="0" rtlCol="0"/>
          <a:lstStyle/>
          <a:p>
            <a:endParaRPr/>
          </a:p>
        </p:txBody>
      </p:sp>
      <p:sp>
        <p:nvSpPr>
          <p:cNvPr id="557" name="object 557"/>
          <p:cNvSpPr/>
          <p:nvPr/>
        </p:nvSpPr>
        <p:spPr>
          <a:xfrm>
            <a:off x="4357027" y="4713270"/>
            <a:ext cx="24130" cy="1270"/>
          </a:xfrm>
          <a:custGeom>
            <a:avLst/>
            <a:gdLst/>
            <a:ahLst/>
            <a:cxnLst/>
            <a:rect l="l" t="t" r="r" b="b"/>
            <a:pathLst>
              <a:path w="24129" h="1270">
                <a:moveTo>
                  <a:pt x="24053" y="914"/>
                </a:moveTo>
                <a:lnTo>
                  <a:pt x="0" y="0"/>
                </a:lnTo>
              </a:path>
            </a:pathLst>
          </a:custGeom>
          <a:ln w="19900">
            <a:solidFill>
              <a:srgbClr val="83ABBC"/>
            </a:solidFill>
          </a:ln>
        </p:spPr>
        <p:txBody>
          <a:bodyPr wrap="square" lIns="0" tIns="0" rIns="0" bIns="0" rtlCol="0"/>
          <a:lstStyle/>
          <a:p>
            <a:endParaRPr/>
          </a:p>
        </p:txBody>
      </p:sp>
      <p:sp>
        <p:nvSpPr>
          <p:cNvPr id="558" name="object 558"/>
          <p:cNvSpPr/>
          <p:nvPr/>
        </p:nvSpPr>
        <p:spPr>
          <a:xfrm>
            <a:off x="4381074" y="4714187"/>
            <a:ext cx="24130" cy="1270"/>
          </a:xfrm>
          <a:custGeom>
            <a:avLst/>
            <a:gdLst/>
            <a:ahLst/>
            <a:cxnLst/>
            <a:rect l="l" t="t" r="r" b="b"/>
            <a:pathLst>
              <a:path w="24129" h="1270">
                <a:moveTo>
                  <a:pt x="24066" y="927"/>
                </a:moveTo>
                <a:lnTo>
                  <a:pt x="0" y="0"/>
                </a:lnTo>
              </a:path>
            </a:pathLst>
          </a:custGeom>
          <a:ln w="19900">
            <a:solidFill>
              <a:srgbClr val="83ABBC"/>
            </a:solidFill>
          </a:ln>
        </p:spPr>
        <p:txBody>
          <a:bodyPr wrap="square" lIns="0" tIns="0" rIns="0" bIns="0" rtlCol="0"/>
          <a:lstStyle/>
          <a:p>
            <a:endParaRPr/>
          </a:p>
        </p:txBody>
      </p:sp>
      <p:sp>
        <p:nvSpPr>
          <p:cNvPr id="559" name="object 559"/>
          <p:cNvSpPr/>
          <p:nvPr/>
        </p:nvSpPr>
        <p:spPr>
          <a:xfrm>
            <a:off x="4405142" y="4715118"/>
            <a:ext cx="24130" cy="1270"/>
          </a:xfrm>
          <a:custGeom>
            <a:avLst/>
            <a:gdLst/>
            <a:ahLst/>
            <a:cxnLst/>
            <a:rect l="l" t="t" r="r" b="b"/>
            <a:pathLst>
              <a:path w="24129" h="1270">
                <a:moveTo>
                  <a:pt x="24053" y="927"/>
                </a:moveTo>
                <a:lnTo>
                  <a:pt x="0" y="0"/>
                </a:lnTo>
              </a:path>
            </a:pathLst>
          </a:custGeom>
          <a:ln w="19900">
            <a:solidFill>
              <a:srgbClr val="83ABBC"/>
            </a:solidFill>
          </a:ln>
        </p:spPr>
        <p:txBody>
          <a:bodyPr wrap="square" lIns="0" tIns="0" rIns="0" bIns="0" rtlCol="0"/>
          <a:lstStyle/>
          <a:p>
            <a:endParaRPr/>
          </a:p>
        </p:txBody>
      </p:sp>
      <p:sp>
        <p:nvSpPr>
          <p:cNvPr id="560" name="object 560"/>
          <p:cNvSpPr/>
          <p:nvPr/>
        </p:nvSpPr>
        <p:spPr>
          <a:xfrm>
            <a:off x="4429196" y="4716048"/>
            <a:ext cx="24130" cy="1270"/>
          </a:xfrm>
          <a:custGeom>
            <a:avLst/>
            <a:gdLst/>
            <a:ahLst/>
            <a:cxnLst/>
            <a:rect l="l" t="t" r="r" b="b"/>
            <a:pathLst>
              <a:path w="24129" h="1270">
                <a:moveTo>
                  <a:pt x="24053" y="927"/>
                </a:moveTo>
                <a:lnTo>
                  <a:pt x="0" y="0"/>
                </a:lnTo>
              </a:path>
            </a:pathLst>
          </a:custGeom>
          <a:ln w="19900">
            <a:solidFill>
              <a:srgbClr val="83ABBC"/>
            </a:solidFill>
          </a:ln>
        </p:spPr>
        <p:txBody>
          <a:bodyPr wrap="square" lIns="0" tIns="0" rIns="0" bIns="0" rtlCol="0"/>
          <a:lstStyle/>
          <a:p>
            <a:endParaRPr/>
          </a:p>
        </p:txBody>
      </p:sp>
      <p:sp>
        <p:nvSpPr>
          <p:cNvPr id="561" name="object 561"/>
          <p:cNvSpPr/>
          <p:nvPr/>
        </p:nvSpPr>
        <p:spPr>
          <a:xfrm>
            <a:off x="4453243" y="4716977"/>
            <a:ext cx="24130" cy="1270"/>
          </a:xfrm>
          <a:custGeom>
            <a:avLst/>
            <a:gdLst/>
            <a:ahLst/>
            <a:cxnLst/>
            <a:rect l="l" t="t" r="r" b="b"/>
            <a:pathLst>
              <a:path w="24129" h="1270">
                <a:moveTo>
                  <a:pt x="24066" y="939"/>
                </a:moveTo>
                <a:lnTo>
                  <a:pt x="0" y="0"/>
                </a:lnTo>
              </a:path>
            </a:pathLst>
          </a:custGeom>
          <a:ln w="19900">
            <a:solidFill>
              <a:srgbClr val="83ABBC"/>
            </a:solidFill>
          </a:ln>
        </p:spPr>
        <p:txBody>
          <a:bodyPr wrap="square" lIns="0" tIns="0" rIns="0" bIns="0" rtlCol="0"/>
          <a:lstStyle/>
          <a:p>
            <a:endParaRPr/>
          </a:p>
        </p:txBody>
      </p:sp>
      <p:sp>
        <p:nvSpPr>
          <p:cNvPr id="562" name="object 562"/>
          <p:cNvSpPr/>
          <p:nvPr/>
        </p:nvSpPr>
        <p:spPr>
          <a:xfrm>
            <a:off x="4477311" y="4717912"/>
            <a:ext cx="24130" cy="12065"/>
          </a:xfrm>
          <a:custGeom>
            <a:avLst/>
            <a:gdLst/>
            <a:ahLst/>
            <a:cxnLst/>
            <a:rect l="l" t="t" r="r" b="b"/>
            <a:pathLst>
              <a:path w="24129" h="12064">
                <a:moveTo>
                  <a:pt x="24053" y="11861"/>
                </a:moveTo>
                <a:lnTo>
                  <a:pt x="0" y="0"/>
                </a:lnTo>
              </a:path>
            </a:pathLst>
          </a:custGeom>
          <a:ln w="19900">
            <a:solidFill>
              <a:srgbClr val="83ABBC"/>
            </a:solidFill>
          </a:ln>
        </p:spPr>
        <p:txBody>
          <a:bodyPr wrap="square" lIns="0" tIns="0" rIns="0" bIns="0" rtlCol="0"/>
          <a:lstStyle/>
          <a:p>
            <a:endParaRPr/>
          </a:p>
        </p:txBody>
      </p:sp>
      <p:sp>
        <p:nvSpPr>
          <p:cNvPr id="563" name="object 563"/>
          <p:cNvSpPr/>
          <p:nvPr/>
        </p:nvSpPr>
        <p:spPr>
          <a:xfrm>
            <a:off x="4501358" y="4729777"/>
            <a:ext cx="24130" cy="1270"/>
          </a:xfrm>
          <a:custGeom>
            <a:avLst/>
            <a:gdLst/>
            <a:ahLst/>
            <a:cxnLst/>
            <a:rect l="l" t="t" r="r" b="b"/>
            <a:pathLst>
              <a:path w="24129" h="1270">
                <a:moveTo>
                  <a:pt x="24066" y="990"/>
                </a:moveTo>
                <a:lnTo>
                  <a:pt x="0" y="0"/>
                </a:lnTo>
              </a:path>
            </a:pathLst>
          </a:custGeom>
          <a:ln w="19900">
            <a:solidFill>
              <a:srgbClr val="83ABBC"/>
            </a:solidFill>
          </a:ln>
        </p:spPr>
        <p:txBody>
          <a:bodyPr wrap="square" lIns="0" tIns="0" rIns="0" bIns="0" rtlCol="0"/>
          <a:lstStyle/>
          <a:p>
            <a:endParaRPr/>
          </a:p>
        </p:txBody>
      </p:sp>
      <p:sp>
        <p:nvSpPr>
          <p:cNvPr id="564" name="object 564"/>
          <p:cNvSpPr/>
          <p:nvPr/>
        </p:nvSpPr>
        <p:spPr>
          <a:xfrm>
            <a:off x="4525426" y="4730768"/>
            <a:ext cx="24130" cy="1270"/>
          </a:xfrm>
          <a:custGeom>
            <a:avLst/>
            <a:gdLst/>
            <a:ahLst/>
            <a:cxnLst/>
            <a:rect l="l" t="t" r="r" b="b"/>
            <a:pathLst>
              <a:path w="24129" h="1270">
                <a:moveTo>
                  <a:pt x="24053" y="1003"/>
                </a:moveTo>
                <a:lnTo>
                  <a:pt x="0" y="0"/>
                </a:lnTo>
              </a:path>
            </a:pathLst>
          </a:custGeom>
          <a:ln w="19900">
            <a:solidFill>
              <a:srgbClr val="83ABBC"/>
            </a:solidFill>
          </a:ln>
        </p:spPr>
        <p:txBody>
          <a:bodyPr wrap="square" lIns="0" tIns="0" rIns="0" bIns="0" rtlCol="0"/>
          <a:lstStyle/>
          <a:p>
            <a:endParaRPr/>
          </a:p>
        </p:txBody>
      </p:sp>
      <p:sp>
        <p:nvSpPr>
          <p:cNvPr id="565" name="object 565"/>
          <p:cNvSpPr/>
          <p:nvPr/>
        </p:nvSpPr>
        <p:spPr>
          <a:xfrm>
            <a:off x="4549480" y="4731773"/>
            <a:ext cx="24130" cy="1270"/>
          </a:xfrm>
          <a:custGeom>
            <a:avLst/>
            <a:gdLst/>
            <a:ahLst/>
            <a:cxnLst/>
            <a:rect l="l" t="t" r="r" b="b"/>
            <a:pathLst>
              <a:path w="24129" h="1270">
                <a:moveTo>
                  <a:pt x="24053" y="1003"/>
                </a:moveTo>
                <a:lnTo>
                  <a:pt x="0" y="0"/>
                </a:lnTo>
              </a:path>
            </a:pathLst>
          </a:custGeom>
          <a:ln w="19900">
            <a:solidFill>
              <a:srgbClr val="83ABBC"/>
            </a:solidFill>
          </a:ln>
        </p:spPr>
        <p:txBody>
          <a:bodyPr wrap="square" lIns="0" tIns="0" rIns="0" bIns="0" rtlCol="0"/>
          <a:lstStyle/>
          <a:p>
            <a:endParaRPr/>
          </a:p>
        </p:txBody>
      </p:sp>
      <p:sp>
        <p:nvSpPr>
          <p:cNvPr id="566" name="object 566"/>
          <p:cNvSpPr/>
          <p:nvPr/>
        </p:nvSpPr>
        <p:spPr>
          <a:xfrm>
            <a:off x="4573527" y="4732778"/>
            <a:ext cx="24130" cy="1270"/>
          </a:xfrm>
          <a:custGeom>
            <a:avLst/>
            <a:gdLst/>
            <a:ahLst/>
            <a:cxnLst/>
            <a:rect l="l" t="t" r="r" b="b"/>
            <a:pathLst>
              <a:path w="24129" h="1270">
                <a:moveTo>
                  <a:pt x="24066" y="1003"/>
                </a:moveTo>
                <a:lnTo>
                  <a:pt x="0" y="0"/>
                </a:lnTo>
              </a:path>
            </a:pathLst>
          </a:custGeom>
          <a:ln w="19900">
            <a:solidFill>
              <a:srgbClr val="83ABBC"/>
            </a:solidFill>
          </a:ln>
        </p:spPr>
        <p:txBody>
          <a:bodyPr wrap="square" lIns="0" tIns="0" rIns="0" bIns="0" rtlCol="0"/>
          <a:lstStyle/>
          <a:p>
            <a:endParaRPr/>
          </a:p>
        </p:txBody>
      </p:sp>
      <p:sp>
        <p:nvSpPr>
          <p:cNvPr id="567" name="object 567"/>
          <p:cNvSpPr/>
          <p:nvPr/>
        </p:nvSpPr>
        <p:spPr>
          <a:xfrm>
            <a:off x="4597595" y="4733782"/>
            <a:ext cx="24130" cy="1270"/>
          </a:xfrm>
          <a:custGeom>
            <a:avLst/>
            <a:gdLst/>
            <a:ahLst/>
            <a:cxnLst/>
            <a:rect l="l" t="t" r="r" b="b"/>
            <a:pathLst>
              <a:path w="24129" h="1270">
                <a:moveTo>
                  <a:pt x="24053" y="1003"/>
                </a:moveTo>
                <a:lnTo>
                  <a:pt x="0" y="0"/>
                </a:lnTo>
              </a:path>
            </a:pathLst>
          </a:custGeom>
          <a:ln w="19900">
            <a:solidFill>
              <a:srgbClr val="83ABBC"/>
            </a:solidFill>
          </a:ln>
        </p:spPr>
        <p:txBody>
          <a:bodyPr wrap="square" lIns="0" tIns="0" rIns="0" bIns="0" rtlCol="0"/>
          <a:lstStyle/>
          <a:p>
            <a:endParaRPr/>
          </a:p>
        </p:txBody>
      </p:sp>
      <p:sp>
        <p:nvSpPr>
          <p:cNvPr id="568" name="object 568"/>
          <p:cNvSpPr/>
          <p:nvPr/>
        </p:nvSpPr>
        <p:spPr>
          <a:xfrm>
            <a:off x="4621643" y="4734787"/>
            <a:ext cx="24130" cy="1270"/>
          </a:xfrm>
          <a:custGeom>
            <a:avLst/>
            <a:gdLst/>
            <a:ahLst/>
            <a:cxnLst/>
            <a:rect l="l" t="t" r="r" b="b"/>
            <a:pathLst>
              <a:path w="24129" h="1270">
                <a:moveTo>
                  <a:pt x="24066" y="1015"/>
                </a:moveTo>
                <a:lnTo>
                  <a:pt x="0" y="0"/>
                </a:lnTo>
              </a:path>
            </a:pathLst>
          </a:custGeom>
          <a:ln w="19900">
            <a:solidFill>
              <a:srgbClr val="83ABBC"/>
            </a:solidFill>
          </a:ln>
        </p:spPr>
        <p:txBody>
          <a:bodyPr wrap="square" lIns="0" tIns="0" rIns="0" bIns="0" rtlCol="0"/>
          <a:lstStyle/>
          <a:p>
            <a:endParaRPr/>
          </a:p>
        </p:txBody>
      </p:sp>
      <p:sp>
        <p:nvSpPr>
          <p:cNvPr id="569" name="object 569"/>
          <p:cNvSpPr/>
          <p:nvPr/>
        </p:nvSpPr>
        <p:spPr>
          <a:xfrm>
            <a:off x="4645709" y="4735803"/>
            <a:ext cx="24130" cy="1270"/>
          </a:xfrm>
          <a:custGeom>
            <a:avLst/>
            <a:gdLst/>
            <a:ahLst/>
            <a:cxnLst/>
            <a:rect l="l" t="t" r="r" b="b"/>
            <a:pathLst>
              <a:path w="24129" h="1270">
                <a:moveTo>
                  <a:pt x="24053" y="1028"/>
                </a:moveTo>
                <a:lnTo>
                  <a:pt x="0" y="0"/>
                </a:lnTo>
              </a:path>
            </a:pathLst>
          </a:custGeom>
          <a:ln w="19900">
            <a:solidFill>
              <a:srgbClr val="83ABBC"/>
            </a:solidFill>
          </a:ln>
        </p:spPr>
        <p:txBody>
          <a:bodyPr wrap="square" lIns="0" tIns="0" rIns="0" bIns="0" rtlCol="0"/>
          <a:lstStyle/>
          <a:p>
            <a:endParaRPr/>
          </a:p>
        </p:txBody>
      </p:sp>
      <p:sp>
        <p:nvSpPr>
          <p:cNvPr id="570" name="object 570"/>
          <p:cNvSpPr/>
          <p:nvPr/>
        </p:nvSpPr>
        <p:spPr>
          <a:xfrm>
            <a:off x="4669764" y="4736833"/>
            <a:ext cx="24130" cy="1270"/>
          </a:xfrm>
          <a:custGeom>
            <a:avLst/>
            <a:gdLst/>
            <a:ahLst/>
            <a:cxnLst/>
            <a:rect l="l" t="t" r="r" b="b"/>
            <a:pathLst>
              <a:path w="24129" h="1270">
                <a:moveTo>
                  <a:pt x="24053" y="1016"/>
                </a:moveTo>
                <a:lnTo>
                  <a:pt x="0" y="0"/>
                </a:lnTo>
              </a:path>
            </a:pathLst>
          </a:custGeom>
          <a:ln w="19900">
            <a:solidFill>
              <a:srgbClr val="83ABBC"/>
            </a:solidFill>
          </a:ln>
        </p:spPr>
        <p:txBody>
          <a:bodyPr wrap="square" lIns="0" tIns="0" rIns="0" bIns="0" rtlCol="0"/>
          <a:lstStyle/>
          <a:p>
            <a:endParaRPr/>
          </a:p>
        </p:txBody>
      </p:sp>
      <p:sp>
        <p:nvSpPr>
          <p:cNvPr id="571" name="object 571"/>
          <p:cNvSpPr/>
          <p:nvPr/>
        </p:nvSpPr>
        <p:spPr>
          <a:xfrm>
            <a:off x="4693811" y="4737849"/>
            <a:ext cx="24130" cy="1270"/>
          </a:xfrm>
          <a:custGeom>
            <a:avLst/>
            <a:gdLst/>
            <a:ahLst/>
            <a:cxnLst/>
            <a:rect l="l" t="t" r="r" b="b"/>
            <a:pathLst>
              <a:path w="24129" h="1270">
                <a:moveTo>
                  <a:pt x="24066" y="1028"/>
                </a:moveTo>
                <a:lnTo>
                  <a:pt x="0" y="0"/>
                </a:lnTo>
              </a:path>
            </a:pathLst>
          </a:custGeom>
          <a:ln w="19900">
            <a:solidFill>
              <a:srgbClr val="83ABBC"/>
            </a:solidFill>
          </a:ln>
        </p:spPr>
        <p:txBody>
          <a:bodyPr wrap="square" lIns="0" tIns="0" rIns="0" bIns="0" rtlCol="0"/>
          <a:lstStyle/>
          <a:p>
            <a:endParaRPr/>
          </a:p>
        </p:txBody>
      </p:sp>
      <p:sp>
        <p:nvSpPr>
          <p:cNvPr id="572" name="object 572"/>
          <p:cNvSpPr/>
          <p:nvPr/>
        </p:nvSpPr>
        <p:spPr>
          <a:xfrm>
            <a:off x="4717879" y="4738879"/>
            <a:ext cx="24130" cy="1270"/>
          </a:xfrm>
          <a:custGeom>
            <a:avLst/>
            <a:gdLst/>
            <a:ahLst/>
            <a:cxnLst/>
            <a:rect l="l" t="t" r="r" b="b"/>
            <a:pathLst>
              <a:path w="24129" h="1270">
                <a:moveTo>
                  <a:pt x="24053" y="1041"/>
                </a:moveTo>
                <a:lnTo>
                  <a:pt x="0" y="0"/>
                </a:lnTo>
              </a:path>
            </a:pathLst>
          </a:custGeom>
          <a:ln w="19900">
            <a:solidFill>
              <a:srgbClr val="83ABBC"/>
            </a:solidFill>
          </a:ln>
        </p:spPr>
        <p:txBody>
          <a:bodyPr wrap="square" lIns="0" tIns="0" rIns="0" bIns="0" rtlCol="0"/>
          <a:lstStyle/>
          <a:p>
            <a:endParaRPr/>
          </a:p>
        </p:txBody>
      </p:sp>
      <p:sp>
        <p:nvSpPr>
          <p:cNvPr id="573" name="object 573"/>
          <p:cNvSpPr/>
          <p:nvPr/>
        </p:nvSpPr>
        <p:spPr>
          <a:xfrm>
            <a:off x="4741927" y="4739920"/>
            <a:ext cx="24130" cy="1270"/>
          </a:xfrm>
          <a:custGeom>
            <a:avLst/>
            <a:gdLst/>
            <a:ahLst/>
            <a:cxnLst/>
            <a:rect l="l" t="t" r="r" b="b"/>
            <a:pathLst>
              <a:path w="24129" h="1270">
                <a:moveTo>
                  <a:pt x="24066" y="1028"/>
                </a:moveTo>
                <a:lnTo>
                  <a:pt x="0" y="0"/>
                </a:lnTo>
              </a:path>
            </a:pathLst>
          </a:custGeom>
          <a:ln w="19900">
            <a:solidFill>
              <a:srgbClr val="83ABBC"/>
            </a:solidFill>
          </a:ln>
        </p:spPr>
        <p:txBody>
          <a:bodyPr wrap="square" lIns="0" tIns="0" rIns="0" bIns="0" rtlCol="0"/>
          <a:lstStyle/>
          <a:p>
            <a:endParaRPr/>
          </a:p>
        </p:txBody>
      </p:sp>
      <p:sp>
        <p:nvSpPr>
          <p:cNvPr id="574" name="object 574"/>
          <p:cNvSpPr/>
          <p:nvPr/>
        </p:nvSpPr>
        <p:spPr>
          <a:xfrm>
            <a:off x="4765993" y="4740946"/>
            <a:ext cx="24130" cy="12065"/>
          </a:xfrm>
          <a:custGeom>
            <a:avLst/>
            <a:gdLst/>
            <a:ahLst/>
            <a:cxnLst/>
            <a:rect l="l" t="t" r="r" b="b"/>
            <a:pathLst>
              <a:path w="24129" h="12064">
                <a:moveTo>
                  <a:pt x="24053" y="11747"/>
                </a:moveTo>
                <a:lnTo>
                  <a:pt x="0" y="0"/>
                </a:lnTo>
              </a:path>
            </a:pathLst>
          </a:custGeom>
          <a:ln w="19900">
            <a:solidFill>
              <a:srgbClr val="83ABBC"/>
            </a:solidFill>
          </a:ln>
        </p:spPr>
        <p:txBody>
          <a:bodyPr wrap="square" lIns="0" tIns="0" rIns="0" bIns="0" rtlCol="0"/>
          <a:lstStyle/>
          <a:p>
            <a:endParaRPr/>
          </a:p>
        </p:txBody>
      </p:sp>
      <p:sp>
        <p:nvSpPr>
          <p:cNvPr id="575" name="object 575"/>
          <p:cNvSpPr/>
          <p:nvPr/>
        </p:nvSpPr>
        <p:spPr>
          <a:xfrm>
            <a:off x="4790042" y="4752694"/>
            <a:ext cx="24130" cy="1270"/>
          </a:xfrm>
          <a:custGeom>
            <a:avLst/>
            <a:gdLst/>
            <a:ahLst/>
            <a:cxnLst/>
            <a:rect l="l" t="t" r="r" b="b"/>
            <a:pathLst>
              <a:path w="24129" h="1270">
                <a:moveTo>
                  <a:pt x="24066" y="1092"/>
                </a:moveTo>
                <a:lnTo>
                  <a:pt x="0" y="0"/>
                </a:lnTo>
              </a:path>
            </a:pathLst>
          </a:custGeom>
          <a:ln w="19900">
            <a:solidFill>
              <a:srgbClr val="83ABBC"/>
            </a:solidFill>
          </a:ln>
        </p:spPr>
        <p:txBody>
          <a:bodyPr wrap="square" lIns="0" tIns="0" rIns="0" bIns="0" rtlCol="0"/>
          <a:lstStyle/>
          <a:p>
            <a:endParaRPr/>
          </a:p>
        </p:txBody>
      </p:sp>
      <p:sp>
        <p:nvSpPr>
          <p:cNvPr id="576" name="object 576"/>
          <p:cNvSpPr/>
          <p:nvPr/>
        </p:nvSpPr>
        <p:spPr>
          <a:xfrm>
            <a:off x="4814108" y="4753785"/>
            <a:ext cx="24130" cy="1270"/>
          </a:xfrm>
          <a:custGeom>
            <a:avLst/>
            <a:gdLst/>
            <a:ahLst/>
            <a:cxnLst/>
            <a:rect l="l" t="t" r="r" b="b"/>
            <a:pathLst>
              <a:path w="24129" h="1270">
                <a:moveTo>
                  <a:pt x="24053" y="1104"/>
                </a:moveTo>
                <a:lnTo>
                  <a:pt x="0" y="0"/>
                </a:lnTo>
              </a:path>
            </a:pathLst>
          </a:custGeom>
          <a:ln w="19900">
            <a:solidFill>
              <a:srgbClr val="83ABBC"/>
            </a:solidFill>
          </a:ln>
        </p:spPr>
        <p:txBody>
          <a:bodyPr wrap="square" lIns="0" tIns="0" rIns="0" bIns="0" rtlCol="0"/>
          <a:lstStyle/>
          <a:p>
            <a:endParaRPr/>
          </a:p>
        </p:txBody>
      </p:sp>
      <p:sp>
        <p:nvSpPr>
          <p:cNvPr id="577" name="object 577"/>
          <p:cNvSpPr/>
          <p:nvPr/>
        </p:nvSpPr>
        <p:spPr>
          <a:xfrm>
            <a:off x="4838163" y="4754888"/>
            <a:ext cx="24130" cy="1270"/>
          </a:xfrm>
          <a:custGeom>
            <a:avLst/>
            <a:gdLst/>
            <a:ahLst/>
            <a:cxnLst/>
            <a:rect l="l" t="t" r="r" b="b"/>
            <a:pathLst>
              <a:path w="24129" h="1270">
                <a:moveTo>
                  <a:pt x="24053" y="1104"/>
                </a:moveTo>
                <a:lnTo>
                  <a:pt x="0" y="0"/>
                </a:lnTo>
              </a:path>
            </a:pathLst>
          </a:custGeom>
          <a:ln w="19900">
            <a:solidFill>
              <a:srgbClr val="83ABBC"/>
            </a:solidFill>
          </a:ln>
        </p:spPr>
        <p:txBody>
          <a:bodyPr wrap="square" lIns="0" tIns="0" rIns="0" bIns="0" rtlCol="0"/>
          <a:lstStyle/>
          <a:p>
            <a:endParaRPr/>
          </a:p>
        </p:txBody>
      </p:sp>
      <p:sp>
        <p:nvSpPr>
          <p:cNvPr id="578" name="object 578"/>
          <p:cNvSpPr/>
          <p:nvPr/>
        </p:nvSpPr>
        <p:spPr>
          <a:xfrm>
            <a:off x="4862211" y="4755992"/>
            <a:ext cx="24130" cy="1270"/>
          </a:xfrm>
          <a:custGeom>
            <a:avLst/>
            <a:gdLst/>
            <a:ahLst/>
            <a:cxnLst/>
            <a:rect l="l" t="t" r="r" b="b"/>
            <a:pathLst>
              <a:path w="24129" h="1270">
                <a:moveTo>
                  <a:pt x="24066" y="1117"/>
                </a:moveTo>
                <a:lnTo>
                  <a:pt x="0" y="0"/>
                </a:lnTo>
              </a:path>
            </a:pathLst>
          </a:custGeom>
          <a:ln w="19900">
            <a:solidFill>
              <a:srgbClr val="83ABBC"/>
            </a:solidFill>
          </a:ln>
        </p:spPr>
        <p:txBody>
          <a:bodyPr wrap="square" lIns="0" tIns="0" rIns="0" bIns="0" rtlCol="0"/>
          <a:lstStyle/>
          <a:p>
            <a:endParaRPr/>
          </a:p>
        </p:txBody>
      </p:sp>
      <p:sp>
        <p:nvSpPr>
          <p:cNvPr id="579" name="object 579"/>
          <p:cNvSpPr/>
          <p:nvPr/>
        </p:nvSpPr>
        <p:spPr>
          <a:xfrm>
            <a:off x="4886278" y="4757108"/>
            <a:ext cx="24130" cy="1270"/>
          </a:xfrm>
          <a:custGeom>
            <a:avLst/>
            <a:gdLst/>
            <a:ahLst/>
            <a:cxnLst/>
            <a:rect l="l" t="t" r="r" b="b"/>
            <a:pathLst>
              <a:path w="24129" h="1270">
                <a:moveTo>
                  <a:pt x="24053" y="1104"/>
                </a:moveTo>
                <a:lnTo>
                  <a:pt x="0" y="0"/>
                </a:lnTo>
              </a:path>
            </a:pathLst>
          </a:custGeom>
          <a:ln w="19900">
            <a:solidFill>
              <a:srgbClr val="83ABBC"/>
            </a:solidFill>
          </a:ln>
        </p:spPr>
        <p:txBody>
          <a:bodyPr wrap="square" lIns="0" tIns="0" rIns="0" bIns="0" rtlCol="0"/>
          <a:lstStyle/>
          <a:p>
            <a:endParaRPr/>
          </a:p>
        </p:txBody>
      </p:sp>
      <p:sp>
        <p:nvSpPr>
          <p:cNvPr id="580" name="object 580"/>
          <p:cNvSpPr/>
          <p:nvPr/>
        </p:nvSpPr>
        <p:spPr>
          <a:xfrm>
            <a:off x="4910326" y="4758212"/>
            <a:ext cx="24130" cy="1270"/>
          </a:xfrm>
          <a:custGeom>
            <a:avLst/>
            <a:gdLst/>
            <a:ahLst/>
            <a:cxnLst/>
            <a:rect l="l" t="t" r="r" b="b"/>
            <a:pathLst>
              <a:path w="24129" h="1270">
                <a:moveTo>
                  <a:pt x="24066" y="1130"/>
                </a:moveTo>
                <a:lnTo>
                  <a:pt x="0" y="0"/>
                </a:lnTo>
              </a:path>
            </a:pathLst>
          </a:custGeom>
          <a:ln w="19900">
            <a:solidFill>
              <a:srgbClr val="83ABBC"/>
            </a:solidFill>
          </a:ln>
        </p:spPr>
        <p:txBody>
          <a:bodyPr wrap="square" lIns="0" tIns="0" rIns="0" bIns="0" rtlCol="0"/>
          <a:lstStyle/>
          <a:p>
            <a:endParaRPr/>
          </a:p>
        </p:txBody>
      </p:sp>
      <p:sp>
        <p:nvSpPr>
          <p:cNvPr id="581" name="object 581"/>
          <p:cNvSpPr/>
          <p:nvPr/>
        </p:nvSpPr>
        <p:spPr>
          <a:xfrm>
            <a:off x="4934393" y="4759340"/>
            <a:ext cx="24130" cy="1270"/>
          </a:xfrm>
          <a:custGeom>
            <a:avLst/>
            <a:gdLst/>
            <a:ahLst/>
            <a:cxnLst/>
            <a:rect l="l" t="t" r="r" b="b"/>
            <a:pathLst>
              <a:path w="24129" h="1270">
                <a:moveTo>
                  <a:pt x="24053" y="1130"/>
                </a:moveTo>
                <a:lnTo>
                  <a:pt x="0" y="0"/>
                </a:lnTo>
              </a:path>
            </a:pathLst>
          </a:custGeom>
          <a:ln w="19900">
            <a:solidFill>
              <a:srgbClr val="83ABBC"/>
            </a:solidFill>
          </a:ln>
        </p:spPr>
        <p:txBody>
          <a:bodyPr wrap="square" lIns="0" tIns="0" rIns="0" bIns="0" rtlCol="0"/>
          <a:lstStyle/>
          <a:p>
            <a:endParaRPr/>
          </a:p>
        </p:txBody>
      </p:sp>
      <p:sp>
        <p:nvSpPr>
          <p:cNvPr id="582" name="object 582"/>
          <p:cNvSpPr/>
          <p:nvPr/>
        </p:nvSpPr>
        <p:spPr>
          <a:xfrm>
            <a:off x="4958446" y="4760469"/>
            <a:ext cx="24130" cy="1270"/>
          </a:xfrm>
          <a:custGeom>
            <a:avLst/>
            <a:gdLst/>
            <a:ahLst/>
            <a:cxnLst/>
            <a:rect l="l" t="t" r="r" b="b"/>
            <a:pathLst>
              <a:path w="24129" h="1270">
                <a:moveTo>
                  <a:pt x="24053" y="1130"/>
                </a:moveTo>
                <a:lnTo>
                  <a:pt x="0" y="0"/>
                </a:lnTo>
              </a:path>
            </a:pathLst>
          </a:custGeom>
          <a:ln w="19900">
            <a:solidFill>
              <a:srgbClr val="83ABBC"/>
            </a:solidFill>
          </a:ln>
        </p:spPr>
        <p:txBody>
          <a:bodyPr wrap="square" lIns="0" tIns="0" rIns="0" bIns="0" rtlCol="0"/>
          <a:lstStyle/>
          <a:p>
            <a:endParaRPr/>
          </a:p>
        </p:txBody>
      </p:sp>
      <p:sp>
        <p:nvSpPr>
          <p:cNvPr id="583" name="object 583"/>
          <p:cNvSpPr/>
          <p:nvPr/>
        </p:nvSpPr>
        <p:spPr>
          <a:xfrm>
            <a:off x="4982495" y="4761598"/>
            <a:ext cx="24130" cy="1270"/>
          </a:xfrm>
          <a:custGeom>
            <a:avLst/>
            <a:gdLst/>
            <a:ahLst/>
            <a:cxnLst/>
            <a:rect l="l" t="t" r="r" b="b"/>
            <a:pathLst>
              <a:path w="24129" h="1270">
                <a:moveTo>
                  <a:pt x="24066" y="1130"/>
                </a:moveTo>
                <a:lnTo>
                  <a:pt x="0" y="0"/>
                </a:lnTo>
              </a:path>
            </a:pathLst>
          </a:custGeom>
          <a:ln w="19900">
            <a:solidFill>
              <a:srgbClr val="83ABBC"/>
            </a:solidFill>
          </a:ln>
        </p:spPr>
        <p:txBody>
          <a:bodyPr wrap="square" lIns="0" tIns="0" rIns="0" bIns="0" rtlCol="0"/>
          <a:lstStyle/>
          <a:p>
            <a:endParaRPr/>
          </a:p>
        </p:txBody>
      </p:sp>
      <p:sp>
        <p:nvSpPr>
          <p:cNvPr id="584" name="object 584"/>
          <p:cNvSpPr/>
          <p:nvPr/>
        </p:nvSpPr>
        <p:spPr>
          <a:xfrm>
            <a:off x="5006562" y="4762725"/>
            <a:ext cx="24130" cy="1270"/>
          </a:xfrm>
          <a:custGeom>
            <a:avLst/>
            <a:gdLst/>
            <a:ahLst/>
            <a:cxnLst/>
            <a:rect l="l" t="t" r="r" b="b"/>
            <a:pathLst>
              <a:path w="24129" h="1270">
                <a:moveTo>
                  <a:pt x="24053" y="1143"/>
                </a:moveTo>
                <a:lnTo>
                  <a:pt x="0" y="0"/>
                </a:lnTo>
              </a:path>
            </a:pathLst>
          </a:custGeom>
          <a:ln w="19900">
            <a:solidFill>
              <a:srgbClr val="83ABBC"/>
            </a:solidFill>
          </a:ln>
        </p:spPr>
        <p:txBody>
          <a:bodyPr wrap="square" lIns="0" tIns="0" rIns="0" bIns="0" rtlCol="0"/>
          <a:lstStyle/>
          <a:p>
            <a:endParaRPr/>
          </a:p>
        </p:txBody>
      </p:sp>
      <p:sp>
        <p:nvSpPr>
          <p:cNvPr id="585" name="object 585"/>
          <p:cNvSpPr/>
          <p:nvPr/>
        </p:nvSpPr>
        <p:spPr>
          <a:xfrm>
            <a:off x="5030617" y="4763866"/>
            <a:ext cx="24130" cy="1270"/>
          </a:xfrm>
          <a:custGeom>
            <a:avLst/>
            <a:gdLst/>
            <a:ahLst/>
            <a:cxnLst/>
            <a:rect l="l" t="t" r="r" b="b"/>
            <a:pathLst>
              <a:path w="24129" h="1270">
                <a:moveTo>
                  <a:pt x="24053" y="1155"/>
                </a:moveTo>
                <a:lnTo>
                  <a:pt x="0" y="0"/>
                </a:lnTo>
              </a:path>
            </a:pathLst>
          </a:custGeom>
          <a:ln w="19900">
            <a:solidFill>
              <a:srgbClr val="83ABBC"/>
            </a:solidFill>
          </a:ln>
        </p:spPr>
        <p:txBody>
          <a:bodyPr wrap="square" lIns="0" tIns="0" rIns="0" bIns="0" rtlCol="0"/>
          <a:lstStyle/>
          <a:p>
            <a:endParaRPr/>
          </a:p>
        </p:txBody>
      </p:sp>
      <p:sp>
        <p:nvSpPr>
          <p:cNvPr id="586" name="object 586"/>
          <p:cNvSpPr/>
          <p:nvPr/>
        </p:nvSpPr>
        <p:spPr>
          <a:xfrm>
            <a:off x="5054664" y="4765023"/>
            <a:ext cx="24130" cy="12065"/>
          </a:xfrm>
          <a:custGeom>
            <a:avLst/>
            <a:gdLst/>
            <a:ahLst/>
            <a:cxnLst/>
            <a:rect l="l" t="t" r="r" b="b"/>
            <a:pathLst>
              <a:path w="24129" h="12064">
                <a:moveTo>
                  <a:pt x="24066" y="11595"/>
                </a:moveTo>
                <a:lnTo>
                  <a:pt x="0" y="0"/>
                </a:lnTo>
              </a:path>
            </a:pathLst>
          </a:custGeom>
          <a:ln w="19900">
            <a:solidFill>
              <a:srgbClr val="83ABBC"/>
            </a:solidFill>
          </a:ln>
        </p:spPr>
        <p:txBody>
          <a:bodyPr wrap="square" lIns="0" tIns="0" rIns="0" bIns="0" rtlCol="0"/>
          <a:lstStyle/>
          <a:p>
            <a:endParaRPr/>
          </a:p>
        </p:txBody>
      </p:sp>
      <p:sp>
        <p:nvSpPr>
          <p:cNvPr id="587" name="object 587"/>
          <p:cNvSpPr/>
          <p:nvPr/>
        </p:nvSpPr>
        <p:spPr>
          <a:xfrm>
            <a:off x="5078724" y="4776614"/>
            <a:ext cx="24130" cy="1270"/>
          </a:xfrm>
          <a:custGeom>
            <a:avLst/>
            <a:gdLst/>
            <a:ahLst/>
            <a:cxnLst/>
            <a:rect l="l" t="t" r="r" b="b"/>
            <a:pathLst>
              <a:path w="24129" h="1270">
                <a:moveTo>
                  <a:pt x="24066" y="1206"/>
                </a:moveTo>
                <a:lnTo>
                  <a:pt x="0" y="0"/>
                </a:lnTo>
              </a:path>
            </a:pathLst>
          </a:custGeom>
          <a:ln w="19900">
            <a:solidFill>
              <a:srgbClr val="83ABBC"/>
            </a:solidFill>
          </a:ln>
        </p:spPr>
        <p:txBody>
          <a:bodyPr wrap="square" lIns="0" tIns="0" rIns="0" bIns="0" rtlCol="0"/>
          <a:lstStyle/>
          <a:p>
            <a:endParaRPr/>
          </a:p>
        </p:txBody>
      </p:sp>
      <p:sp>
        <p:nvSpPr>
          <p:cNvPr id="588" name="object 588"/>
          <p:cNvSpPr/>
          <p:nvPr/>
        </p:nvSpPr>
        <p:spPr>
          <a:xfrm>
            <a:off x="5102786" y="4777818"/>
            <a:ext cx="24130" cy="1270"/>
          </a:xfrm>
          <a:custGeom>
            <a:avLst/>
            <a:gdLst/>
            <a:ahLst/>
            <a:cxnLst/>
            <a:rect l="l" t="t" r="r" b="b"/>
            <a:pathLst>
              <a:path w="24129" h="1270">
                <a:moveTo>
                  <a:pt x="24053" y="1206"/>
                </a:moveTo>
                <a:lnTo>
                  <a:pt x="0" y="0"/>
                </a:lnTo>
              </a:path>
            </a:pathLst>
          </a:custGeom>
          <a:ln w="19900">
            <a:solidFill>
              <a:srgbClr val="83ABBC"/>
            </a:solidFill>
          </a:ln>
        </p:spPr>
        <p:txBody>
          <a:bodyPr wrap="square" lIns="0" tIns="0" rIns="0" bIns="0" rtlCol="0"/>
          <a:lstStyle/>
          <a:p>
            <a:endParaRPr/>
          </a:p>
        </p:txBody>
      </p:sp>
      <p:sp>
        <p:nvSpPr>
          <p:cNvPr id="589" name="object 589"/>
          <p:cNvSpPr/>
          <p:nvPr/>
        </p:nvSpPr>
        <p:spPr>
          <a:xfrm>
            <a:off x="5126833" y="4779021"/>
            <a:ext cx="24130" cy="1270"/>
          </a:xfrm>
          <a:custGeom>
            <a:avLst/>
            <a:gdLst/>
            <a:ahLst/>
            <a:cxnLst/>
            <a:rect l="l" t="t" r="r" b="b"/>
            <a:pathLst>
              <a:path w="24129" h="1270">
                <a:moveTo>
                  <a:pt x="24066" y="1219"/>
                </a:moveTo>
                <a:lnTo>
                  <a:pt x="0" y="0"/>
                </a:lnTo>
              </a:path>
            </a:pathLst>
          </a:custGeom>
          <a:ln w="19900">
            <a:solidFill>
              <a:srgbClr val="83ABBC"/>
            </a:solidFill>
          </a:ln>
        </p:spPr>
        <p:txBody>
          <a:bodyPr wrap="square" lIns="0" tIns="0" rIns="0" bIns="0" rtlCol="0"/>
          <a:lstStyle/>
          <a:p>
            <a:endParaRPr/>
          </a:p>
        </p:txBody>
      </p:sp>
      <p:sp>
        <p:nvSpPr>
          <p:cNvPr id="590" name="object 590"/>
          <p:cNvSpPr/>
          <p:nvPr/>
        </p:nvSpPr>
        <p:spPr>
          <a:xfrm>
            <a:off x="5150894" y="4780236"/>
            <a:ext cx="24130" cy="1270"/>
          </a:xfrm>
          <a:custGeom>
            <a:avLst/>
            <a:gdLst/>
            <a:ahLst/>
            <a:cxnLst/>
            <a:rect l="l" t="t" r="r" b="b"/>
            <a:pathLst>
              <a:path w="24129" h="1270">
                <a:moveTo>
                  <a:pt x="24066" y="1231"/>
                </a:moveTo>
                <a:lnTo>
                  <a:pt x="0" y="0"/>
                </a:lnTo>
              </a:path>
            </a:pathLst>
          </a:custGeom>
          <a:ln w="19900">
            <a:solidFill>
              <a:srgbClr val="83ABBC"/>
            </a:solidFill>
          </a:ln>
        </p:spPr>
        <p:txBody>
          <a:bodyPr wrap="square" lIns="0" tIns="0" rIns="0" bIns="0" rtlCol="0"/>
          <a:lstStyle/>
          <a:p>
            <a:endParaRPr/>
          </a:p>
        </p:txBody>
      </p:sp>
      <p:sp>
        <p:nvSpPr>
          <p:cNvPr id="591" name="object 591"/>
          <p:cNvSpPr/>
          <p:nvPr/>
        </p:nvSpPr>
        <p:spPr>
          <a:xfrm>
            <a:off x="5174955" y="4781464"/>
            <a:ext cx="24130" cy="1270"/>
          </a:xfrm>
          <a:custGeom>
            <a:avLst/>
            <a:gdLst/>
            <a:ahLst/>
            <a:cxnLst/>
            <a:rect l="l" t="t" r="r" b="b"/>
            <a:pathLst>
              <a:path w="24129" h="1270">
                <a:moveTo>
                  <a:pt x="24066" y="1219"/>
                </a:moveTo>
                <a:lnTo>
                  <a:pt x="0" y="0"/>
                </a:lnTo>
              </a:path>
            </a:pathLst>
          </a:custGeom>
          <a:ln w="19900">
            <a:solidFill>
              <a:srgbClr val="83ABBC"/>
            </a:solidFill>
          </a:ln>
        </p:spPr>
        <p:txBody>
          <a:bodyPr wrap="square" lIns="0" tIns="0" rIns="0" bIns="0" rtlCol="0"/>
          <a:lstStyle/>
          <a:p>
            <a:endParaRPr/>
          </a:p>
        </p:txBody>
      </p:sp>
      <p:sp>
        <p:nvSpPr>
          <p:cNvPr id="592" name="object 592"/>
          <p:cNvSpPr/>
          <p:nvPr/>
        </p:nvSpPr>
        <p:spPr>
          <a:xfrm>
            <a:off x="5199015" y="4782679"/>
            <a:ext cx="24130" cy="1270"/>
          </a:xfrm>
          <a:custGeom>
            <a:avLst/>
            <a:gdLst/>
            <a:ahLst/>
            <a:cxnLst/>
            <a:rect l="l" t="t" r="r" b="b"/>
            <a:pathLst>
              <a:path w="24129" h="1270">
                <a:moveTo>
                  <a:pt x="24053" y="1231"/>
                </a:moveTo>
                <a:lnTo>
                  <a:pt x="0" y="0"/>
                </a:lnTo>
              </a:path>
            </a:pathLst>
          </a:custGeom>
          <a:ln w="19900">
            <a:solidFill>
              <a:srgbClr val="83ABBC"/>
            </a:solidFill>
          </a:ln>
        </p:spPr>
        <p:txBody>
          <a:bodyPr wrap="square" lIns="0" tIns="0" rIns="0" bIns="0" rtlCol="0"/>
          <a:lstStyle/>
          <a:p>
            <a:endParaRPr/>
          </a:p>
        </p:txBody>
      </p:sp>
      <p:sp>
        <p:nvSpPr>
          <p:cNvPr id="593" name="object 593"/>
          <p:cNvSpPr/>
          <p:nvPr/>
        </p:nvSpPr>
        <p:spPr>
          <a:xfrm>
            <a:off x="5223064" y="4783907"/>
            <a:ext cx="24130" cy="1270"/>
          </a:xfrm>
          <a:custGeom>
            <a:avLst/>
            <a:gdLst/>
            <a:ahLst/>
            <a:cxnLst/>
            <a:rect l="l" t="t" r="r" b="b"/>
            <a:pathLst>
              <a:path w="24129" h="1270">
                <a:moveTo>
                  <a:pt x="24066" y="1244"/>
                </a:moveTo>
                <a:lnTo>
                  <a:pt x="0" y="0"/>
                </a:lnTo>
              </a:path>
            </a:pathLst>
          </a:custGeom>
          <a:ln w="19900">
            <a:solidFill>
              <a:srgbClr val="83ABBC"/>
            </a:solidFill>
          </a:ln>
        </p:spPr>
        <p:txBody>
          <a:bodyPr wrap="square" lIns="0" tIns="0" rIns="0" bIns="0" rtlCol="0"/>
          <a:lstStyle/>
          <a:p>
            <a:endParaRPr/>
          </a:p>
        </p:txBody>
      </p:sp>
      <p:sp>
        <p:nvSpPr>
          <p:cNvPr id="594" name="object 594"/>
          <p:cNvSpPr/>
          <p:nvPr/>
        </p:nvSpPr>
        <p:spPr>
          <a:xfrm>
            <a:off x="5247124" y="4785147"/>
            <a:ext cx="24130" cy="1270"/>
          </a:xfrm>
          <a:custGeom>
            <a:avLst/>
            <a:gdLst/>
            <a:ahLst/>
            <a:cxnLst/>
            <a:rect l="l" t="t" r="r" b="b"/>
            <a:pathLst>
              <a:path w="24129" h="1270">
                <a:moveTo>
                  <a:pt x="24066" y="1244"/>
                </a:moveTo>
                <a:lnTo>
                  <a:pt x="0" y="0"/>
                </a:lnTo>
              </a:path>
            </a:pathLst>
          </a:custGeom>
          <a:ln w="19900">
            <a:solidFill>
              <a:srgbClr val="83ABBC"/>
            </a:solidFill>
          </a:ln>
        </p:spPr>
        <p:txBody>
          <a:bodyPr wrap="square" lIns="0" tIns="0" rIns="0" bIns="0" rtlCol="0"/>
          <a:lstStyle/>
          <a:p>
            <a:endParaRPr/>
          </a:p>
        </p:txBody>
      </p:sp>
      <p:sp>
        <p:nvSpPr>
          <p:cNvPr id="595" name="object 595"/>
          <p:cNvSpPr/>
          <p:nvPr/>
        </p:nvSpPr>
        <p:spPr>
          <a:xfrm>
            <a:off x="5271184" y="4786387"/>
            <a:ext cx="24130" cy="1270"/>
          </a:xfrm>
          <a:custGeom>
            <a:avLst/>
            <a:gdLst/>
            <a:ahLst/>
            <a:cxnLst/>
            <a:rect l="l" t="t" r="r" b="b"/>
            <a:pathLst>
              <a:path w="24129" h="1270">
                <a:moveTo>
                  <a:pt x="24053" y="1244"/>
                </a:moveTo>
                <a:lnTo>
                  <a:pt x="0" y="0"/>
                </a:lnTo>
              </a:path>
            </a:pathLst>
          </a:custGeom>
          <a:ln w="19900">
            <a:solidFill>
              <a:srgbClr val="83ABBC"/>
            </a:solidFill>
          </a:ln>
        </p:spPr>
        <p:txBody>
          <a:bodyPr wrap="square" lIns="0" tIns="0" rIns="0" bIns="0" rtlCol="0"/>
          <a:lstStyle/>
          <a:p>
            <a:endParaRPr/>
          </a:p>
        </p:txBody>
      </p:sp>
      <p:sp>
        <p:nvSpPr>
          <p:cNvPr id="596" name="object 596"/>
          <p:cNvSpPr/>
          <p:nvPr/>
        </p:nvSpPr>
        <p:spPr>
          <a:xfrm>
            <a:off x="5295233" y="4787626"/>
            <a:ext cx="24130" cy="1270"/>
          </a:xfrm>
          <a:custGeom>
            <a:avLst/>
            <a:gdLst/>
            <a:ahLst/>
            <a:cxnLst/>
            <a:rect l="l" t="t" r="r" b="b"/>
            <a:pathLst>
              <a:path w="24129" h="1270">
                <a:moveTo>
                  <a:pt x="24066" y="1257"/>
                </a:moveTo>
                <a:lnTo>
                  <a:pt x="0" y="0"/>
                </a:lnTo>
              </a:path>
            </a:pathLst>
          </a:custGeom>
          <a:ln w="19900">
            <a:solidFill>
              <a:srgbClr val="83ABBC"/>
            </a:solidFill>
          </a:ln>
        </p:spPr>
        <p:txBody>
          <a:bodyPr wrap="square" lIns="0" tIns="0" rIns="0" bIns="0" rtlCol="0"/>
          <a:lstStyle/>
          <a:p>
            <a:endParaRPr/>
          </a:p>
        </p:txBody>
      </p:sp>
      <p:sp>
        <p:nvSpPr>
          <p:cNvPr id="597" name="object 597"/>
          <p:cNvSpPr/>
          <p:nvPr/>
        </p:nvSpPr>
        <p:spPr>
          <a:xfrm>
            <a:off x="5319293" y="4788879"/>
            <a:ext cx="24130" cy="1270"/>
          </a:xfrm>
          <a:custGeom>
            <a:avLst/>
            <a:gdLst/>
            <a:ahLst/>
            <a:cxnLst/>
            <a:rect l="l" t="t" r="r" b="b"/>
            <a:pathLst>
              <a:path w="24129" h="1270">
                <a:moveTo>
                  <a:pt x="24066" y="1270"/>
                </a:moveTo>
                <a:lnTo>
                  <a:pt x="0" y="0"/>
                </a:lnTo>
              </a:path>
            </a:pathLst>
          </a:custGeom>
          <a:ln w="19900">
            <a:solidFill>
              <a:srgbClr val="83ABBC"/>
            </a:solidFill>
          </a:ln>
        </p:spPr>
        <p:txBody>
          <a:bodyPr wrap="square" lIns="0" tIns="0" rIns="0" bIns="0" rtlCol="0"/>
          <a:lstStyle/>
          <a:p>
            <a:endParaRPr/>
          </a:p>
        </p:txBody>
      </p:sp>
      <p:sp>
        <p:nvSpPr>
          <p:cNvPr id="598" name="object 598"/>
          <p:cNvSpPr/>
          <p:nvPr/>
        </p:nvSpPr>
        <p:spPr>
          <a:xfrm>
            <a:off x="5343353" y="4790154"/>
            <a:ext cx="24130" cy="12065"/>
          </a:xfrm>
          <a:custGeom>
            <a:avLst/>
            <a:gdLst/>
            <a:ahLst/>
            <a:cxnLst/>
            <a:rect l="l" t="t" r="r" b="b"/>
            <a:pathLst>
              <a:path w="24129" h="12064">
                <a:moveTo>
                  <a:pt x="24066" y="11455"/>
                </a:moveTo>
                <a:lnTo>
                  <a:pt x="0" y="0"/>
                </a:lnTo>
              </a:path>
            </a:pathLst>
          </a:custGeom>
          <a:ln w="19900">
            <a:solidFill>
              <a:srgbClr val="83ABBC"/>
            </a:solidFill>
          </a:ln>
        </p:spPr>
        <p:txBody>
          <a:bodyPr wrap="square" lIns="0" tIns="0" rIns="0" bIns="0" rtlCol="0"/>
          <a:lstStyle/>
          <a:p>
            <a:endParaRPr/>
          </a:p>
        </p:txBody>
      </p:sp>
      <p:sp>
        <p:nvSpPr>
          <p:cNvPr id="599" name="object 599"/>
          <p:cNvSpPr/>
          <p:nvPr/>
        </p:nvSpPr>
        <p:spPr>
          <a:xfrm>
            <a:off x="5367415" y="4801603"/>
            <a:ext cx="24130" cy="1905"/>
          </a:xfrm>
          <a:custGeom>
            <a:avLst/>
            <a:gdLst/>
            <a:ahLst/>
            <a:cxnLst/>
            <a:rect l="l" t="t" r="r" b="b"/>
            <a:pathLst>
              <a:path w="24129" h="1904">
                <a:moveTo>
                  <a:pt x="24053" y="1320"/>
                </a:moveTo>
                <a:lnTo>
                  <a:pt x="0" y="0"/>
                </a:lnTo>
              </a:path>
            </a:pathLst>
          </a:custGeom>
          <a:ln w="19900">
            <a:solidFill>
              <a:srgbClr val="83ABBC"/>
            </a:solidFill>
          </a:ln>
        </p:spPr>
        <p:txBody>
          <a:bodyPr wrap="square" lIns="0" tIns="0" rIns="0" bIns="0" rtlCol="0"/>
          <a:lstStyle/>
          <a:p>
            <a:endParaRPr/>
          </a:p>
        </p:txBody>
      </p:sp>
      <p:sp>
        <p:nvSpPr>
          <p:cNvPr id="600" name="object 600"/>
          <p:cNvSpPr/>
          <p:nvPr/>
        </p:nvSpPr>
        <p:spPr>
          <a:xfrm>
            <a:off x="5391462" y="4802917"/>
            <a:ext cx="24130" cy="1905"/>
          </a:xfrm>
          <a:custGeom>
            <a:avLst/>
            <a:gdLst/>
            <a:ahLst/>
            <a:cxnLst/>
            <a:rect l="l" t="t" r="r" b="b"/>
            <a:pathLst>
              <a:path w="24129" h="1904">
                <a:moveTo>
                  <a:pt x="24066" y="1320"/>
                </a:moveTo>
                <a:lnTo>
                  <a:pt x="0" y="0"/>
                </a:lnTo>
              </a:path>
            </a:pathLst>
          </a:custGeom>
          <a:ln w="19900">
            <a:solidFill>
              <a:srgbClr val="83ABBC"/>
            </a:solidFill>
          </a:ln>
        </p:spPr>
        <p:txBody>
          <a:bodyPr wrap="square" lIns="0" tIns="0" rIns="0" bIns="0" rtlCol="0"/>
          <a:lstStyle/>
          <a:p>
            <a:endParaRPr/>
          </a:p>
        </p:txBody>
      </p:sp>
      <p:sp>
        <p:nvSpPr>
          <p:cNvPr id="601" name="object 601"/>
          <p:cNvSpPr/>
          <p:nvPr/>
        </p:nvSpPr>
        <p:spPr>
          <a:xfrm>
            <a:off x="5415523" y="4804244"/>
            <a:ext cx="24130" cy="1905"/>
          </a:xfrm>
          <a:custGeom>
            <a:avLst/>
            <a:gdLst/>
            <a:ahLst/>
            <a:cxnLst/>
            <a:rect l="l" t="t" r="r" b="b"/>
            <a:pathLst>
              <a:path w="24129" h="1904">
                <a:moveTo>
                  <a:pt x="24066" y="1320"/>
                </a:moveTo>
                <a:lnTo>
                  <a:pt x="0" y="0"/>
                </a:lnTo>
              </a:path>
            </a:pathLst>
          </a:custGeom>
          <a:ln w="19900">
            <a:solidFill>
              <a:srgbClr val="83ABBC"/>
            </a:solidFill>
          </a:ln>
        </p:spPr>
        <p:txBody>
          <a:bodyPr wrap="square" lIns="0" tIns="0" rIns="0" bIns="0" rtlCol="0"/>
          <a:lstStyle/>
          <a:p>
            <a:endParaRPr/>
          </a:p>
        </p:txBody>
      </p:sp>
      <p:sp>
        <p:nvSpPr>
          <p:cNvPr id="602" name="object 602"/>
          <p:cNvSpPr/>
          <p:nvPr/>
        </p:nvSpPr>
        <p:spPr>
          <a:xfrm>
            <a:off x="5439583" y="4805572"/>
            <a:ext cx="24130" cy="1905"/>
          </a:xfrm>
          <a:custGeom>
            <a:avLst/>
            <a:gdLst/>
            <a:ahLst/>
            <a:cxnLst/>
            <a:rect l="l" t="t" r="r" b="b"/>
            <a:pathLst>
              <a:path w="24129" h="1904">
                <a:moveTo>
                  <a:pt x="24053" y="1333"/>
                </a:moveTo>
                <a:lnTo>
                  <a:pt x="0" y="0"/>
                </a:lnTo>
              </a:path>
            </a:pathLst>
          </a:custGeom>
          <a:ln w="19900">
            <a:solidFill>
              <a:srgbClr val="83ABBC"/>
            </a:solidFill>
          </a:ln>
        </p:spPr>
        <p:txBody>
          <a:bodyPr wrap="square" lIns="0" tIns="0" rIns="0" bIns="0" rtlCol="0"/>
          <a:lstStyle/>
          <a:p>
            <a:endParaRPr/>
          </a:p>
        </p:txBody>
      </p:sp>
      <p:sp>
        <p:nvSpPr>
          <p:cNvPr id="603" name="object 603"/>
          <p:cNvSpPr/>
          <p:nvPr/>
        </p:nvSpPr>
        <p:spPr>
          <a:xfrm>
            <a:off x="5463631" y="4806912"/>
            <a:ext cx="24130" cy="1905"/>
          </a:xfrm>
          <a:custGeom>
            <a:avLst/>
            <a:gdLst/>
            <a:ahLst/>
            <a:cxnLst/>
            <a:rect l="l" t="t" r="r" b="b"/>
            <a:pathLst>
              <a:path w="24129" h="1904">
                <a:moveTo>
                  <a:pt x="24066" y="1320"/>
                </a:moveTo>
                <a:lnTo>
                  <a:pt x="0" y="0"/>
                </a:lnTo>
              </a:path>
            </a:pathLst>
          </a:custGeom>
          <a:ln w="19900">
            <a:solidFill>
              <a:srgbClr val="83ABBC"/>
            </a:solidFill>
          </a:ln>
        </p:spPr>
        <p:txBody>
          <a:bodyPr wrap="square" lIns="0" tIns="0" rIns="0" bIns="0" rtlCol="0"/>
          <a:lstStyle/>
          <a:p>
            <a:endParaRPr/>
          </a:p>
        </p:txBody>
      </p:sp>
      <p:sp>
        <p:nvSpPr>
          <p:cNvPr id="604" name="object 604"/>
          <p:cNvSpPr/>
          <p:nvPr/>
        </p:nvSpPr>
        <p:spPr>
          <a:xfrm>
            <a:off x="5487692" y="4808237"/>
            <a:ext cx="24130" cy="1905"/>
          </a:xfrm>
          <a:custGeom>
            <a:avLst/>
            <a:gdLst/>
            <a:ahLst/>
            <a:cxnLst/>
            <a:rect l="l" t="t" r="r" b="b"/>
            <a:pathLst>
              <a:path w="24129" h="1904">
                <a:moveTo>
                  <a:pt x="24066" y="1346"/>
                </a:moveTo>
                <a:lnTo>
                  <a:pt x="0" y="0"/>
                </a:lnTo>
              </a:path>
            </a:pathLst>
          </a:custGeom>
          <a:ln w="19900">
            <a:solidFill>
              <a:srgbClr val="83ABBC"/>
            </a:solidFill>
          </a:ln>
        </p:spPr>
        <p:txBody>
          <a:bodyPr wrap="square" lIns="0" tIns="0" rIns="0" bIns="0" rtlCol="0"/>
          <a:lstStyle/>
          <a:p>
            <a:endParaRPr/>
          </a:p>
        </p:txBody>
      </p:sp>
      <p:sp>
        <p:nvSpPr>
          <p:cNvPr id="605" name="object 605"/>
          <p:cNvSpPr/>
          <p:nvPr/>
        </p:nvSpPr>
        <p:spPr>
          <a:xfrm>
            <a:off x="5511753" y="4809590"/>
            <a:ext cx="24130" cy="1905"/>
          </a:xfrm>
          <a:custGeom>
            <a:avLst/>
            <a:gdLst/>
            <a:ahLst/>
            <a:cxnLst/>
            <a:rect l="l" t="t" r="r" b="b"/>
            <a:pathLst>
              <a:path w="24129" h="1904">
                <a:moveTo>
                  <a:pt x="24053" y="1333"/>
                </a:moveTo>
                <a:lnTo>
                  <a:pt x="0" y="0"/>
                </a:lnTo>
              </a:path>
            </a:pathLst>
          </a:custGeom>
          <a:ln w="19900">
            <a:solidFill>
              <a:srgbClr val="83ABBC"/>
            </a:solidFill>
          </a:ln>
        </p:spPr>
        <p:txBody>
          <a:bodyPr wrap="square" lIns="0" tIns="0" rIns="0" bIns="0" rtlCol="0"/>
          <a:lstStyle/>
          <a:p>
            <a:endParaRPr/>
          </a:p>
        </p:txBody>
      </p:sp>
      <p:sp>
        <p:nvSpPr>
          <p:cNvPr id="606" name="object 606"/>
          <p:cNvSpPr/>
          <p:nvPr/>
        </p:nvSpPr>
        <p:spPr>
          <a:xfrm>
            <a:off x="5535801" y="4810928"/>
            <a:ext cx="24130" cy="1905"/>
          </a:xfrm>
          <a:custGeom>
            <a:avLst/>
            <a:gdLst/>
            <a:ahLst/>
            <a:cxnLst/>
            <a:rect l="l" t="t" r="r" b="b"/>
            <a:pathLst>
              <a:path w="24129" h="1904">
                <a:moveTo>
                  <a:pt x="24066" y="1358"/>
                </a:moveTo>
                <a:lnTo>
                  <a:pt x="0" y="0"/>
                </a:lnTo>
              </a:path>
            </a:pathLst>
          </a:custGeom>
          <a:ln w="19900">
            <a:solidFill>
              <a:srgbClr val="83ABBC"/>
            </a:solidFill>
          </a:ln>
        </p:spPr>
        <p:txBody>
          <a:bodyPr wrap="square" lIns="0" tIns="0" rIns="0" bIns="0" rtlCol="0"/>
          <a:lstStyle/>
          <a:p>
            <a:endParaRPr/>
          </a:p>
        </p:txBody>
      </p:sp>
      <p:sp>
        <p:nvSpPr>
          <p:cNvPr id="607" name="object 607"/>
          <p:cNvSpPr/>
          <p:nvPr/>
        </p:nvSpPr>
        <p:spPr>
          <a:xfrm>
            <a:off x="5559861" y="4812292"/>
            <a:ext cx="24130" cy="1905"/>
          </a:xfrm>
          <a:custGeom>
            <a:avLst/>
            <a:gdLst/>
            <a:ahLst/>
            <a:cxnLst/>
            <a:rect l="l" t="t" r="r" b="b"/>
            <a:pathLst>
              <a:path w="24129" h="1904">
                <a:moveTo>
                  <a:pt x="24066" y="1358"/>
                </a:moveTo>
                <a:lnTo>
                  <a:pt x="0" y="0"/>
                </a:lnTo>
              </a:path>
            </a:pathLst>
          </a:custGeom>
          <a:ln w="19900">
            <a:solidFill>
              <a:srgbClr val="83ABBC"/>
            </a:solidFill>
          </a:ln>
        </p:spPr>
        <p:txBody>
          <a:bodyPr wrap="square" lIns="0" tIns="0" rIns="0" bIns="0" rtlCol="0"/>
          <a:lstStyle/>
          <a:p>
            <a:endParaRPr/>
          </a:p>
        </p:txBody>
      </p:sp>
      <p:sp>
        <p:nvSpPr>
          <p:cNvPr id="608" name="object 608"/>
          <p:cNvSpPr/>
          <p:nvPr/>
        </p:nvSpPr>
        <p:spPr>
          <a:xfrm>
            <a:off x="5583921" y="4813658"/>
            <a:ext cx="24130" cy="1905"/>
          </a:xfrm>
          <a:custGeom>
            <a:avLst/>
            <a:gdLst/>
            <a:ahLst/>
            <a:cxnLst/>
            <a:rect l="l" t="t" r="r" b="b"/>
            <a:pathLst>
              <a:path w="24129" h="1904">
                <a:moveTo>
                  <a:pt x="24066" y="1358"/>
                </a:moveTo>
                <a:lnTo>
                  <a:pt x="0" y="0"/>
                </a:lnTo>
              </a:path>
            </a:pathLst>
          </a:custGeom>
          <a:ln w="19900">
            <a:solidFill>
              <a:srgbClr val="83ABBC"/>
            </a:solidFill>
          </a:ln>
        </p:spPr>
        <p:txBody>
          <a:bodyPr wrap="square" lIns="0" tIns="0" rIns="0" bIns="0" rtlCol="0"/>
          <a:lstStyle/>
          <a:p>
            <a:endParaRPr/>
          </a:p>
        </p:txBody>
      </p:sp>
      <p:sp>
        <p:nvSpPr>
          <p:cNvPr id="609" name="object 609"/>
          <p:cNvSpPr/>
          <p:nvPr/>
        </p:nvSpPr>
        <p:spPr>
          <a:xfrm>
            <a:off x="5607983" y="4815021"/>
            <a:ext cx="24130" cy="1905"/>
          </a:xfrm>
          <a:custGeom>
            <a:avLst/>
            <a:gdLst/>
            <a:ahLst/>
            <a:cxnLst/>
            <a:rect l="l" t="t" r="r" b="b"/>
            <a:pathLst>
              <a:path w="24129" h="1904">
                <a:moveTo>
                  <a:pt x="24053" y="1371"/>
                </a:moveTo>
                <a:lnTo>
                  <a:pt x="0" y="0"/>
                </a:lnTo>
              </a:path>
            </a:pathLst>
          </a:custGeom>
          <a:ln w="19900">
            <a:solidFill>
              <a:srgbClr val="83ABBC"/>
            </a:solidFill>
          </a:ln>
        </p:spPr>
        <p:txBody>
          <a:bodyPr wrap="square" lIns="0" tIns="0" rIns="0" bIns="0" rtlCol="0"/>
          <a:lstStyle/>
          <a:p>
            <a:endParaRPr/>
          </a:p>
        </p:txBody>
      </p:sp>
      <p:sp>
        <p:nvSpPr>
          <p:cNvPr id="610" name="object 610"/>
          <p:cNvSpPr/>
          <p:nvPr/>
        </p:nvSpPr>
        <p:spPr>
          <a:xfrm>
            <a:off x="5632031" y="4816388"/>
            <a:ext cx="24130" cy="11430"/>
          </a:xfrm>
          <a:custGeom>
            <a:avLst/>
            <a:gdLst/>
            <a:ahLst/>
            <a:cxnLst/>
            <a:rect l="l" t="t" r="r" b="b"/>
            <a:pathLst>
              <a:path w="24129" h="11429">
                <a:moveTo>
                  <a:pt x="24066" y="11315"/>
                </a:moveTo>
                <a:lnTo>
                  <a:pt x="0" y="0"/>
                </a:lnTo>
              </a:path>
            </a:pathLst>
          </a:custGeom>
          <a:ln w="19900">
            <a:solidFill>
              <a:srgbClr val="83ABBC"/>
            </a:solidFill>
          </a:ln>
        </p:spPr>
        <p:txBody>
          <a:bodyPr wrap="square" lIns="0" tIns="0" rIns="0" bIns="0" rtlCol="0"/>
          <a:lstStyle/>
          <a:p>
            <a:endParaRPr/>
          </a:p>
        </p:txBody>
      </p:sp>
      <p:sp>
        <p:nvSpPr>
          <p:cNvPr id="611" name="object 611"/>
          <p:cNvSpPr/>
          <p:nvPr/>
        </p:nvSpPr>
        <p:spPr>
          <a:xfrm>
            <a:off x="5656091" y="4827708"/>
            <a:ext cx="24130" cy="1905"/>
          </a:xfrm>
          <a:custGeom>
            <a:avLst/>
            <a:gdLst/>
            <a:ahLst/>
            <a:cxnLst/>
            <a:rect l="l" t="t" r="r" b="b"/>
            <a:pathLst>
              <a:path w="24129" h="1904">
                <a:moveTo>
                  <a:pt x="24066" y="1422"/>
                </a:moveTo>
                <a:lnTo>
                  <a:pt x="0" y="0"/>
                </a:lnTo>
              </a:path>
            </a:pathLst>
          </a:custGeom>
          <a:ln w="19900">
            <a:solidFill>
              <a:srgbClr val="83ABBC"/>
            </a:solidFill>
          </a:ln>
        </p:spPr>
        <p:txBody>
          <a:bodyPr wrap="square" lIns="0" tIns="0" rIns="0" bIns="0" rtlCol="0"/>
          <a:lstStyle/>
          <a:p>
            <a:endParaRPr/>
          </a:p>
        </p:txBody>
      </p:sp>
      <p:sp>
        <p:nvSpPr>
          <p:cNvPr id="612" name="object 612"/>
          <p:cNvSpPr/>
          <p:nvPr/>
        </p:nvSpPr>
        <p:spPr>
          <a:xfrm>
            <a:off x="5680152" y="4829134"/>
            <a:ext cx="24130" cy="1905"/>
          </a:xfrm>
          <a:custGeom>
            <a:avLst/>
            <a:gdLst/>
            <a:ahLst/>
            <a:cxnLst/>
            <a:rect l="l" t="t" r="r" b="b"/>
            <a:pathLst>
              <a:path w="24129" h="1904">
                <a:moveTo>
                  <a:pt x="24053" y="1435"/>
                </a:moveTo>
                <a:lnTo>
                  <a:pt x="0" y="0"/>
                </a:lnTo>
              </a:path>
            </a:pathLst>
          </a:custGeom>
          <a:ln w="19900">
            <a:solidFill>
              <a:srgbClr val="83ABBC"/>
            </a:solidFill>
          </a:ln>
        </p:spPr>
        <p:txBody>
          <a:bodyPr wrap="square" lIns="0" tIns="0" rIns="0" bIns="0" rtlCol="0"/>
          <a:lstStyle/>
          <a:p>
            <a:endParaRPr/>
          </a:p>
        </p:txBody>
      </p:sp>
      <p:sp>
        <p:nvSpPr>
          <p:cNvPr id="613" name="object 613"/>
          <p:cNvSpPr/>
          <p:nvPr/>
        </p:nvSpPr>
        <p:spPr>
          <a:xfrm>
            <a:off x="5704199" y="4830571"/>
            <a:ext cx="24130" cy="1905"/>
          </a:xfrm>
          <a:custGeom>
            <a:avLst/>
            <a:gdLst/>
            <a:ahLst/>
            <a:cxnLst/>
            <a:rect l="l" t="t" r="r" b="b"/>
            <a:pathLst>
              <a:path w="24129" h="1904">
                <a:moveTo>
                  <a:pt x="24066" y="1435"/>
                </a:moveTo>
                <a:lnTo>
                  <a:pt x="0" y="0"/>
                </a:lnTo>
              </a:path>
            </a:pathLst>
          </a:custGeom>
          <a:ln w="19900">
            <a:solidFill>
              <a:srgbClr val="83ABBC"/>
            </a:solidFill>
          </a:ln>
        </p:spPr>
        <p:txBody>
          <a:bodyPr wrap="square" lIns="0" tIns="0" rIns="0" bIns="0" rtlCol="0"/>
          <a:lstStyle/>
          <a:p>
            <a:endParaRPr/>
          </a:p>
        </p:txBody>
      </p:sp>
      <p:sp>
        <p:nvSpPr>
          <p:cNvPr id="614" name="object 614"/>
          <p:cNvSpPr/>
          <p:nvPr/>
        </p:nvSpPr>
        <p:spPr>
          <a:xfrm>
            <a:off x="5728261" y="4832010"/>
            <a:ext cx="24130" cy="1905"/>
          </a:xfrm>
          <a:custGeom>
            <a:avLst/>
            <a:gdLst/>
            <a:ahLst/>
            <a:cxnLst/>
            <a:rect l="l" t="t" r="r" b="b"/>
            <a:pathLst>
              <a:path w="24129" h="1904">
                <a:moveTo>
                  <a:pt x="24066" y="1447"/>
                </a:moveTo>
                <a:lnTo>
                  <a:pt x="0" y="0"/>
                </a:lnTo>
              </a:path>
            </a:pathLst>
          </a:custGeom>
          <a:ln w="19900">
            <a:solidFill>
              <a:srgbClr val="83ABBC"/>
            </a:solidFill>
          </a:ln>
        </p:spPr>
        <p:txBody>
          <a:bodyPr wrap="square" lIns="0" tIns="0" rIns="0" bIns="0" rtlCol="0"/>
          <a:lstStyle/>
          <a:p>
            <a:endParaRPr/>
          </a:p>
        </p:txBody>
      </p:sp>
      <p:sp>
        <p:nvSpPr>
          <p:cNvPr id="615" name="object 615"/>
          <p:cNvSpPr/>
          <p:nvPr/>
        </p:nvSpPr>
        <p:spPr>
          <a:xfrm>
            <a:off x="5752321" y="4833461"/>
            <a:ext cx="24130" cy="1905"/>
          </a:xfrm>
          <a:custGeom>
            <a:avLst/>
            <a:gdLst/>
            <a:ahLst/>
            <a:cxnLst/>
            <a:rect l="l" t="t" r="r" b="b"/>
            <a:pathLst>
              <a:path w="24129" h="1904">
                <a:moveTo>
                  <a:pt x="24066" y="1460"/>
                </a:moveTo>
                <a:lnTo>
                  <a:pt x="0" y="0"/>
                </a:lnTo>
              </a:path>
            </a:pathLst>
          </a:custGeom>
          <a:ln w="19900">
            <a:solidFill>
              <a:srgbClr val="83ABBC"/>
            </a:solidFill>
          </a:ln>
        </p:spPr>
        <p:txBody>
          <a:bodyPr wrap="square" lIns="0" tIns="0" rIns="0" bIns="0" rtlCol="0"/>
          <a:lstStyle/>
          <a:p>
            <a:endParaRPr/>
          </a:p>
        </p:txBody>
      </p:sp>
      <p:sp>
        <p:nvSpPr>
          <p:cNvPr id="616" name="object 616"/>
          <p:cNvSpPr/>
          <p:nvPr/>
        </p:nvSpPr>
        <p:spPr>
          <a:xfrm>
            <a:off x="5776381" y="4834925"/>
            <a:ext cx="24130" cy="1905"/>
          </a:xfrm>
          <a:custGeom>
            <a:avLst/>
            <a:gdLst/>
            <a:ahLst/>
            <a:cxnLst/>
            <a:rect l="l" t="t" r="r" b="b"/>
            <a:pathLst>
              <a:path w="24129" h="1904">
                <a:moveTo>
                  <a:pt x="24053" y="1460"/>
                </a:moveTo>
                <a:lnTo>
                  <a:pt x="0" y="0"/>
                </a:lnTo>
              </a:path>
            </a:pathLst>
          </a:custGeom>
          <a:ln w="19900">
            <a:solidFill>
              <a:srgbClr val="83ABBC"/>
            </a:solidFill>
          </a:ln>
        </p:spPr>
        <p:txBody>
          <a:bodyPr wrap="square" lIns="0" tIns="0" rIns="0" bIns="0" rtlCol="0"/>
          <a:lstStyle/>
          <a:p>
            <a:endParaRPr/>
          </a:p>
        </p:txBody>
      </p:sp>
      <p:sp>
        <p:nvSpPr>
          <p:cNvPr id="617" name="object 617"/>
          <p:cNvSpPr/>
          <p:nvPr/>
        </p:nvSpPr>
        <p:spPr>
          <a:xfrm>
            <a:off x="5800430" y="4836388"/>
            <a:ext cx="24130" cy="1905"/>
          </a:xfrm>
          <a:custGeom>
            <a:avLst/>
            <a:gdLst/>
            <a:ahLst/>
            <a:cxnLst/>
            <a:rect l="l" t="t" r="r" b="b"/>
            <a:pathLst>
              <a:path w="24129" h="1904">
                <a:moveTo>
                  <a:pt x="24066" y="1460"/>
                </a:moveTo>
                <a:lnTo>
                  <a:pt x="0" y="0"/>
                </a:lnTo>
              </a:path>
            </a:pathLst>
          </a:custGeom>
          <a:ln w="19900">
            <a:solidFill>
              <a:srgbClr val="83ABBC"/>
            </a:solidFill>
          </a:ln>
        </p:spPr>
        <p:txBody>
          <a:bodyPr wrap="square" lIns="0" tIns="0" rIns="0" bIns="0" rtlCol="0"/>
          <a:lstStyle/>
          <a:p>
            <a:endParaRPr/>
          </a:p>
        </p:txBody>
      </p:sp>
      <p:sp>
        <p:nvSpPr>
          <p:cNvPr id="618" name="object 618"/>
          <p:cNvSpPr/>
          <p:nvPr/>
        </p:nvSpPr>
        <p:spPr>
          <a:xfrm>
            <a:off x="5824490" y="4837851"/>
            <a:ext cx="24130" cy="1905"/>
          </a:xfrm>
          <a:custGeom>
            <a:avLst/>
            <a:gdLst/>
            <a:ahLst/>
            <a:cxnLst/>
            <a:rect l="l" t="t" r="r" b="b"/>
            <a:pathLst>
              <a:path w="24129" h="1904">
                <a:moveTo>
                  <a:pt x="24066" y="1473"/>
                </a:moveTo>
                <a:lnTo>
                  <a:pt x="0" y="0"/>
                </a:lnTo>
              </a:path>
            </a:pathLst>
          </a:custGeom>
          <a:ln w="19900">
            <a:solidFill>
              <a:srgbClr val="83ABBC"/>
            </a:solidFill>
          </a:ln>
        </p:spPr>
        <p:txBody>
          <a:bodyPr wrap="square" lIns="0" tIns="0" rIns="0" bIns="0" rtlCol="0"/>
          <a:lstStyle/>
          <a:p>
            <a:endParaRPr/>
          </a:p>
        </p:txBody>
      </p:sp>
      <p:sp>
        <p:nvSpPr>
          <p:cNvPr id="619" name="object 619"/>
          <p:cNvSpPr/>
          <p:nvPr/>
        </p:nvSpPr>
        <p:spPr>
          <a:xfrm>
            <a:off x="5848551" y="4839327"/>
            <a:ext cx="24130" cy="1905"/>
          </a:xfrm>
          <a:custGeom>
            <a:avLst/>
            <a:gdLst/>
            <a:ahLst/>
            <a:cxnLst/>
            <a:rect l="l" t="t" r="r" b="b"/>
            <a:pathLst>
              <a:path w="24129" h="1904">
                <a:moveTo>
                  <a:pt x="24053" y="1485"/>
                </a:moveTo>
                <a:lnTo>
                  <a:pt x="0" y="0"/>
                </a:lnTo>
              </a:path>
            </a:pathLst>
          </a:custGeom>
          <a:ln w="19900">
            <a:solidFill>
              <a:srgbClr val="83ABBC"/>
            </a:solidFill>
          </a:ln>
        </p:spPr>
        <p:txBody>
          <a:bodyPr wrap="square" lIns="0" tIns="0" rIns="0" bIns="0" rtlCol="0"/>
          <a:lstStyle/>
          <a:p>
            <a:endParaRPr/>
          </a:p>
        </p:txBody>
      </p:sp>
      <p:sp>
        <p:nvSpPr>
          <p:cNvPr id="620" name="object 620"/>
          <p:cNvSpPr/>
          <p:nvPr/>
        </p:nvSpPr>
        <p:spPr>
          <a:xfrm>
            <a:off x="5872599" y="4840815"/>
            <a:ext cx="24130" cy="1905"/>
          </a:xfrm>
          <a:custGeom>
            <a:avLst/>
            <a:gdLst/>
            <a:ahLst/>
            <a:cxnLst/>
            <a:rect l="l" t="t" r="r" b="b"/>
            <a:pathLst>
              <a:path w="24129" h="1904">
                <a:moveTo>
                  <a:pt x="24066" y="1485"/>
                </a:moveTo>
                <a:lnTo>
                  <a:pt x="0" y="0"/>
                </a:lnTo>
              </a:path>
            </a:pathLst>
          </a:custGeom>
          <a:ln w="19900">
            <a:solidFill>
              <a:srgbClr val="83ABBC"/>
            </a:solidFill>
          </a:ln>
        </p:spPr>
        <p:txBody>
          <a:bodyPr wrap="square" lIns="0" tIns="0" rIns="0" bIns="0" rtlCol="0"/>
          <a:lstStyle/>
          <a:p>
            <a:endParaRPr/>
          </a:p>
        </p:txBody>
      </p:sp>
      <p:sp>
        <p:nvSpPr>
          <p:cNvPr id="621" name="object 621"/>
          <p:cNvSpPr/>
          <p:nvPr/>
        </p:nvSpPr>
        <p:spPr>
          <a:xfrm>
            <a:off x="5896659" y="4842304"/>
            <a:ext cx="24130" cy="1905"/>
          </a:xfrm>
          <a:custGeom>
            <a:avLst/>
            <a:gdLst/>
            <a:ahLst/>
            <a:cxnLst/>
            <a:rect l="l" t="t" r="r" b="b"/>
            <a:pathLst>
              <a:path w="24129" h="1904">
                <a:moveTo>
                  <a:pt x="24066" y="1485"/>
                </a:moveTo>
                <a:lnTo>
                  <a:pt x="0" y="0"/>
                </a:lnTo>
              </a:path>
            </a:pathLst>
          </a:custGeom>
          <a:ln w="19900">
            <a:solidFill>
              <a:srgbClr val="83ABBC"/>
            </a:solidFill>
          </a:ln>
        </p:spPr>
        <p:txBody>
          <a:bodyPr wrap="square" lIns="0" tIns="0" rIns="0" bIns="0" rtlCol="0"/>
          <a:lstStyle/>
          <a:p>
            <a:endParaRPr/>
          </a:p>
        </p:txBody>
      </p:sp>
      <p:sp>
        <p:nvSpPr>
          <p:cNvPr id="622" name="object 622"/>
          <p:cNvSpPr/>
          <p:nvPr/>
        </p:nvSpPr>
        <p:spPr>
          <a:xfrm>
            <a:off x="5920720" y="4843788"/>
            <a:ext cx="24130" cy="11430"/>
          </a:xfrm>
          <a:custGeom>
            <a:avLst/>
            <a:gdLst/>
            <a:ahLst/>
            <a:cxnLst/>
            <a:rect l="l" t="t" r="r" b="b"/>
            <a:pathLst>
              <a:path w="24129" h="11429">
                <a:moveTo>
                  <a:pt x="24053" y="11163"/>
                </a:moveTo>
                <a:lnTo>
                  <a:pt x="0" y="0"/>
                </a:lnTo>
              </a:path>
            </a:pathLst>
          </a:custGeom>
          <a:ln w="19900">
            <a:solidFill>
              <a:srgbClr val="83ABBC"/>
            </a:solidFill>
          </a:ln>
        </p:spPr>
        <p:txBody>
          <a:bodyPr wrap="square" lIns="0" tIns="0" rIns="0" bIns="0" rtlCol="0"/>
          <a:lstStyle/>
          <a:p>
            <a:endParaRPr/>
          </a:p>
        </p:txBody>
      </p:sp>
      <p:sp>
        <p:nvSpPr>
          <p:cNvPr id="623" name="object 623"/>
          <p:cNvSpPr/>
          <p:nvPr/>
        </p:nvSpPr>
        <p:spPr>
          <a:xfrm>
            <a:off x="5944768" y="4854953"/>
            <a:ext cx="24130" cy="1905"/>
          </a:xfrm>
          <a:custGeom>
            <a:avLst/>
            <a:gdLst/>
            <a:ahLst/>
            <a:cxnLst/>
            <a:rect l="l" t="t" r="r" b="b"/>
            <a:pathLst>
              <a:path w="24129" h="1904">
                <a:moveTo>
                  <a:pt x="24066" y="1549"/>
                </a:moveTo>
                <a:lnTo>
                  <a:pt x="0" y="0"/>
                </a:lnTo>
              </a:path>
            </a:pathLst>
          </a:custGeom>
          <a:ln w="19900">
            <a:solidFill>
              <a:srgbClr val="83ABBC"/>
            </a:solidFill>
          </a:ln>
        </p:spPr>
        <p:txBody>
          <a:bodyPr wrap="square" lIns="0" tIns="0" rIns="0" bIns="0" rtlCol="0"/>
          <a:lstStyle/>
          <a:p>
            <a:endParaRPr/>
          </a:p>
        </p:txBody>
      </p:sp>
      <p:sp>
        <p:nvSpPr>
          <p:cNvPr id="624" name="object 624"/>
          <p:cNvSpPr/>
          <p:nvPr/>
        </p:nvSpPr>
        <p:spPr>
          <a:xfrm>
            <a:off x="5968828" y="4856502"/>
            <a:ext cx="24130" cy="1905"/>
          </a:xfrm>
          <a:custGeom>
            <a:avLst/>
            <a:gdLst/>
            <a:ahLst/>
            <a:cxnLst/>
            <a:rect l="l" t="t" r="r" b="b"/>
            <a:pathLst>
              <a:path w="24129" h="1904">
                <a:moveTo>
                  <a:pt x="24066" y="1562"/>
                </a:moveTo>
                <a:lnTo>
                  <a:pt x="0" y="0"/>
                </a:lnTo>
              </a:path>
            </a:pathLst>
          </a:custGeom>
          <a:ln w="19900">
            <a:solidFill>
              <a:srgbClr val="83ABBC"/>
            </a:solidFill>
          </a:ln>
        </p:spPr>
        <p:txBody>
          <a:bodyPr wrap="square" lIns="0" tIns="0" rIns="0" bIns="0" rtlCol="0"/>
          <a:lstStyle/>
          <a:p>
            <a:endParaRPr/>
          </a:p>
        </p:txBody>
      </p:sp>
      <p:sp>
        <p:nvSpPr>
          <p:cNvPr id="625" name="object 625"/>
          <p:cNvSpPr/>
          <p:nvPr/>
        </p:nvSpPr>
        <p:spPr>
          <a:xfrm>
            <a:off x="5992890" y="4858066"/>
            <a:ext cx="24130" cy="1905"/>
          </a:xfrm>
          <a:custGeom>
            <a:avLst/>
            <a:gdLst/>
            <a:ahLst/>
            <a:cxnLst/>
            <a:rect l="l" t="t" r="r" b="b"/>
            <a:pathLst>
              <a:path w="24129" h="1904">
                <a:moveTo>
                  <a:pt x="24066" y="1562"/>
                </a:moveTo>
                <a:lnTo>
                  <a:pt x="0" y="0"/>
                </a:lnTo>
              </a:path>
            </a:pathLst>
          </a:custGeom>
          <a:ln w="19900">
            <a:solidFill>
              <a:srgbClr val="83ABBC"/>
            </a:solidFill>
          </a:ln>
        </p:spPr>
        <p:txBody>
          <a:bodyPr wrap="square" lIns="0" tIns="0" rIns="0" bIns="0" rtlCol="0"/>
          <a:lstStyle/>
          <a:p>
            <a:endParaRPr/>
          </a:p>
        </p:txBody>
      </p:sp>
      <p:sp>
        <p:nvSpPr>
          <p:cNvPr id="626" name="object 626"/>
          <p:cNvSpPr/>
          <p:nvPr/>
        </p:nvSpPr>
        <p:spPr>
          <a:xfrm>
            <a:off x="6016950" y="4859628"/>
            <a:ext cx="24130" cy="1905"/>
          </a:xfrm>
          <a:custGeom>
            <a:avLst/>
            <a:gdLst/>
            <a:ahLst/>
            <a:cxnLst/>
            <a:rect l="l" t="t" r="r" b="b"/>
            <a:pathLst>
              <a:path w="24129" h="1904">
                <a:moveTo>
                  <a:pt x="24053" y="1574"/>
                </a:moveTo>
                <a:lnTo>
                  <a:pt x="0" y="0"/>
                </a:lnTo>
              </a:path>
            </a:pathLst>
          </a:custGeom>
          <a:ln w="19900">
            <a:solidFill>
              <a:srgbClr val="83ABBC"/>
            </a:solidFill>
          </a:ln>
        </p:spPr>
        <p:txBody>
          <a:bodyPr wrap="square" lIns="0" tIns="0" rIns="0" bIns="0" rtlCol="0"/>
          <a:lstStyle/>
          <a:p>
            <a:endParaRPr/>
          </a:p>
        </p:txBody>
      </p:sp>
      <p:sp>
        <p:nvSpPr>
          <p:cNvPr id="627" name="object 627"/>
          <p:cNvSpPr/>
          <p:nvPr/>
        </p:nvSpPr>
        <p:spPr>
          <a:xfrm>
            <a:off x="6040998" y="4861203"/>
            <a:ext cx="24130" cy="1905"/>
          </a:xfrm>
          <a:custGeom>
            <a:avLst/>
            <a:gdLst/>
            <a:ahLst/>
            <a:cxnLst/>
            <a:rect l="l" t="t" r="r" b="b"/>
            <a:pathLst>
              <a:path w="24129" h="1904">
                <a:moveTo>
                  <a:pt x="24066" y="1574"/>
                </a:moveTo>
                <a:lnTo>
                  <a:pt x="0" y="0"/>
                </a:lnTo>
              </a:path>
            </a:pathLst>
          </a:custGeom>
          <a:ln w="19900">
            <a:solidFill>
              <a:srgbClr val="83ABBC"/>
            </a:solidFill>
          </a:ln>
        </p:spPr>
        <p:txBody>
          <a:bodyPr wrap="square" lIns="0" tIns="0" rIns="0" bIns="0" rtlCol="0"/>
          <a:lstStyle/>
          <a:p>
            <a:endParaRPr/>
          </a:p>
        </p:txBody>
      </p:sp>
      <p:sp>
        <p:nvSpPr>
          <p:cNvPr id="628" name="object 628"/>
          <p:cNvSpPr/>
          <p:nvPr/>
        </p:nvSpPr>
        <p:spPr>
          <a:xfrm>
            <a:off x="6065058" y="4862777"/>
            <a:ext cx="24130" cy="1905"/>
          </a:xfrm>
          <a:custGeom>
            <a:avLst/>
            <a:gdLst/>
            <a:ahLst/>
            <a:cxnLst/>
            <a:rect l="l" t="t" r="r" b="b"/>
            <a:pathLst>
              <a:path w="24129" h="1904">
                <a:moveTo>
                  <a:pt x="24066" y="1587"/>
                </a:moveTo>
                <a:lnTo>
                  <a:pt x="0" y="0"/>
                </a:lnTo>
              </a:path>
            </a:pathLst>
          </a:custGeom>
          <a:ln w="19900">
            <a:solidFill>
              <a:srgbClr val="83ABBC"/>
            </a:solidFill>
          </a:ln>
        </p:spPr>
        <p:txBody>
          <a:bodyPr wrap="square" lIns="0" tIns="0" rIns="0" bIns="0" rtlCol="0"/>
          <a:lstStyle/>
          <a:p>
            <a:endParaRPr/>
          </a:p>
        </p:txBody>
      </p:sp>
      <p:sp>
        <p:nvSpPr>
          <p:cNvPr id="629" name="object 629"/>
          <p:cNvSpPr/>
          <p:nvPr/>
        </p:nvSpPr>
        <p:spPr>
          <a:xfrm>
            <a:off x="6089119" y="4864365"/>
            <a:ext cx="24130" cy="1905"/>
          </a:xfrm>
          <a:custGeom>
            <a:avLst/>
            <a:gdLst/>
            <a:ahLst/>
            <a:cxnLst/>
            <a:rect l="l" t="t" r="r" b="b"/>
            <a:pathLst>
              <a:path w="24129" h="1904">
                <a:moveTo>
                  <a:pt x="24053" y="1600"/>
                </a:moveTo>
                <a:lnTo>
                  <a:pt x="0" y="0"/>
                </a:lnTo>
              </a:path>
            </a:pathLst>
          </a:custGeom>
          <a:ln w="19900">
            <a:solidFill>
              <a:srgbClr val="83ABBC"/>
            </a:solidFill>
          </a:ln>
        </p:spPr>
        <p:txBody>
          <a:bodyPr wrap="square" lIns="0" tIns="0" rIns="0" bIns="0" rtlCol="0"/>
          <a:lstStyle/>
          <a:p>
            <a:endParaRPr/>
          </a:p>
        </p:txBody>
      </p:sp>
      <p:sp>
        <p:nvSpPr>
          <p:cNvPr id="630" name="object 630"/>
          <p:cNvSpPr/>
          <p:nvPr/>
        </p:nvSpPr>
        <p:spPr>
          <a:xfrm>
            <a:off x="6113167" y="4865965"/>
            <a:ext cx="24130" cy="1905"/>
          </a:xfrm>
          <a:custGeom>
            <a:avLst/>
            <a:gdLst/>
            <a:ahLst/>
            <a:cxnLst/>
            <a:rect l="l" t="t" r="r" b="b"/>
            <a:pathLst>
              <a:path w="24129" h="1904">
                <a:moveTo>
                  <a:pt x="24066" y="1600"/>
                </a:moveTo>
                <a:lnTo>
                  <a:pt x="0" y="0"/>
                </a:lnTo>
              </a:path>
            </a:pathLst>
          </a:custGeom>
          <a:ln w="19900">
            <a:solidFill>
              <a:srgbClr val="83ABBC"/>
            </a:solidFill>
          </a:ln>
        </p:spPr>
        <p:txBody>
          <a:bodyPr wrap="square" lIns="0" tIns="0" rIns="0" bIns="0" rtlCol="0"/>
          <a:lstStyle/>
          <a:p>
            <a:endParaRPr/>
          </a:p>
        </p:txBody>
      </p:sp>
      <p:sp>
        <p:nvSpPr>
          <p:cNvPr id="631" name="object 631"/>
          <p:cNvSpPr/>
          <p:nvPr/>
        </p:nvSpPr>
        <p:spPr>
          <a:xfrm>
            <a:off x="6137228" y="4867564"/>
            <a:ext cx="24130" cy="1905"/>
          </a:xfrm>
          <a:custGeom>
            <a:avLst/>
            <a:gdLst/>
            <a:ahLst/>
            <a:cxnLst/>
            <a:rect l="l" t="t" r="r" b="b"/>
            <a:pathLst>
              <a:path w="24129" h="1904">
                <a:moveTo>
                  <a:pt x="24066" y="1612"/>
                </a:moveTo>
                <a:lnTo>
                  <a:pt x="0" y="0"/>
                </a:lnTo>
              </a:path>
            </a:pathLst>
          </a:custGeom>
          <a:ln w="19900">
            <a:solidFill>
              <a:srgbClr val="83ABBC"/>
            </a:solidFill>
          </a:ln>
        </p:spPr>
        <p:txBody>
          <a:bodyPr wrap="square" lIns="0" tIns="0" rIns="0" bIns="0" rtlCol="0"/>
          <a:lstStyle/>
          <a:p>
            <a:endParaRPr/>
          </a:p>
        </p:txBody>
      </p:sp>
      <p:sp>
        <p:nvSpPr>
          <p:cNvPr id="632" name="object 632"/>
          <p:cNvSpPr/>
          <p:nvPr/>
        </p:nvSpPr>
        <p:spPr>
          <a:xfrm>
            <a:off x="6161288" y="4869177"/>
            <a:ext cx="24130" cy="1905"/>
          </a:xfrm>
          <a:custGeom>
            <a:avLst/>
            <a:gdLst/>
            <a:ahLst/>
            <a:cxnLst/>
            <a:rect l="l" t="t" r="r" b="b"/>
            <a:pathLst>
              <a:path w="24129" h="1904">
                <a:moveTo>
                  <a:pt x="24066" y="1612"/>
                </a:moveTo>
                <a:lnTo>
                  <a:pt x="0" y="0"/>
                </a:lnTo>
              </a:path>
            </a:pathLst>
          </a:custGeom>
          <a:ln w="19900">
            <a:solidFill>
              <a:srgbClr val="83ABBC"/>
            </a:solidFill>
          </a:ln>
        </p:spPr>
        <p:txBody>
          <a:bodyPr wrap="square" lIns="0" tIns="0" rIns="0" bIns="0" rtlCol="0"/>
          <a:lstStyle/>
          <a:p>
            <a:endParaRPr/>
          </a:p>
        </p:txBody>
      </p:sp>
      <p:sp>
        <p:nvSpPr>
          <p:cNvPr id="633" name="object 633"/>
          <p:cNvSpPr/>
          <p:nvPr/>
        </p:nvSpPr>
        <p:spPr>
          <a:xfrm>
            <a:off x="6185349" y="4870789"/>
            <a:ext cx="24130" cy="1905"/>
          </a:xfrm>
          <a:custGeom>
            <a:avLst/>
            <a:gdLst/>
            <a:ahLst/>
            <a:cxnLst/>
            <a:rect l="l" t="t" r="r" b="b"/>
            <a:pathLst>
              <a:path w="24129" h="1904">
                <a:moveTo>
                  <a:pt x="24053" y="1625"/>
                </a:moveTo>
                <a:lnTo>
                  <a:pt x="0" y="0"/>
                </a:lnTo>
              </a:path>
            </a:pathLst>
          </a:custGeom>
          <a:ln w="19900">
            <a:solidFill>
              <a:srgbClr val="83ABBC"/>
            </a:solidFill>
          </a:ln>
        </p:spPr>
        <p:txBody>
          <a:bodyPr wrap="square" lIns="0" tIns="0" rIns="0" bIns="0" rtlCol="0"/>
          <a:lstStyle/>
          <a:p>
            <a:endParaRPr/>
          </a:p>
        </p:txBody>
      </p:sp>
      <p:sp>
        <p:nvSpPr>
          <p:cNvPr id="634" name="object 634"/>
          <p:cNvSpPr/>
          <p:nvPr/>
        </p:nvSpPr>
        <p:spPr>
          <a:xfrm>
            <a:off x="6209396" y="4872417"/>
            <a:ext cx="24130" cy="11430"/>
          </a:xfrm>
          <a:custGeom>
            <a:avLst/>
            <a:gdLst/>
            <a:ahLst/>
            <a:cxnLst/>
            <a:rect l="l" t="t" r="r" b="b"/>
            <a:pathLst>
              <a:path w="24129" h="11429">
                <a:moveTo>
                  <a:pt x="24066" y="10998"/>
                </a:moveTo>
                <a:lnTo>
                  <a:pt x="0" y="0"/>
                </a:lnTo>
              </a:path>
            </a:pathLst>
          </a:custGeom>
          <a:ln w="19900">
            <a:solidFill>
              <a:srgbClr val="83ABBC"/>
            </a:solidFill>
          </a:ln>
        </p:spPr>
        <p:txBody>
          <a:bodyPr wrap="square" lIns="0" tIns="0" rIns="0" bIns="0" rtlCol="0"/>
          <a:lstStyle/>
          <a:p>
            <a:endParaRPr/>
          </a:p>
        </p:txBody>
      </p:sp>
      <p:sp>
        <p:nvSpPr>
          <p:cNvPr id="635" name="object 635"/>
          <p:cNvSpPr/>
          <p:nvPr/>
        </p:nvSpPr>
        <p:spPr>
          <a:xfrm>
            <a:off x="6233458" y="4883412"/>
            <a:ext cx="24130" cy="1905"/>
          </a:xfrm>
          <a:custGeom>
            <a:avLst/>
            <a:gdLst/>
            <a:ahLst/>
            <a:cxnLst/>
            <a:rect l="l" t="t" r="r" b="b"/>
            <a:pathLst>
              <a:path w="24129" h="1904">
                <a:moveTo>
                  <a:pt x="24066" y="1676"/>
                </a:moveTo>
                <a:lnTo>
                  <a:pt x="0" y="0"/>
                </a:lnTo>
              </a:path>
            </a:pathLst>
          </a:custGeom>
          <a:ln w="19900">
            <a:solidFill>
              <a:srgbClr val="83ABBC"/>
            </a:solidFill>
          </a:ln>
        </p:spPr>
        <p:txBody>
          <a:bodyPr wrap="square" lIns="0" tIns="0" rIns="0" bIns="0" rtlCol="0"/>
          <a:lstStyle/>
          <a:p>
            <a:endParaRPr/>
          </a:p>
        </p:txBody>
      </p:sp>
      <p:sp>
        <p:nvSpPr>
          <p:cNvPr id="636" name="object 636"/>
          <p:cNvSpPr/>
          <p:nvPr/>
        </p:nvSpPr>
        <p:spPr>
          <a:xfrm>
            <a:off x="6257518" y="4885086"/>
            <a:ext cx="24130" cy="1905"/>
          </a:xfrm>
          <a:custGeom>
            <a:avLst/>
            <a:gdLst/>
            <a:ahLst/>
            <a:cxnLst/>
            <a:rect l="l" t="t" r="r" b="b"/>
            <a:pathLst>
              <a:path w="24129" h="1904">
                <a:moveTo>
                  <a:pt x="24053" y="1689"/>
                </a:moveTo>
                <a:lnTo>
                  <a:pt x="0" y="0"/>
                </a:lnTo>
              </a:path>
            </a:pathLst>
          </a:custGeom>
          <a:ln w="19900">
            <a:solidFill>
              <a:srgbClr val="83ABBC"/>
            </a:solidFill>
          </a:ln>
        </p:spPr>
        <p:txBody>
          <a:bodyPr wrap="square" lIns="0" tIns="0" rIns="0" bIns="0" rtlCol="0"/>
          <a:lstStyle/>
          <a:p>
            <a:endParaRPr/>
          </a:p>
        </p:txBody>
      </p:sp>
      <p:sp>
        <p:nvSpPr>
          <p:cNvPr id="637" name="object 637"/>
          <p:cNvSpPr/>
          <p:nvPr/>
        </p:nvSpPr>
        <p:spPr>
          <a:xfrm>
            <a:off x="6281566" y="4886773"/>
            <a:ext cx="24130" cy="1905"/>
          </a:xfrm>
          <a:custGeom>
            <a:avLst/>
            <a:gdLst/>
            <a:ahLst/>
            <a:cxnLst/>
            <a:rect l="l" t="t" r="r" b="b"/>
            <a:pathLst>
              <a:path w="24129" h="1904">
                <a:moveTo>
                  <a:pt x="24066" y="1701"/>
                </a:moveTo>
                <a:lnTo>
                  <a:pt x="0" y="0"/>
                </a:lnTo>
              </a:path>
            </a:pathLst>
          </a:custGeom>
          <a:ln w="19900">
            <a:solidFill>
              <a:srgbClr val="83ABBC"/>
            </a:solidFill>
          </a:ln>
        </p:spPr>
        <p:txBody>
          <a:bodyPr wrap="square" lIns="0" tIns="0" rIns="0" bIns="0" rtlCol="0"/>
          <a:lstStyle/>
          <a:p>
            <a:endParaRPr/>
          </a:p>
        </p:txBody>
      </p:sp>
      <p:sp>
        <p:nvSpPr>
          <p:cNvPr id="638" name="object 638"/>
          <p:cNvSpPr/>
          <p:nvPr/>
        </p:nvSpPr>
        <p:spPr>
          <a:xfrm>
            <a:off x="6305627" y="4888472"/>
            <a:ext cx="24130" cy="1905"/>
          </a:xfrm>
          <a:custGeom>
            <a:avLst/>
            <a:gdLst/>
            <a:ahLst/>
            <a:cxnLst/>
            <a:rect l="l" t="t" r="r" b="b"/>
            <a:pathLst>
              <a:path w="24129" h="1904">
                <a:moveTo>
                  <a:pt x="24066" y="1701"/>
                </a:moveTo>
                <a:lnTo>
                  <a:pt x="0" y="0"/>
                </a:lnTo>
              </a:path>
            </a:pathLst>
          </a:custGeom>
          <a:ln w="19900">
            <a:solidFill>
              <a:srgbClr val="83ABBC"/>
            </a:solidFill>
          </a:ln>
        </p:spPr>
        <p:txBody>
          <a:bodyPr wrap="square" lIns="0" tIns="0" rIns="0" bIns="0" rtlCol="0"/>
          <a:lstStyle/>
          <a:p>
            <a:endParaRPr/>
          </a:p>
        </p:txBody>
      </p:sp>
      <p:sp>
        <p:nvSpPr>
          <p:cNvPr id="639" name="object 639"/>
          <p:cNvSpPr/>
          <p:nvPr/>
        </p:nvSpPr>
        <p:spPr>
          <a:xfrm>
            <a:off x="6329687" y="4890171"/>
            <a:ext cx="24130" cy="1905"/>
          </a:xfrm>
          <a:custGeom>
            <a:avLst/>
            <a:gdLst/>
            <a:ahLst/>
            <a:cxnLst/>
            <a:rect l="l" t="t" r="r" b="b"/>
            <a:pathLst>
              <a:path w="24129" h="1904">
                <a:moveTo>
                  <a:pt x="24053" y="1714"/>
                </a:moveTo>
                <a:lnTo>
                  <a:pt x="0" y="0"/>
                </a:lnTo>
              </a:path>
            </a:pathLst>
          </a:custGeom>
          <a:ln w="19900">
            <a:solidFill>
              <a:srgbClr val="83ABBC"/>
            </a:solidFill>
          </a:ln>
        </p:spPr>
        <p:txBody>
          <a:bodyPr wrap="square" lIns="0" tIns="0" rIns="0" bIns="0" rtlCol="0"/>
          <a:lstStyle/>
          <a:p>
            <a:endParaRPr/>
          </a:p>
        </p:txBody>
      </p:sp>
      <p:sp>
        <p:nvSpPr>
          <p:cNvPr id="640" name="object 640"/>
          <p:cNvSpPr/>
          <p:nvPr/>
        </p:nvSpPr>
        <p:spPr>
          <a:xfrm>
            <a:off x="6353736" y="4891883"/>
            <a:ext cx="24130" cy="1905"/>
          </a:xfrm>
          <a:custGeom>
            <a:avLst/>
            <a:gdLst/>
            <a:ahLst/>
            <a:cxnLst/>
            <a:rect l="l" t="t" r="r" b="b"/>
            <a:pathLst>
              <a:path w="24129" h="1904">
                <a:moveTo>
                  <a:pt x="24066" y="1714"/>
                </a:moveTo>
                <a:lnTo>
                  <a:pt x="0" y="0"/>
                </a:lnTo>
              </a:path>
            </a:pathLst>
          </a:custGeom>
          <a:ln w="19900">
            <a:solidFill>
              <a:srgbClr val="83ABBC"/>
            </a:solidFill>
          </a:ln>
        </p:spPr>
        <p:txBody>
          <a:bodyPr wrap="square" lIns="0" tIns="0" rIns="0" bIns="0" rtlCol="0"/>
          <a:lstStyle/>
          <a:p>
            <a:endParaRPr/>
          </a:p>
        </p:txBody>
      </p:sp>
      <p:sp>
        <p:nvSpPr>
          <p:cNvPr id="641" name="object 641"/>
          <p:cNvSpPr/>
          <p:nvPr/>
        </p:nvSpPr>
        <p:spPr>
          <a:xfrm>
            <a:off x="6377796" y="4893594"/>
            <a:ext cx="24130" cy="1905"/>
          </a:xfrm>
          <a:custGeom>
            <a:avLst/>
            <a:gdLst/>
            <a:ahLst/>
            <a:cxnLst/>
            <a:rect l="l" t="t" r="r" b="b"/>
            <a:pathLst>
              <a:path w="24129" h="1904">
                <a:moveTo>
                  <a:pt x="24066" y="1727"/>
                </a:moveTo>
                <a:lnTo>
                  <a:pt x="0" y="0"/>
                </a:lnTo>
              </a:path>
            </a:pathLst>
          </a:custGeom>
          <a:ln w="19900">
            <a:solidFill>
              <a:srgbClr val="83ABBC"/>
            </a:solidFill>
          </a:ln>
        </p:spPr>
        <p:txBody>
          <a:bodyPr wrap="square" lIns="0" tIns="0" rIns="0" bIns="0" rtlCol="0"/>
          <a:lstStyle/>
          <a:p>
            <a:endParaRPr/>
          </a:p>
        </p:txBody>
      </p:sp>
      <p:sp>
        <p:nvSpPr>
          <p:cNvPr id="642" name="object 642"/>
          <p:cNvSpPr/>
          <p:nvPr/>
        </p:nvSpPr>
        <p:spPr>
          <a:xfrm>
            <a:off x="6401856" y="4895317"/>
            <a:ext cx="24130" cy="1905"/>
          </a:xfrm>
          <a:custGeom>
            <a:avLst/>
            <a:gdLst/>
            <a:ahLst/>
            <a:cxnLst/>
            <a:rect l="l" t="t" r="r" b="b"/>
            <a:pathLst>
              <a:path w="24129" h="1904">
                <a:moveTo>
                  <a:pt x="24066" y="1739"/>
                </a:moveTo>
                <a:lnTo>
                  <a:pt x="0" y="0"/>
                </a:lnTo>
              </a:path>
            </a:pathLst>
          </a:custGeom>
          <a:ln w="19900">
            <a:solidFill>
              <a:srgbClr val="83ABBC"/>
            </a:solidFill>
          </a:ln>
        </p:spPr>
        <p:txBody>
          <a:bodyPr wrap="square" lIns="0" tIns="0" rIns="0" bIns="0" rtlCol="0"/>
          <a:lstStyle/>
          <a:p>
            <a:endParaRPr/>
          </a:p>
        </p:txBody>
      </p:sp>
      <p:sp>
        <p:nvSpPr>
          <p:cNvPr id="643" name="object 643"/>
          <p:cNvSpPr/>
          <p:nvPr/>
        </p:nvSpPr>
        <p:spPr>
          <a:xfrm>
            <a:off x="6425918" y="4897053"/>
            <a:ext cx="24130" cy="1905"/>
          </a:xfrm>
          <a:custGeom>
            <a:avLst/>
            <a:gdLst/>
            <a:ahLst/>
            <a:cxnLst/>
            <a:rect l="l" t="t" r="r" b="b"/>
            <a:pathLst>
              <a:path w="24129" h="1904">
                <a:moveTo>
                  <a:pt x="24053" y="1739"/>
                </a:moveTo>
                <a:lnTo>
                  <a:pt x="0" y="0"/>
                </a:lnTo>
              </a:path>
            </a:pathLst>
          </a:custGeom>
          <a:ln w="19900">
            <a:solidFill>
              <a:srgbClr val="83ABBC"/>
            </a:solidFill>
          </a:ln>
        </p:spPr>
        <p:txBody>
          <a:bodyPr wrap="square" lIns="0" tIns="0" rIns="0" bIns="0" rtlCol="0"/>
          <a:lstStyle/>
          <a:p>
            <a:endParaRPr/>
          </a:p>
        </p:txBody>
      </p:sp>
      <p:sp>
        <p:nvSpPr>
          <p:cNvPr id="644" name="object 644"/>
          <p:cNvSpPr/>
          <p:nvPr/>
        </p:nvSpPr>
        <p:spPr>
          <a:xfrm>
            <a:off x="6449965" y="4898790"/>
            <a:ext cx="24130" cy="1905"/>
          </a:xfrm>
          <a:custGeom>
            <a:avLst/>
            <a:gdLst/>
            <a:ahLst/>
            <a:cxnLst/>
            <a:rect l="l" t="t" r="r" b="b"/>
            <a:pathLst>
              <a:path w="24129" h="1904">
                <a:moveTo>
                  <a:pt x="24066" y="1752"/>
                </a:moveTo>
                <a:lnTo>
                  <a:pt x="0" y="0"/>
                </a:lnTo>
              </a:path>
            </a:pathLst>
          </a:custGeom>
          <a:ln w="19900">
            <a:solidFill>
              <a:srgbClr val="83ABBC"/>
            </a:solidFill>
          </a:ln>
        </p:spPr>
        <p:txBody>
          <a:bodyPr wrap="square" lIns="0" tIns="0" rIns="0" bIns="0" rtlCol="0"/>
          <a:lstStyle/>
          <a:p>
            <a:endParaRPr/>
          </a:p>
        </p:txBody>
      </p:sp>
      <p:sp>
        <p:nvSpPr>
          <p:cNvPr id="645" name="object 645"/>
          <p:cNvSpPr/>
          <p:nvPr/>
        </p:nvSpPr>
        <p:spPr>
          <a:xfrm>
            <a:off x="6474025" y="4900538"/>
            <a:ext cx="24130" cy="1905"/>
          </a:xfrm>
          <a:custGeom>
            <a:avLst/>
            <a:gdLst/>
            <a:ahLst/>
            <a:cxnLst/>
            <a:rect l="l" t="t" r="r" b="b"/>
            <a:pathLst>
              <a:path w="24129" h="1904">
                <a:moveTo>
                  <a:pt x="24066" y="1752"/>
                </a:moveTo>
                <a:lnTo>
                  <a:pt x="0" y="0"/>
                </a:lnTo>
              </a:path>
            </a:pathLst>
          </a:custGeom>
          <a:ln w="19900">
            <a:solidFill>
              <a:srgbClr val="83ABBC"/>
            </a:solidFill>
          </a:ln>
        </p:spPr>
        <p:txBody>
          <a:bodyPr wrap="square" lIns="0" tIns="0" rIns="0" bIns="0" rtlCol="0"/>
          <a:lstStyle/>
          <a:p>
            <a:endParaRPr/>
          </a:p>
        </p:txBody>
      </p:sp>
      <p:sp>
        <p:nvSpPr>
          <p:cNvPr id="646" name="object 646"/>
          <p:cNvSpPr/>
          <p:nvPr/>
        </p:nvSpPr>
        <p:spPr>
          <a:xfrm>
            <a:off x="6498087" y="4902285"/>
            <a:ext cx="24130" cy="11430"/>
          </a:xfrm>
          <a:custGeom>
            <a:avLst/>
            <a:gdLst/>
            <a:ahLst/>
            <a:cxnLst/>
            <a:rect l="l" t="t" r="r" b="b"/>
            <a:pathLst>
              <a:path w="24129" h="11429">
                <a:moveTo>
                  <a:pt x="24053" y="10845"/>
                </a:moveTo>
                <a:lnTo>
                  <a:pt x="0" y="0"/>
                </a:lnTo>
              </a:path>
            </a:pathLst>
          </a:custGeom>
          <a:ln w="19900">
            <a:solidFill>
              <a:srgbClr val="83ABBC"/>
            </a:solidFill>
          </a:ln>
        </p:spPr>
        <p:txBody>
          <a:bodyPr wrap="square" lIns="0" tIns="0" rIns="0" bIns="0" rtlCol="0"/>
          <a:lstStyle/>
          <a:p>
            <a:endParaRPr/>
          </a:p>
        </p:txBody>
      </p:sp>
      <p:sp>
        <p:nvSpPr>
          <p:cNvPr id="647" name="object 647"/>
          <p:cNvSpPr/>
          <p:nvPr/>
        </p:nvSpPr>
        <p:spPr>
          <a:xfrm>
            <a:off x="6522134" y="4913125"/>
            <a:ext cx="24130" cy="1905"/>
          </a:xfrm>
          <a:custGeom>
            <a:avLst/>
            <a:gdLst/>
            <a:ahLst/>
            <a:cxnLst/>
            <a:rect l="l" t="t" r="r" b="b"/>
            <a:pathLst>
              <a:path w="24129" h="1904">
                <a:moveTo>
                  <a:pt x="24066" y="1816"/>
                </a:moveTo>
                <a:lnTo>
                  <a:pt x="0" y="0"/>
                </a:lnTo>
              </a:path>
            </a:pathLst>
          </a:custGeom>
          <a:ln w="19900">
            <a:solidFill>
              <a:srgbClr val="83ABBC"/>
            </a:solidFill>
          </a:ln>
        </p:spPr>
        <p:txBody>
          <a:bodyPr wrap="square" lIns="0" tIns="0" rIns="0" bIns="0" rtlCol="0"/>
          <a:lstStyle/>
          <a:p>
            <a:endParaRPr/>
          </a:p>
        </p:txBody>
      </p:sp>
      <p:sp>
        <p:nvSpPr>
          <p:cNvPr id="648" name="object 648"/>
          <p:cNvSpPr/>
          <p:nvPr/>
        </p:nvSpPr>
        <p:spPr>
          <a:xfrm>
            <a:off x="6546195" y="4914936"/>
            <a:ext cx="24130" cy="1905"/>
          </a:xfrm>
          <a:custGeom>
            <a:avLst/>
            <a:gdLst/>
            <a:ahLst/>
            <a:cxnLst/>
            <a:rect l="l" t="t" r="r" b="b"/>
            <a:pathLst>
              <a:path w="24129" h="1904">
                <a:moveTo>
                  <a:pt x="24066" y="1828"/>
                </a:moveTo>
                <a:lnTo>
                  <a:pt x="0" y="0"/>
                </a:lnTo>
              </a:path>
            </a:pathLst>
          </a:custGeom>
          <a:ln w="19900">
            <a:solidFill>
              <a:srgbClr val="83ABBC"/>
            </a:solidFill>
          </a:ln>
        </p:spPr>
        <p:txBody>
          <a:bodyPr wrap="square" lIns="0" tIns="0" rIns="0" bIns="0" rtlCol="0"/>
          <a:lstStyle/>
          <a:p>
            <a:endParaRPr/>
          </a:p>
        </p:txBody>
      </p:sp>
      <p:sp>
        <p:nvSpPr>
          <p:cNvPr id="649" name="object 649"/>
          <p:cNvSpPr/>
          <p:nvPr/>
        </p:nvSpPr>
        <p:spPr>
          <a:xfrm>
            <a:off x="6570256" y="4916759"/>
            <a:ext cx="24130" cy="1905"/>
          </a:xfrm>
          <a:custGeom>
            <a:avLst/>
            <a:gdLst/>
            <a:ahLst/>
            <a:cxnLst/>
            <a:rect l="l" t="t" r="r" b="b"/>
            <a:pathLst>
              <a:path w="24129" h="1904">
                <a:moveTo>
                  <a:pt x="24066" y="1828"/>
                </a:moveTo>
                <a:lnTo>
                  <a:pt x="0" y="0"/>
                </a:lnTo>
              </a:path>
            </a:pathLst>
          </a:custGeom>
          <a:ln w="19900">
            <a:solidFill>
              <a:srgbClr val="83ABBC"/>
            </a:solidFill>
          </a:ln>
        </p:spPr>
        <p:txBody>
          <a:bodyPr wrap="square" lIns="0" tIns="0" rIns="0" bIns="0" rtlCol="0"/>
          <a:lstStyle/>
          <a:p>
            <a:endParaRPr/>
          </a:p>
        </p:txBody>
      </p:sp>
      <p:sp>
        <p:nvSpPr>
          <p:cNvPr id="650" name="object 650"/>
          <p:cNvSpPr/>
          <p:nvPr/>
        </p:nvSpPr>
        <p:spPr>
          <a:xfrm>
            <a:off x="6594316" y="4918583"/>
            <a:ext cx="24130" cy="1905"/>
          </a:xfrm>
          <a:custGeom>
            <a:avLst/>
            <a:gdLst/>
            <a:ahLst/>
            <a:cxnLst/>
            <a:rect l="l" t="t" r="r" b="b"/>
            <a:pathLst>
              <a:path w="24129" h="1904">
                <a:moveTo>
                  <a:pt x="24053" y="1841"/>
                </a:moveTo>
                <a:lnTo>
                  <a:pt x="0" y="0"/>
                </a:lnTo>
              </a:path>
            </a:pathLst>
          </a:custGeom>
          <a:ln w="19900">
            <a:solidFill>
              <a:srgbClr val="83ABBC"/>
            </a:solidFill>
          </a:ln>
        </p:spPr>
        <p:txBody>
          <a:bodyPr wrap="square" lIns="0" tIns="0" rIns="0" bIns="0" rtlCol="0"/>
          <a:lstStyle/>
          <a:p>
            <a:endParaRPr/>
          </a:p>
        </p:txBody>
      </p:sp>
      <p:sp>
        <p:nvSpPr>
          <p:cNvPr id="651" name="object 651"/>
          <p:cNvSpPr/>
          <p:nvPr/>
        </p:nvSpPr>
        <p:spPr>
          <a:xfrm>
            <a:off x="6618365" y="4920418"/>
            <a:ext cx="24130" cy="1905"/>
          </a:xfrm>
          <a:custGeom>
            <a:avLst/>
            <a:gdLst/>
            <a:ahLst/>
            <a:cxnLst/>
            <a:rect l="l" t="t" r="r" b="b"/>
            <a:pathLst>
              <a:path w="24129" h="1904">
                <a:moveTo>
                  <a:pt x="24066" y="1854"/>
                </a:moveTo>
                <a:lnTo>
                  <a:pt x="0" y="0"/>
                </a:lnTo>
              </a:path>
            </a:pathLst>
          </a:custGeom>
          <a:ln w="19900">
            <a:solidFill>
              <a:srgbClr val="83ABBC"/>
            </a:solidFill>
          </a:ln>
        </p:spPr>
        <p:txBody>
          <a:bodyPr wrap="square" lIns="0" tIns="0" rIns="0" bIns="0" rtlCol="0"/>
          <a:lstStyle/>
          <a:p>
            <a:endParaRPr/>
          </a:p>
        </p:txBody>
      </p:sp>
      <p:sp>
        <p:nvSpPr>
          <p:cNvPr id="652" name="object 652"/>
          <p:cNvSpPr/>
          <p:nvPr/>
        </p:nvSpPr>
        <p:spPr>
          <a:xfrm>
            <a:off x="6642424" y="4922265"/>
            <a:ext cx="24130" cy="1905"/>
          </a:xfrm>
          <a:custGeom>
            <a:avLst/>
            <a:gdLst/>
            <a:ahLst/>
            <a:cxnLst/>
            <a:rect l="l" t="t" r="r" b="b"/>
            <a:pathLst>
              <a:path w="24129" h="1904">
                <a:moveTo>
                  <a:pt x="24066" y="1854"/>
                </a:moveTo>
                <a:lnTo>
                  <a:pt x="0" y="0"/>
                </a:lnTo>
              </a:path>
            </a:pathLst>
          </a:custGeom>
          <a:ln w="19900">
            <a:solidFill>
              <a:srgbClr val="83ABBC"/>
            </a:solidFill>
          </a:ln>
        </p:spPr>
        <p:txBody>
          <a:bodyPr wrap="square" lIns="0" tIns="0" rIns="0" bIns="0" rtlCol="0"/>
          <a:lstStyle/>
          <a:p>
            <a:endParaRPr/>
          </a:p>
        </p:txBody>
      </p:sp>
      <p:sp>
        <p:nvSpPr>
          <p:cNvPr id="653" name="object 653"/>
          <p:cNvSpPr/>
          <p:nvPr/>
        </p:nvSpPr>
        <p:spPr>
          <a:xfrm>
            <a:off x="6666486" y="4924126"/>
            <a:ext cx="24130" cy="1905"/>
          </a:xfrm>
          <a:custGeom>
            <a:avLst/>
            <a:gdLst/>
            <a:ahLst/>
            <a:cxnLst/>
            <a:rect l="l" t="t" r="r" b="b"/>
            <a:pathLst>
              <a:path w="24129" h="1904">
                <a:moveTo>
                  <a:pt x="24053" y="1854"/>
                </a:moveTo>
                <a:lnTo>
                  <a:pt x="0" y="0"/>
                </a:lnTo>
              </a:path>
            </a:pathLst>
          </a:custGeom>
          <a:ln w="19900">
            <a:solidFill>
              <a:srgbClr val="83ABBC"/>
            </a:solidFill>
          </a:ln>
        </p:spPr>
        <p:txBody>
          <a:bodyPr wrap="square" lIns="0" tIns="0" rIns="0" bIns="0" rtlCol="0"/>
          <a:lstStyle/>
          <a:p>
            <a:endParaRPr/>
          </a:p>
        </p:txBody>
      </p:sp>
      <p:sp>
        <p:nvSpPr>
          <p:cNvPr id="654" name="object 654"/>
          <p:cNvSpPr/>
          <p:nvPr/>
        </p:nvSpPr>
        <p:spPr>
          <a:xfrm>
            <a:off x="6690534" y="4925985"/>
            <a:ext cx="24130" cy="1905"/>
          </a:xfrm>
          <a:custGeom>
            <a:avLst/>
            <a:gdLst/>
            <a:ahLst/>
            <a:cxnLst/>
            <a:rect l="l" t="t" r="r" b="b"/>
            <a:pathLst>
              <a:path w="24129" h="1904">
                <a:moveTo>
                  <a:pt x="24066" y="1866"/>
                </a:moveTo>
                <a:lnTo>
                  <a:pt x="0" y="0"/>
                </a:lnTo>
              </a:path>
            </a:pathLst>
          </a:custGeom>
          <a:ln w="19900">
            <a:solidFill>
              <a:srgbClr val="83ABBC"/>
            </a:solidFill>
          </a:ln>
        </p:spPr>
        <p:txBody>
          <a:bodyPr wrap="square" lIns="0" tIns="0" rIns="0" bIns="0" rtlCol="0"/>
          <a:lstStyle/>
          <a:p>
            <a:endParaRPr/>
          </a:p>
        </p:txBody>
      </p:sp>
      <p:sp>
        <p:nvSpPr>
          <p:cNvPr id="655" name="object 655"/>
          <p:cNvSpPr/>
          <p:nvPr/>
        </p:nvSpPr>
        <p:spPr>
          <a:xfrm>
            <a:off x="6714594" y="4927858"/>
            <a:ext cx="24130" cy="1905"/>
          </a:xfrm>
          <a:custGeom>
            <a:avLst/>
            <a:gdLst/>
            <a:ahLst/>
            <a:cxnLst/>
            <a:rect l="l" t="t" r="r" b="b"/>
            <a:pathLst>
              <a:path w="24129" h="1904">
                <a:moveTo>
                  <a:pt x="24066" y="1866"/>
                </a:moveTo>
                <a:lnTo>
                  <a:pt x="0" y="0"/>
                </a:lnTo>
              </a:path>
            </a:pathLst>
          </a:custGeom>
          <a:ln w="19900">
            <a:solidFill>
              <a:srgbClr val="83ABBC"/>
            </a:solidFill>
          </a:ln>
        </p:spPr>
        <p:txBody>
          <a:bodyPr wrap="square" lIns="0" tIns="0" rIns="0" bIns="0" rtlCol="0"/>
          <a:lstStyle/>
          <a:p>
            <a:endParaRPr/>
          </a:p>
        </p:txBody>
      </p:sp>
      <p:sp>
        <p:nvSpPr>
          <p:cNvPr id="656" name="object 656"/>
          <p:cNvSpPr/>
          <p:nvPr/>
        </p:nvSpPr>
        <p:spPr>
          <a:xfrm>
            <a:off x="6738655" y="4929730"/>
            <a:ext cx="24130" cy="1905"/>
          </a:xfrm>
          <a:custGeom>
            <a:avLst/>
            <a:gdLst/>
            <a:ahLst/>
            <a:cxnLst/>
            <a:rect l="l" t="t" r="r" b="b"/>
            <a:pathLst>
              <a:path w="24129" h="1904">
                <a:moveTo>
                  <a:pt x="24066" y="1879"/>
                </a:moveTo>
                <a:lnTo>
                  <a:pt x="0" y="0"/>
                </a:lnTo>
              </a:path>
            </a:pathLst>
          </a:custGeom>
          <a:ln w="19900">
            <a:solidFill>
              <a:srgbClr val="83ABBC"/>
            </a:solidFill>
          </a:ln>
        </p:spPr>
        <p:txBody>
          <a:bodyPr wrap="square" lIns="0" tIns="0" rIns="0" bIns="0" rtlCol="0"/>
          <a:lstStyle/>
          <a:p>
            <a:endParaRPr/>
          </a:p>
        </p:txBody>
      </p:sp>
      <p:sp>
        <p:nvSpPr>
          <p:cNvPr id="657" name="object 657"/>
          <p:cNvSpPr/>
          <p:nvPr/>
        </p:nvSpPr>
        <p:spPr>
          <a:xfrm>
            <a:off x="6762715" y="4931615"/>
            <a:ext cx="24130" cy="1905"/>
          </a:xfrm>
          <a:custGeom>
            <a:avLst/>
            <a:gdLst/>
            <a:ahLst/>
            <a:cxnLst/>
            <a:rect l="l" t="t" r="r" b="b"/>
            <a:pathLst>
              <a:path w="24129" h="1904">
                <a:moveTo>
                  <a:pt x="24053" y="1892"/>
                </a:moveTo>
                <a:lnTo>
                  <a:pt x="0" y="0"/>
                </a:lnTo>
              </a:path>
            </a:pathLst>
          </a:custGeom>
          <a:ln w="19900">
            <a:solidFill>
              <a:srgbClr val="83ABBC"/>
            </a:solidFill>
          </a:ln>
        </p:spPr>
        <p:txBody>
          <a:bodyPr wrap="square" lIns="0" tIns="0" rIns="0" bIns="0" rtlCol="0"/>
          <a:lstStyle/>
          <a:p>
            <a:endParaRPr/>
          </a:p>
        </p:txBody>
      </p:sp>
      <p:sp>
        <p:nvSpPr>
          <p:cNvPr id="658" name="object 658"/>
          <p:cNvSpPr/>
          <p:nvPr/>
        </p:nvSpPr>
        <p:spPr>
          <a:xfrm>
            <a:off x="6786763" y="4933506"/>
            <a:ext cx="24130" cy="10795"/>
          </a:xfrm>
          <a:custGeom>
            <a:avLst/>
            <a:gdLst/>
            <a:ahLst/>
            <a:cxnLst/>
            <a:rect l="l" t="t" r="r" b="b"/>
            <a:pathLst>
              <a:path w="24129" h="10795">
                <a:moveTo>
                  <a:pt x="24066" y="10655"/>
                </a:moveTo>
                <a:lnTo>
                  <a:pt x="0" y="0"/>
                </a:lnTo>
              </a:path>
            </a:pathLst>
          </a:custGeom>
          <a:ln w="19900">
            <a:solidFill>
              <a:srgbClr val="83ABBC"/>
            </a:solidFill>
          </a:ln>
        </p:spPr>
        <p:txBody>
          <a:bodyPr wrap="square" lIns="0" tIns="0" rIns="0" bIns="0" rtlCol="0"/>
          <a:lstStyle/>
          <a:p>
            <a:endParaRPr/>
          </a:p>
        </p:txBody>
      </p:sp>
      <p:sp>
        <p:nvSpPr>
          <p:cNvPr id="659" name="object 659"/>
          <p:cNvSpPr/>
          <p:nvPr/>
        </p:nvSpPr>
        <p:spPr>
          <a:xfrm>
            <a:off x="6810824" y="4944166"/>
            <a:ext cx="24130" cy="2540"/>
          </a:xfrm>
          <a:custGeom>
            <a:avLst/>
            <a:gdLst/>
            <a:ahLst/>
            <a:cxnLst/>
            <a:rect l="l" t="t" r="r" b="b"/>
            <a:pathLst>
              <a:path w="24129" h="2539">
                <a:moveTo>
                  <a:pt x="24066" y="1943"/>
                </a:moveTo>
                <a:lnTo>
                  <a:pt x="0" y="0"/>
                </a:lnTo>
              </a:path>
            </a:pathLst>
          </a:custGeom>
          <a:ln w="19900">
            <a:solidFill>
              <a:srgbClr val="83ABBC"/>
            </a:solidFill>
          </a:ln>
        </p:spPr>
        <p:txBody>
          <a:bodyPr wrap="square" lIns="0" tIns="0" rIns="0" bIns="0" rtlCol="0"/>
          <a:lstStyle/>
          <a:p>
            <a:endParaRPr/>
          </a:p>
        </p:txBody>
      </p:sp>
      <p:sp>
        <p:nvSpPr>
          <p:cNvPr id="660" name="object 660"/>
          <p:cNvSpPr/>
          <p:nvPr/>
        </p:nvSpPr>
        <p:spPr>
          <a:xfrm>
            <a:off x="6834884" y="4946112"/>
            <a:ext cx="24130" cy="2540"/>
          </a:xfrm>
          <a:custGeom>
            <a:avLst/>
            <a:gdLst/>
            <a:ahLst/>
            <a:cxnLst/>
            <a:rect l="l" t="t" r="r" b="b"/>
            <a:pathLst>
              <a:path w="24129" h="2539">
                <a:moveTo>
                  <a:pt x="24053" y="1955"/>
                </a:moveTo>
                <a:lnTo>
                  <a:pt x="0" y="0"/>
                </a:lnTo>
              </a:path>
            </a:pathLst>
          </a:custGeom>
          <a:ln w="19900">
            <a:solidFill>
              <a:srgbClr val="83ABBC"/>
            </a:solidFill>
          </a:ln>
        </p:spPr>
        <p:txBody>
          <a:bodyPr wrap="square" lIns="0" tIns="0" rIns="0" bIns="0" rtlCol="0"/>
          <a:lstStyle/>
          <a:p>
            <a:endParaRPr/>
          </a:p>
        </p:txBody>
      </p:sp>
      <p:sp>
        <p:nvSpPr>
          <p:cNvPr id="661" name="object 661"/>
          <p:cNvSpPr/>
          <p:nvPr/>
        </p:nvSpPr>
        <p:spPr>
          <a:xfrm>
            <a:off x="6858933" y="4948072"/>
            <a:ext cx="24130" cy="2540"/>
          </a:xfrm>
          <a:custGeom>
            <a:avLst/>
            <a:gdLst/>
            <a:ahLst/>
            <a:cxnLst/>
            <a:rect l="l" t="t" r="r" b="b"/>
            <a:pathLst>
              <a:path w="24129" h="2539">
                <a:moveTo>
                  <a:pt x="24066" y="1968"/>
                </a:moveTo>
                <a:lnTo>
                  <a:pt x="0" y="0"/>
                </a:lnTo>
              </a:path>
            </a:pathLst>
          </a:custGeom>
          <a:ln w="19900">
            <a:solidFill>
              <a:srgbClr val="83ABBC"/>
            </a:solidFill>
          </a:ln>
        </p:spPr>
        <p:txBody>
          <a:bodyPr wrap="square" lIns="0" tIns="0" rIns="0" bIns="0" rtlCol="0"/>
          <a:lstStyle/>
          <a:p>
            <a:endParaRPr/>
          </a:p>
        </p:txBody>
      </p:sp>
      <p:sp>
        <p:nvSpPr>
          <p:cNvPr id="662" name="object 662"/>
          <p:cNvSpPr/>
          <p:nvPr/>
        </p:nvSpPr>
        <p:spPr>
          <a:xfrm>
            <a:off x="6882993" y="4950044"/>
            <a:ext cx="24130" cy="2540"/>
          </a:xfrm>
          <a:custGeom>
            <a:avLst/>
            <a:gdLst/>
            <a:ahLst/>
            <a:cxnLst/>
            <a:rect l="l" t="t" r="r" b="b"/>
            <a:pathLst>
              <a:path w="24129" h="2539">
                <a:moveTo>
                  <a:pt x="24066" y="1968"/>
                </a:moveTo>
                <a:lnTo>
                  <a:pt x="0" y="0"/>
                </a:lnTo>
              </a:path>
            </a:pathLst>
          </a:custGeom>
          <a:ln w="19900">
            <a:solidFill>
              <a:srgbClr val="83ABBC"/>
            </a:solidFill>
          </a:ln>
        </p:spPr>
        <p:txBody>
          <a:bodyPr wrap="square" lIns="0" tIns="0" rIns="0" bIns="0" rtlCol="0"/>
          <a:lstStyle/>
          <a:p>
            <a:endParaRPr/>
          </a:p>
        </p:txBody>
      </p:sp>
      <p:sp>
        <p:nvSpPr>
          <p:cNvPr id="663" name="object 663"/>
          <p:cNvSpPr/>
          <p:nvPr/>
        </p:nvSpPr>
        <p:spPr>
          <a:xfrm>
            <a:off x="6907053" y="4952015"/>
            <a:ext cx="24130" cy="2540"/>
          </a:xfrm>
          <a:custGeom>
            <a:avLst/>
            <a:gdLst/>
            <a:ahLst/>
            <a:cxnLst/>
            <a:rect l="l" t="t" r="r" b="b"/>
            <a:pathLst>
              <a:path w="24129" h="2539">
                <a:moveTo>
                  <a:pt x="24053" y="1981"/>
                </a:moveTo>
                <a:lnTo>
                  <a:pt x="0" y="0"/>
                </a:lnTo>
              </a:path>
            </a:pathLst>
          </a:custGeom>
          <a:ln w="19900">
            <a:solidFill>
              <a:srgbClr val="83ABBC"/>
            </a:solidFill>
          </a:ln>
        </p:spPr>
        <p:txBody>
          <a:bodyPr wrap="square" lIns="0" tIns="0" rIns="0" bIns="0" rtlCol="0"/>
          <a:lstStyle/>
          <a:p>
            <a:endParaRPr/>
          </a:p>
        </p:txBody>
      </p:sp>
      <p:sp>
        <p:nvSpPr>
          <p:cNvPr id="664" name="object 664"/>
          <p:cNvSpPr/>
          <p:nvPr/>
        </p:nvSpPr>
        <p:spPr>
          <a:xfrm>
            <a:off x="6931102" y="4953999"/>
            <a:ext cx="24130" cy="2540"/>
          </a:xfrm>
          <a:custGeom>
            <a:avLst/>
            <a:gdLst/>
            <a:ahLst/>
            <a:cxnLst/>
            <a:rect l="l" t="t" r="r" b="b"/>
            <a:pathLst>
              <a:path w="24129" h="2539">
                <a:moveTo>
                  <a:pt x="24066" y="1993"/>
                </a:moveTo>
                <a:lnTo>
                  <a:pt x="0" y="0"/>
                </a:lnTo>
              </a:path>
            </a:pathLst>
          </a:custGeom>
          <a:ln w="19900">
            <a:solidFill>
              <a:srgbClr val="83ABBC"/>
            </a:solidFill>
          </a:ln>
        </p:spPr>
        <p:txBody>
          <a:bodyPr wrap="square" lIns="0" tIns="0" rIns="0" bIns="0" rtlCol="0"/>
          <a:lstStyle/>
          <a:p>
            <a:endParaRPr/>
          </a:p>
        </p:txBody>
      </p:sp>
      <p:sp>
        <p:nvSpPr>
          <p:cNvPr id="665" name="object 665"/>
          <p:cNvSpPr/>
          <p:nvPr/>
        </p:nvSpPr>
        <p:spPr>
          <a:xfrm>
            <a:off x="6955162" y="4955997"/>
            <a:ext cx="24130" cy="2540"/>
          </a:xfrm>
          <a:custGeom>
            <a:avLst/>
            <a:gdLst/>
            <a:ahLst/>
            <a:cxnLst/>
            <a:rect l="l" t="t" r="r" b="b"/>
            <a:pathLst>
              <a:path w="24129" h="2539">
                <a:moveTo>
                  <a:pt x="24066" y="1993"/>
                </a:moveTo>
                <a:lnTo>
                  <a:pt x="0" y="0"/>
                </a:lnTo>
              </a:path>
            </a:pathLst>
          </a:custGeom>
          <a:ln w="19900">
            <a:solidFill>
              <a:srgbClr val="83ABBC"/>
            </a:solidFill>
          </a:ln>
        </p:spPr>
        <p:txBody>
          <a:bodyPr wrap="square" lIns="0" tIns="0" rIns="0" bIns="0" rtlCol="0"/>
          <a:lstStyle/>
          <a:p>
            <a:endParaRPr/>
          </a:p>
        </p:txBody>
      </p:sp>
      <p:sp>
        <p:nvSpPr>
          <p:cNvPr id="666" name="object 666"/>
          <p:cNvSpPr/>
          <p:nvPr/>
        </p:nvSpPr>
        <p:spPr>
          <a:xfrm>
            <a:off x="6979222" y="4957992"/>
            <a:ext cx="24130" cy="2540"/>
          </a:xfrm>
          <a:custGeom>
            <a:avLst/>
            <a:gdLst/>
            <a:ahLst/>
            <a:cxnLst/>
            <a:rect l="l" t="t" r="r" b="b"/>
            <a:pathLst>
              <a:path w="24129" h="2539">
                <a:moveTo>
                  <a:pt x="24066" y="2019"/>
                </a:moveTo>
                <a:lnTo>
                  <a:pt x="0" y="0"/>
                </a:lnTo>
              </a:path>
            </a:pathLst>
          </a:custGeom>
          <a:ln w="19900">
            <a:solidFill>
              <a:srgbClr val="83ABBC"/>
            </a:solidFill>
          </a:ln>
        </p:spPr>
        <p:txBody>
          <a:bodyPr wrap="square" lIns="0" tIns="0" rIns="0" bIns="0" rtlCol="0"/>
          <a:lstStyle/>
          <a:p>
            <a:endParaRPr/>
          </a:p>
        </p:txBody>
      </p:sp>
      <p:sp>
        <p:nvSpPr>
          <p:cNvPr id="667" name="object 667"/>
          <p:cNvSpPr/>
          <p:nvPr/>
        </p:nvSpPr>
        <p:spPr>
          <a:xfrm>
            <a:off x="7003284" y="4960014"/>
            <a:ext cx="24130" cy="2540"/>
          </a:xfrm>
          <a:custGeom>
            <a:avLst/>
            <a:gdLst/>
            <a:ahLst/>
            <a:cxnLst/>
            <a:rect l="l" t="t" r="r" b="b"/>
            <a:pathLst>
              <a:path w="24129" h="2539">
                <a:moveTo>
                  <a:pt x="24053" y="2019"/>
                </a:moveTo>
                <a:lnTo>
                  <a:pt x="0" y="0"/>
                </a:lnTo>
              </a:path>
            </a:pathLst>
          </a:custGeom>
          <a:ln w="19900">
            <a:solidFill>
              <a:srgbClr val="83ABBC"/>
            </a:solidFill>
          </a:ln>
        </p:spPr>
        <p:txBody>
          <a:bodyPr wrap="square" lIns="0" tIns="0" rIns="0" bIns="0" rtlCol="0"/>
          <a:lstStyle/>
          <a:p>
            <a:endParaRPr/>
          </a:p>
        </p:txBody>
      </p:sp>
      <p:sp>
        <p:nvSpPr>
          <p:cNvPr id="668" name="object 668"/>
          <p:cNvSpPr/>
          <p:nvPr/>
        </p:nvSpPr>
        <p:spPr>
          <a:xfrm>
            <a:off x="7027331" y="4962035"/>
            <a:ext cx="24130" cy="2540"/>
          </a:xfrm>
          <a:custGeom>
            <a:avLst/>
            <a:gdLst/>
            <a:ahLst/>
            <a:cxnLst/>
            <a:rect l="l" t="t" r="r" b="b"/>
            <a:pathLst>
              <a:path w="24129" h="2539">
                <a:moveTo>
                  <a:pt x="24066" y="2019"/>
                </a:moveTo>
                <a:lnTo>
                  <a:pt x="0" y="0"/>
                </a:lnTo>
              </a:path>
            </a:pathLst>
          </a:custGeom>
          <a:ln w="19900">
            <a:solidFill>
              <a:srgbClr val="83ABBC"/>
            </a:solidFill>
          </a:ln>
        </p:spPr>
        <p:txBody>
          <a:bodyPr wrap="square" lIns="0" tIns="0" rIns="0" bIns="0" rtlCol="0"/>
          <a:lstStyle/>
          <a:p>
            <a:endParaRPr/>
          </a:p>
        </p:txBody>
      </p:sp>
      <p:sp>
        <p:nvSpPr>
          <p:cNvPr id="669" name="object 669"/>
          <p:cNvSpPr/>
          <p:nvPr/>
        </p:nvSpPr>
        <p:spPr>
          <a:xfrm>
            <a:off x="7051392" y="4964057"/>
            <a:ext cx="24130" cy="2540"/>
          </a:xfrm>
          <a:custGeom>
            <a:avLst/>
            <a:gdLst/>
            <a:ahLst/>
            <a:cxnLst/>
            <a:rect l="l" t="t" r="r" b="b"/>
            <a:pathLst>
              <a:path w="24129" h="2539">
                <a:moveTo>
                  <a:pt x="24066" y="2031"/>
                </a:moveTo>
                <a:lnTo>
                  <a:pt x="0" y="0"/>
                </a:lnTo>
              </a:path>
            </a:pathLst>
          </a:custGeom>
          <a:ln w="19900">
            <a:solidFill>
              <a:srgbClr val="83ABBC"/>
            </a:solidFill>
          </a:ln>
        </p:spPr>
        <p:txBody>
          <a:bodyPr wrap="square" lIns="0" tIns="0" rIns="0" bIns="0" rtlCol="0"/>
          <a:lstStyle/>
          <a:p>
            <a:endParaRPr/>
          </a:p>
        </p:txBody>
      </p:sp>
      <p:sp>
        <p:nvSpPr>
          <p:cNvPr id="670" name="object 670"/>
          <p:cNvSpPr/>
          <p:nvPr/>
        </p:nvSpPr>
        <p:spPr>
          <a:xfrm>
            <a:off x="7075453" y="4966092"/>
            <a:ext cx="24130" cy="10795"/>
          </a:xfrm>
          <a:custGeom>
            <a:avLst/>
            <a:gdLst/>
            <a:ahLst/>
            <a:cxnLst/>
            <a:rect l="l" t="t" r="r" b="b"/>
            <a:pathLst>
              <a:path w="24129" h="10795">
                <a:moveTo>
                  <a:pt x="24053" y="10477"/>
                </a:moveTo>
                <a:lnTo>
                  <a:pt x="0" y="0"/>
                </a:lnTo>
              </a:path>
            </a:pathLst>
          </a:custGeom>
          <a:ln w="19900">
            <a:solidFill>
              <a:srgbClr val="83ABBC"/>
            </a:solidFill>
          </a:ln>
        </p:spPr>
        <p:txBody>
          <a:bodyPr wrap="square" lIns="0" tIns="0" rIns="0" bIns="0" rtlCol="0"/>
          <a:lstStyle/>
          <a:p>
            <a:endParaRPr/>
          </a:p>
        </p:txBody>
      </p:sp>
      <p:sp>
        <p:nvSpPr>
          <p:cNvPr id="671" name="object 671"/>
          <p:cNvSpPr/>
          <p:nvPr/>
        </p:nvSpPr>
        <p:spPr>
          <a:xfrm>
            <a:off x="7099500" y="4976569"/>
            <a:ext cx="24130" cy="2540"/>
          </a:xfrm>
          <a:custGeom>
            <a:avLst/>
            <a:gdLst/>
            <a:ahLst/>
            <a:cxnLst/>
            <a:rect l="l" t="t" r="r" b="b"/>
            <a:pathLst>
              <a:path w="24129" h="2539">
                <a:moveTo>
                  <a:pt x="24066" y="2095"/>
                </a:moveTo>
                <a:lnTo>
                  <a:pt x="0" y="0"/>
                </a:lnTo>
              </a:path>
            </a:pathLst>
          </a:custGeom>
          <a:ln w="19900">
            <a:solidFill>
              <a:srgbClr val="83ABBC"/>
            </a:solidFill>
          </a:ln>
        </p:spPr>
        <p:txBody>
          <a:bodyPr wrap="square" lIns="0" tIns="0" rIns="0" bIns="0" rtlCol="0"/>
          <a:lstStyle/>
          <a:p>
            <a:endParaRPr/>
          </a:p>
        </p:txBody>
      </p:sp>
      <p:sp>
        <p:nvSpPr>
          <p:cNvPr id="672" name="object 672"/>
          <p:cNvSpPr/>
          <p:nvPr/>
        </p:nvSpPr>
        <p:spPr>
          <a:xfrm>
            <a:off x="7123562" y="4978665"/>
            <a:ext cx="24130" cy="2540"/>
          </a:xfrm>
          <a:custGeom>
            <a:avLst/>
            <a:gdLst/>
            <a:ahLst/>
            <a:cxnLst/>
            <a:rect l="l" t="t" r="r" b="b"/>
            <a:pathLst>
              <a:path w="24129" h="2539">
                <a:moveTo>
                  <a:pt x="24066" y="2108"/>
                </a:moveTo>
                <a:lnTo>
                  <a:pt x="0" y="0"/>
                </a:lnTo>
              </a:path>
            </a:pathLst>
          </a:custGeom>
          <a:ln w="19900">
            <a:solidFill>
              <a:srgbClr val="83ABBC"/>
            </a:solidFill>
          </a:ln>
        </p:spPr>
        <p:txBody>
          <a:bodyPr wrap="square" lIns="0" tIns="0" rIns="0" bIns="0" rtlCol="0"/>
          <a:lstStyle/>
          <a:p>
            <a:endParaRPr/>
          </a:p>
        </p:txBody>
      </p:sp>
      <p:sp>
        <p:nvSpPr>
          <p:cNvPr id="673" name="object 673"/>
          <p:cNvSpPr/>
          <p:nvPr/>
        </p:nvSpPr>
        <p:spPr>
          <a:xfrm>
            <a:off x="7147621" y="4980773"/>
            <a:ext cx="24130" cy="2540"/>
          </a:xfrm>
          <a:custGeom>
            <a:avLst/>
            <a:gdLst/>
            <a:ahLst/>
            <a:cxnLst/>
            <a:rect l="l" t="t" r="r" b="b"/>
            <a:pathLst>
              <a:path w="24129" h="2539">
                <a:moveTo>
                  <a:pt x="24066" y="2108"/>
                </a:moveTo>
                <a:lnTo>
                  <a:pt x="0" y="0"/>
                </a:lnTo>
              </a:path>
            </a:pathLst>
          </a:custGeom>
          <a:ln w="19900">
            <a:solidFill>
              <a:srgbClr val="83ABBC"/>
            </a:solidFill>
          </a:ln>
        </p:spPr>
        <p:txBody>
          <a:bodyPr wrap="square" lIns="0" tIns="0" rIns="0" bIns="0" rtlCol="0"/>
          <a:lstStyle/>
          <a:p>
            <a:endParaRPr/>
          </a:p>
        </p:txBody>
      </p:sp>
      <p:sp>
        <p:nvSpPr>
          <p:cNvPr id="674" name="object 674"/>
          <p:cNvSpPr/>
          <p:nvPr/>
        </p:nvSpPr>
        <p:spPr>
          <a:xfrm>
            <a:off x="7171683" y="4982881"/>
            <a:ext cx="24130" cy="2540"/>
          </a:xfrm>
          <a:custGeom>
            <a:avLst/>
            <a:gdLst/>
            <a:ahLst/>
            <a:cxnLst/>
            <a:rect l="l" t="t" r="r" b="b"/>
            <a:pathLst>
              <a:path w="24129" h="2539">
                <a:moveTo>
                  <a:pt x="24053" y="2120"/>
                </a:moveTo>
                <a:lnTo>
                  <a:pt x="0" y="0"/>
                </a:lnTo>
              </a:path>
            </a:pathLst>
          </a:custGeom>
          <a:ln w="19900">
            <a:solidFill>
              <a:srgbClr val="83ABBC"/>
            </a:solidFill>
          </a:ln>
        </p:spPr>
        <p:txBody>
          <a:bodyPr wrap="square" lIns="0" tIns="0" rIns="0" bIns="0" rtlCol="0"/>
          <a:lstStyle/>
          <a:p>
            <a:endParaRPr/>
          </a:p>
        </p:txBody>
      </p:sp>
      <p:sp>
        <p:nvSpPr>
          <p:cNvPr id="675" name="object 675"/>
          <p:cNvSpPr/>
          <p:nvPr/>
        </p:nvSpPr>
        <p:spPr>
          <a:xfrm>
            <a:off x="7195731" y="4985002"/>
            <a:ext cx="24130" cy="2540"/>
          </a:xfrm>
          <a:custGeom>
            <a:avLst/>
            <a:gdLst/>
            <a:ahLst/>
            <a:cxnLst/>
            <a:rect l="l" t="t" r="r" b="b"/>
            <a:pathLst>
              <a:path w="24129" h="2539">
                <a:moveTo>
                  <a:pt x="24066" y="2133"/>
                </a:moveTo>
                <a:lnTo>
                  <a:pt x="0" y="0"/>
                </a:lnTo>
              </a:path>
            </a:pathLst>
          </a:custGeom>
          <a:ln w="19900">
            <a:solidFill>
              <a:srgbClr val="83ABBC"/>
            </a:solidFill>
          </a:ln>
        </p:spPr>
        <p:txBody>
          <a:bodyPr wrap="square" lIns="0" tIns="0" rIns="0" bIns="0" rtlCol="0"/>
          <a:lstStyle/>
          <a:p>
            <a:endParaRPr/>
          </a:p>
        </p:txBody>
      </p:sp>
      <p:sp>
        <p:nvSpPr>
          <p:cNvPr id="676" name="object 676"/>
          <p:cNvSpPr/>
          <p:nvPr/>
        </p:nvSpPr>
        <p:spPr>
          <a:xfrm>
            <a:off x="7219791" y="4987135"/>
            <a:ext cx="24130" cy="2540"/>
          </a:xfrm>
          <a:custGeom>
            <a:avLst/>
            <a:gdLst/>
            <a:ahLst/>
            <a:cxnLst/>
            <a:rect l="l" t="t" r="r" b="b"/>
            <a:pathLst>
              <a:path w="24129" h="2539">
                <a:moveTo>
                  <a:pt x="24066" y="2146"/>
                </a:moveTo>
                <a:lnTo>
                  <a:pt x="0" y="0"/>
                </a:lnTo>
              </a:path>
            </a:pathLst>
          </a:custGeom>
          <a:ln w="19900">
            <a:solidFill>
              <a:srgbClr val="83ABBC"/>
            </a:solidFill>
          </a:ln>
        </p:spPr>
        <p:txBody>
          <a:bodyPr wrap="square" lIns="0" tIns="0" rIns="0" bIns="0" rtlCol="0"/>
          <a:lstStyle/>
          <a:p>
            <a:endParaRPr/>
          </a:p>
        </p:txBody>
      </p:sp>
      <p:sp>
        <p:nvSpPr>
          <p:cNvPr id="677" name="object 677"/>
          <p:cNvSpPr/>
          <p:nvPr/>
        </p:nvSpPr>
        <p:spPr>
          <a:xfrm>
            <a:off x="7243852" y="4989281"/>
            <a:ext cx="24130" cy="2540"/>
          </a:xfrm>
          <a:custGeom>
            <a:avLst/>
            <a:gdLst/>
            <a:ahLst/>
            <a:cxnLst/>
            <a:rect l="l" t="t" r="r" b="b"/>
            <a:pathLst>
              <a:path w="24129" h="2539">
                <a:moveTo>
                  <a:pt x="24053" y="2146"/>
                </a:moveTo>
                <a:lnTo>
                  <a:pt x="0" y="0"/>
                </a:lnTo>
              </a:path>
            </a:pathLst>
          </a:custGeom>
          <a:ln w="19900">
            <a:solidFill>
              <a:srgbClr val="83ABBC"/>
            </a:solidFill>
          </a:ln>
        </p:spPr>
        <p:txBody>
          <a:bodyPr wrap="square" lIns="0" tIns="0" rIns="0" bIns="0" rtlCol="0"/>
          <a:lstStyle/>
          <a:p>
            <a:endParaRPr/>
          </a:p>
        </p:txBody>
      </p:sp>
      <p:sp>
        <p:nvSpPr>
          <p:cNvPr id="678" name="object 678"/>
          <p:cNvSpPr/>
          <p:nvPr/>
        </p:nvSpPr>
        <p:spPr>
          <a:xfrm>
            <a:off x="7267899" y="4991426"/>
            <a:ext cx="24130" cy="2540"/>
          </a:xfrm>
          <a:custGeom>
            <a:avLst/>
            <a:gdLst/>
            <a:ahLst/>
            <a:cxnLst/>
            <a:rect l="l" t="t" r="r" b="b"/>
            <a:pathLst>
              <a:path w="24129" h="2539">
                <a:moveTo>
                  <a:pt x="24066" y="2158"/>
                </a:moveTo>
                <a:lnTo>
                  <a:pt x="0" y="0"/>
                </a:lnTo>
              </a:path>
            </a:pathLst>
          </a:custGeom>
          <a:ln w="19900">
            <a:solidFill>
              <a:srgbClr val="83ABBC"/>
            </a:solidFill>
          </a:ln>
        </p:spPr>
        <p:txBody>
          <a:bodyPr wrap="square" lIns="0" tIns="0" rIns="0" bIns="0" rtlCol="0"/>
          <a:lstStyle/>
          <a:p>
            <a:endParaRPr/>
          </a:p>
        </p:txBody>
      </p:sp>
      <p:sp>
        <p:nvSpPr>
          <p:cNvPr id="679" name="object 679"/>
          <p:cNvSpPr/>
          <p:nvPr/>
        </p:nvSpPr>
        <p:spPr>
          <a:xfrm>
            <a:off x="7291960" y="4993583"/>
            <a:ext cx="24130" cy="2540"/>
          </a:xfrm>
          <a:custGeom>
            <a:avLst/>
            <a:gdLst/>
            <a:ahLst/>
            <a:cxnLst/>
            <a:rect l="l" t="t" r="r" b="b"/>
            <a:pathLst>
              <a:path w="24129" h="2539">
                <a:moveTo>
                  <a:pt x="24066" y="2171"/>
                </a:moveTo>
                <a:lnTo>
                  <a:pt x="0" y="0"/>
                </a:lnTo>
              </a:path>
            </a:pathLst>
          </a:custGeom>
          <a:ln w="19900">
            <a:solidFill>
              <a:srgbClr val="83ABBC"/>
            </a:solidFill>
          </a:ln>
        </p:spPr>
        <p:txBody>
          <a:bodyPr wrap="square" lIns="0" tIns="0" rIns="0" bIns="0" rtlCol="0"/>
          <a:lstStyle/>
          <a:p>
            <a:endParaRPr/>
          </a:p>
        </p:txBody>
      </p:sp>
      <p:sp>
        <p:nvSpPr>
          <p:cNvPr id="680" name="object 680"/>
          <p:cNvSpPr/>
          <p:nvPr/>
        </p:nvSpPr>
        <p:spPr>
          <a:xfrm>
            <a:off x="7316021" y="4995754"/>
            <a:ext cx="24130" cy="2540"/>
          </a:xfrm>
          <a:custGeom>
            <a:avLst/>
            <a:gdLst/>
            <a:ahLst/>
            <a:cxnLst/>
            <a:rect l="l" t="t" r="r" b="b"/>
            <a:pathLst>
              <a:path w="24129" h="2539">
                <a:moveTo>
                  <a:pt x="24053" y="2184"/>
                </a:moveTo>
                <a:lnTo>
                  <a:pt x="0" y="0"/>
                </a:lnTo>
              </a:path>
            </a:pathLst>
          </a:custGeom>
          <a:ln w="19900">
            <a:solidFill>
              <a:srgbClr val="83ABBC"/>
            </a:solidFill>
          </a:ln>
        </p:spPr>
        <p:txBody>
          <a:bodyPr wrap="square" lIns="0" tIns="0" rIns="0" bIns="0" rtlCol="0"/>
          <a:lstStyle/>
          <a:p>
            <a:endParaRPr/>
          </a:p>
        </p:txBody>
      </p:sp>
      <p:sp>
        <p:nvSpPr>
          <p:cNvPr id="681" name="object 681"/>
          <p:cNvSpPr/>
          <p:nvPr/>
        </p:nvSpPr>
        <p:spPr>
          <a:xfrm>
            <a:off x="7340069" y="4997936"/>
            <a:ext cx="24130" cy="2540"/>
          </a:xfrm>
          <a:custGeom>
            <a:avLst/>
            <a:gdLst/>
            <a:ahLst/>
            <a:cxnLst/>
            <a:rect l="l" t="t" r="r" b="b"/>
            <a:pathLst>
              <a:path w="24129" h="2539">
                <a:moveTo>
                  <a:pt x="24066" y="2197"/>
                </a:moveTo>
                <a:lnTo>
                  <a:pt x="0" y="0"/>
                </a:lnTo>
              </a:path>
            </a:pathLst>
          </a:custGeom>
          <a:ln w="19900">
            <a:solidFill>
              <a:srgbClr val="83ABBC"/>
            </a:solidFill>
          </a:ln>
        </p:spPr>
        <p:txBody>
          <a:bodyPr wrap="square" lIns="0" tIns="0" rIns="0" bIns="0" rtlCol="0"/>
          <a:lstStyle/>
          <a:p>
            <a:endParaRPr/>
          </a:p>
        </p:txBody>
      </p:sp>
      <p:sp>
        <p:nvSpPr>
          <p:cNvPr id="682" name="object 682"/>
          <p:cNvSpPr/>
          <p:nvPr/>
        </p:nvSpPr>
        <p:spPr>
          <a:xfrm>
            <a:off x="7364130" y="5000128"/>
            <a:ext cx="24130" cy="10795"/>
          </a:xfrm>
          <a:custGeom>
            <a:avLst/>
            <a:gdLst/>
            <a:ahLst/>
            <a:cxnLst/>
            <a:rect l="l" t="t" r="r" b="b"/>
            <a:pathLst>
              <a:path w="24129" h="10795">
                <a:moveTo>
                  <a:pt x="24066" y="10286"/>
                </a:moveTo>
                <a:lnTo>
                  <a:pt x="0" y="0"/>
                </a:lnTo>
              </a:path>
            </a:pathLst>
          </a:custGeom>
          <a:ln w="19900">
            <a:solidFill>
              <a:srgbClr val="83ABBC"/>
            </a:solidFill>
          </a:ln>
        </p:spPr>
        <p:txBody>
          <a:bodyPr wrap="square" lIns="0" tIns="0" rIns="0" bIns="0" rtlCol="0"/>
          <a:lstStyle/>
          <a:p>
            <a:endParaRPr/>
          </a:p>
        </p:txBody>
      </p:sp>
      <p:sp>
        <p:nvSpPr>
          <p:cNvPr id="683" name="object 683"/>
          <p:cNvSpPr/>
          <p:nvPr/>
        </p:nvSpPr>
        <p:spPr>
          <a:xfrm>
            <a:off x="7388190" y="5010412"/>
            <a:ext cx="24130" cy="2540"/>
          </a:xfrm>
          <a:custGeom>
            <a:avLst/>
            <a:gdLst/>
            <a:ahLst/>
            <a:cxnLst/>
            <a:rect l="l" t="t" r="r" b="b"/>
            <a:pathLst>
              <a:path w="24129" h="2539">
                <a:moveTo>
                  <a:pt x="24066" y="2247"/>
                </a:moveTo>
                <a:lnTo>
                  <a:pt x="0" y="0"/>
                </a:lnTo>
              </a:path>
            </a:pathLst>
          </a:custGeom>
          <a:ln w="19900">
            <a:solidFill>
              <a:srgbClr val="83ABBC"/>
            </a:solidFill>
          </a:ln>
        </p:spPr>
        <p:txBody>
          <a:bodyPr wrap="square" lIns="0" tIns="0" rIns="0" bIns="0" rtlCol="0"/>
          <a:lstStyle/>
          <a:p>
            <a:endParaRPr/>
          </a:p>
        </p:txBody>
      </p:sp>
      <p:sp>
        <p:nvSpPr>
          <p:cNvPr id="684" name="object 684"/>
          <p:cNvSpPr/>
          <p:nvPr/>
        </p:nvSpPr>
        <p:spPr>
          <a:xfrm>
            <a:off x="7412250" y="5012656"/>
            <a:ext cx="24130" cy="2540"/>
          </a:xfrm>
          <a:custGeom>
            <a:avLst/>
            <a:gdLst/>
            <a:ahLst/>
            <a:cxnLst/>
            <a:rect l="l" t="t" r="r" b="b"/>
            <a:pathLst>
              <a:path w="24129" h="2539">
                <a:moveTo>
                  <a:pt x="24053" y="2260"/>
                </a:moveTo>
                <a:lnTo>
                  <a:pt x="0" y="0"/>
                </a:lnTo>
              </a:path>
            </a:pathLst>
          </a:custGeom>
          <a:ln w="19900">
            <a:solidFill>
              <a:srgbClr val="83ABBC"/>
            </a:solidFill>
          </a:ln>
        </p:spPr>
        <p:txBody>
          <a:bodyPr wrap="square" lIns="0" tIns="0" rIns="0" bIns="0" rtlCol="0"/>
          <a:lstStyle/>
          <a:p>
            <a:endParaRPr/>
          </a:p>
        </p:txBody>
      </p:sp>
      <p:sp>
        <p:nvSpPr>
          <p:cNvPr id="685" name="object 685"/>
          <p:cNvSpPr/>
          <p:nvPr/>
        </p:nvSpPr>
        <p:spPr>
          <a:xfrm>
            <a:off x="7436299" y="5014913"/>
            <a:ext cx="24130" cy="2540"/>
          </a:xfrm>
          <a:custGeom>
            <a:avLst/>
            <a:gdLst/>
            <a:ahLst/>
            <a:cxnLst/>
            <a:rect l="l" t="t" r="r" b="b"/>
            <a:pathLst>
              <a:path w="24129" h="2539">
                <a:moveTo>
                  <a:pt x="24066" y="2273"/>
                </a:moveTo>
                <a:lnTo>
                  <a:pt x="0" y="0"/>
                </a:lnTo>
              </a:path>
            </a:pathLst>
          </a:custGeom>
          <a:ln w="19900">
            <a:solidFill>
              <a:srgbClr val="83ABBC"/>
            </a:solidFill>
          </a:ln>
        </p:spPr>
        <p:txBody>
          <a:bodyPr wrap="square" lIns="0" tIns="0" rIns="0" bIns="0" rtlCol="0"/>
          <a:lstStyle/>
          <a:p>
            <a:endParaRPr/>
          </a:p>
        </p:txBody>
      </p:sp>
      <p:sp>
        <p:nvSpPr>
          <p:cNvPr id="686" name="object 686"/>
          <p:cNvSpPr/>
          <p:nvPr/>
        </p:nvSpPr>
        <p:spPr>
          <a:xfrm>
            <a:off x="7460359" y="5017183"/>
            <a:ext cx="24130" cy="2540"/>
          </a:xfrm>
          <a:custGeom>
            <a:avLst/>
            <a:gdLst/>
            <a:ahLst/>
            <a:cxnLst/>
            <a:rect l="l" t="t" r="r" b="b"/>
            <a:pathLst>
              <a:path w="24129" h="2539">
                <a:moveTo>
                  <a:pt x="24066" y="2273"/>
                </a:moveTo>
                <a:lnTo>
                  <a:pt x="0" y="0"/>
                </a:lnTo>
              </a:path>
            </a:pathLst>
          </a:custGeom>
          <a:ln w="19900">
            <a:solidFill>
              <a:srgbClr val="83ABBC"/>
            </a:solidFill>
          </a:ln>
        </p:spPr>
        <p:txBody>
          <a:bodyPr wrap="square" lIns="0" tIns="0" rIns="0" bIns="0" rtlCol="0"/>
          <a:lstStyle/>
          <a:p>
            <a:endParaRPr/>
          </a:p>
        </p:txBody>
      </p:sp>
      <p:sp>
        <p:nvSpPr>
          <p:cNvPr id="687" name="object 687"/>
          <p:cNvSpPr/>
          <p:nvPr/>
        </p:nvSpPr>
        <p:spPr>
          <a:xfrm>
            <a:off x="7484421" y="5019452"/>
            <a:ext cx="24130" cy="2540"/>
          </a:xfrm>
          <a:custGeom>
            <a:avLst/>
            <a:gdLst/>
            <a:ahLst/>
            <a:cxnLst/>
            <a:rect l="l" t="t" r="r" b="b"/>
            <a:pathLst>
              <a:path w="24129" h="2539">
                <a:moveTo>
                  <a:pt x="24053" y="2286"/>
                </a:moveTo>
                <a:lnTo>
                  <a:pt x="0" y="0"/>
                </a:lnTo>
              </a:path>
            </a:pathLst>
          </a:custGeom>
          <a:ln w="19900">
            <a:solidFill>
              <a:srgbClr val="83ABBC"/>
            </a:solidFill>
          </a:ln>
        </p:spPr>
        <p:txBody>
          <a:bodyPr wrap="square" lIns="0" tIns="0" rIns="0" bIns="0" rtlCol="0"/>
          <a:lstStyle/>
          <a:p>
            <a:endParaRPr/>
          </a:p>
        </p:txBody>
      </p:sp>
      <p:sp>
        <p:nvSpPr>
          <p:cNvPr id="688" name="object 688"/>
          <p:cNvSpPr/>
          <p:nvPr/>
        </p:nvSpPr>
        <p:spPr>
          <a:xfrm>
            <a:off x="7508468" y="5021733"/>
            <a:ext cx="24130" cy="2540"/>
          </a:xfrm>
          <a:custGeom>
            <a:avLst/>
            <a:gdLst/>
            <a:ahLst/>
            <a:cxnLst/>
            <a:rect l="l" t="t" r="r" b="b"/>
            <a:pathLst>
              <a:path w="24129" h="2539">
                <a:moveTo>
                  <a:pt x="24066" y="2311"/>
                </a:moveTo>
                <a:lnTo>
                  <a:pt x="0" y="0"/>
                </a:lnTo>
              </a:path>
            </a:pathLst>
          </a:custGeom>
          <a:ln w="19900">
            <a:solidFill>
              <a:srgbClr val="83ABBC"/>
            </a:solidFill>
          </a:ln>
        </p:spPr>
        <p:txBody>
          <a:bodyPr wrap="square" lIns="0" tIns="0" rIns="0" bIns="0" rtlCol="0"/>
          <a:lstStyle/>
          <a:p>
            <a:endParaRPr/>
          </a:p>
        </p:txBody>
      </p:sp>
      <p:sp>
        <p:nvSpPr>
          <p:cNvPr id="689" name="object 689"/>
          <p:cNvSpPr/>
          <p:nvPr/>
        </p:nvSpPr>
        <p:spPr>
          <a:xfrm>
            <a:off x="7532528" y="5024041"/>
            <a:ext cx="24130" cy="2540"/>
          </a:xfrm>
          <a:custGeom>
            <a:avLst/>
            <a:gdLst/>
            <a:ahLst/>
            <a:cxnLst/>
            <a:rect l="l" t="t" r="r" b="b"/>
            <a:pathLst>
              <a:path w="24129" h="2539">
                <a:moveTo>
                  <a:pt x="24066" y="2298"/>
                </a:moveTo>
                <a:lnTo>
                  <a:pt x="0" y="0"/>
                </a:lnTo>
              </a:path>
            </a:pathLst>
          </a:custGeom>
          <a:ln w="19900">
            <a:solidFill>
              <a:srgbClr val="83ABBC"/>
            </a:solidFill>
          </a:ln>
        </p:spPr>
        <p:txBody>
          <a:bodyPr wrap="square" lIns="0" tIns="0" rIns="0" bIns="0" rtlCol="0"/>
          <a:lstStyle/>
          <a:p>
            <a:endParaRPr/>
          </a:p>
        </p:txBody>
      </p:sp>
      <p:sp>
        <p:nvSpPr>
          <p:cNvPr id="690" name="object 690"/>
          <p:cNvSpPr/>
          <p:nvPr/>
        </p:nvSpPr>
        <p:spPr>
          <a:xfrm>
            <a:off x="7556589" y="5026335"/>
            <a:ext cx="24130" cy="2540"/>
          </a:xfrm>
          <a:custGeom>
            <a:avLst/>
            <a:gdLst/>
            <a:ahLst/>
            <a:cxnLst/>
            <a:rect l="l" t="t" r="r" b="b"/>
            <a:pathLst>
              <a:path w="24129" h="2539">
                <a:moveTo>
                  <a:pt x="24066" y="2324"/>
                </a:moveTo>
                <a:lnTo>
                  <a:pt x="0" y="0"/>
                </a:lnTo>
              </a:path>
            </a:pathLst>
          </a:custGeom>
          <a:ln w="19900">
            <a:solidFill>
              <a:srgbClr val="83ABBC"/>
            </a:solidFill>
          </a:ln>
        </p:spPr>
        <p:txBody>
          <a:bodyPr wrap="square" lIns="0" tIns="0" rIns="0" bIns="0" rtlCol="0"/>
          <a:lstStyle/>
          <a:p>
            <a:endParaRPr/>
          </a:p>
        </p:txBody>
      </p:sp>
      <p:sp>
        <p:nvSpPr>
          <p:cNvPr id="691" name="object 691"/>
          <p:cNvSpPr/>
          <p:nvPr/>
        </p:nvSpPr>
        <p:spPr>
          <a:xfrm>
            <a:off x="7580650" y="5028653"/>
            <a:ext cx="24130" cy="2540"/>
          </a:xfrm>
          <a:custGeom>
            <a:avLst/>
            <a:gdLst/>
            <a:ahLst/>
            <a:cxnLst/>
            <a:rect l="l" t="t" r="r" b="b"/>
            <a:pathLst>
              <a:path w="24129" h="2539">
                <a:moveTo>
                  <a:pt x="24053" y="2336"/>
                </a:moveTo>
                <a:lnTo>
                  <a:pt x="0" y="0"/>
                </a:lnTo>
              </a:path>
            </a:pathLst>
          </a:custGeom>
          <a:ln w="19900">
            <a:solidFill>
              <a:srgbClr val="83ABBC"/>
            </a:solidFill>
          </a:ln>
        </p:spPr>
        <p:txBody>
          <a:bodyPr wrap="square" lIns="0" tIns="0" rIns="0" bIns="0" rtlCol="0"/>
          <a:lstStyle/>
          <a:p>
            <a:endParaRPr/>
          </a:p>
        </p:txBody>
      </p:sp>
      <p:sp>
        <p:nvSpPr>
          <p:cNvPr id="692" name="object 692"/>
          <p:cNvSpPr/>
          <p:nvPr/>
        </p:nvSpPr>
        <p:spPr>
          <a:xfrm>
            <a:off x="7604697" y="5030985"/>
            <a:ext cx="24130" cy="2540"/>
          </a:xfrm>
          <a:custGeom>
            <a:avLst/>
            <a:gdLst/>
            <a:ahLst/>
            <a:cxnLst/>
            <a:rect l="l" t="t" r="r" b="b"/>
            <a:pathLst>
              <a:path w="24129" h="2539">
                <a:moveTo>
                  <a:pt x="24066" y="2336"/>
                </a:moveTo>
                <a:lnTo>
                  <a:pt x="0" y="0"/>
                </a:lnTo>
              </a:path>
            </a:pathLst>
          </a:custGeom>
          <a:ln w="19900">
            <a:solidFill>
              <a:srgbClr val="83ABBC"/>
            </a:solidFill>
          </a:ln>
        </p:spPr>
        <p:txBody>
          <a:bodyPr wrap="square" lIns="0" tIns="0" rIns="0" bIns="0" rtlCol="0"/>
          <a:lstStyle/>
          <a:p>
            <a:endParaRPr/>
          </a:p>
        </p:txBody>
      </p:sp>
      <p:sp>
        <p:nvSpPr>
          <p:cNvPr id="693" name="object 693"/>
          <p:cNvSpPr/>
          <p:nvPr/>
        </p:nvSpPr>
        <p:spPr>
          <a:xfrm>
            <a:off x="7628759" y="5033317"/>
            <a:ext cx="24130" cy="2540"/>
          </a:xfrm>
          <a:custGeom>
            <a:avLst/>
            <a:gdLst/>
            <a:ahLst/>
            <a:cxnLst/>
            <a:rect l="l" t="t" r="r" b="b"/>
            <a:pathLst>
              <a:path w="24129" h="2539">
                <a:moveTo>
                  <a:pt x="24066" y="2349"/>
                </a:moveTo>
                <a:lnTo>
                  <a:pt x="0" y="0"/>
                </a:lnTo>
              </a:path>
            </a:pathLst>
          </a:custGeom>
          <a:ln w="19900">
            <a:solidFill>
              <a:srgbClr val="83ABBC"/>
            </a:solidFill>
          </a:ln>
        </p:spPr>
        <p:txBody>
          <a:bodyPr wrap="square" lIns="0" tIns="0" rIns="0" bIns="0" rtlCol="0"/>
          <a:lstStyle/>
          <a:p>
            <a:endParaRPr/>
          </a:p>
        </p:txBody>
      </p:sp>
      <p:sp>
        <p:nvSpPr>
          <p:cNvPr id="694" name="object 694"/>
          <p:cNvSpPr/>
          <p:nvPr/>
        </p:nvSpPr>
        <p:spPr>
          <a:xfrm>
            <a:off x="7652819" y="5035665"/>
            <a:ext cx="24130" cy="10160"/>
          </a:xfrm>
          <a:custGeom>
            <a:avLst/>
            <a:gdLst/>
            <a:ahLst/>
            <a:cxnLst/>
            <a:rect l="l" t="t" r="r" b="b"/>
            <a:pathLst>
              <a:path w="24129" h="10160">
                <a:moveTo>
                  <a:pt x="24053" y="10096"/>
                </a:moveTo>
                <a:lnTo>
                  <a:pt x="0" y="0"/>
                </a:lnTo>
              </a:path>
            </a:pathLst>
          </a:custGeom>
          <a:ln w="19900">
            <a:solidFill>
              <a:srgbClr val="83ABBC"/>
            </a:solidFill>
          </a:ln>
        </p:spPr>
        <p:txBody>
          <a:bodyPr wrap="square" lIns="0" tIns="0" rIns="0" bIns="0" rtlCol="0"/>
          <a:lstStyle/>
          <a:p>
            <a:endParaRPr/>
          </a:p>
        </p:txBody>
      </p:sp>
      <p:sp>
        <p:nvSpPr>
          <p:cNvPr id="695" name="object 695"/>
          <p:cNvSpPr/>
          <p:nvPr/>
        </p:nvSpPr>
        <p:spPr>
          <a:xfrm>
            <a:off x="7676867" y="5045768"/>
            <a:ext cx="24130" cy="2540"/>
          </a:xfrm>
          <a:custGeom>
            <a:avLst/>
            <a:gdLst/>
            <a:ahLst/>
            <a:cxnLst/>
            <a:rect l="l" t="t" r="r" b="b"/>
            <a:pathLst>
              <a:path w="24129" h="2539">
                <a:moveTo>
                  <a:pt x="24066" y="2400"/>
                </a:moveTo>
                <a:lnTo>
                  <a:pt x="0" y="0"/>
                </a:lnTo>
              </a:path>
            </a:pathLst>
          </a:custGeom>
          <a:ln w="19900">
            <a:solidFill>
              <a:srgbClr val="83ABBC"/>
            </a:solidFill>
          </a:ln>
        </p:spPr>
        <p:txBody>
          <a:bodyPr wrap="square" lIns="0" tIns="0" rIns="0" bIns="0" rtlCol="0"/>
          <a:lstStyle/>
          <a:p>
            <a:endParaRPr/>
          </a:p>
        </p:txBody>
      </p:sp>
      <p:sp>
        <p:nvSpPr>
          <p:cNvPr id="696" name="object 696"/>
          <p:cNvSpPr/>
          <p:nvPr/>
        </p:nvSpPr>
        <p:spPr>
          <a:xfrm>
            <a:off x="7700928" y="5048173"/>
            <a:ext cx="24130" cy="2540"/>
          </a:xfrm>
          <a:custGeom>
            <a:avLst/>
            <a:gdLst/>
            <a:ahLst/>
            <a:cxnLst/>
            <a:rect l="l" t="t" r="r" b="b"/>
            <a:pathLst>
              <a:path w="24129" h="2539">
                <a:moveTo>
                  <a:pt x="24066" y="2400"/>
                </a:moveTo>
                <a:lnTo>
                  <a:pt x="0" y="0"/>
                </a:lnTo>
              </a:path>
            </a:pathLst>
          </a:custGeom>
          <a:ln w="19900">
            <a:solidFill>
              <a:srgbClr val="83ABBC"/>
            </a:solidFill>
          </a:ln>
        </p:spPr>
        <p:txBody>
          <a:bodyPr wrap="square" lIns="0" tIns="0" rIns="0" bIns="0" rtlCol="0"/>
          <a:lstStyle/>
          <a:p>
            <a:endParaRPr/>
          </a:p>
        </p:txBody>
      </p:sp>
      <p:sp>
        <p:nvSpPr>
          <p:cNvPr id="697" name="object 697"/>
          <p:cNvSpPr/>
          <p:nvPr/>
        </p:nvSpPr>
        <p:spPr>
          <a:xfrm>
            <a:off x="7724988" y="5050579"/>
            <a:ext cx="24130" cy="2540"/>
          </a:xfrm>
          <a:custGeom>
            <a:avLst/>
            <a:gdLst/>
            <a:ahLst/>
            <a:cxnLst/>
            <a:rect l="l" t="t" r="r" b="b"/>
            <a:pathLst>
              <a:path w="24129" h="2539">
                <a:moveTo>
                  <a:pt x="24053" y="2425"/>
                </a:moveTo>
                <a:lnTo>
                  <a:pt x="0" y="0"/>
                </a:lnTo>
              </a:path>
            </a:pathLst>
          </a:custGeom>
          <a:ln w="19900">
            <a:solidFill>
              <a:srgbClr val="83ABBC"/>
            </a:solidFill>
          </a:ln>
        </p:spPr>
        <p:txBody>
          <a:bodyPr wrap="square" lIns="0" tIns="0" rIns="0" bIns="0" rtlCol="0"/>
          <a:lstStyle/>
          <a:p>
            <a:endParaRPr/>
          </a:p>
        </p:txBody>
      </p:sp>
      <p:sp>
        <p:nvSpPr>
          <p:cNvPr id="698" name="object 698"/>
          <p:cNvSpPr/>
          <p:nvPr/>
        </p:nvSpPr>
        <p:spPr>
          <a:xfrm>
            <a:off x="7749037" y="5053009"/>
            <a:ext cx="24130" cy="2540"/>
          </a:xfrm>
          <a:custGeom>
            <a:avLst/>
            <a:gdLst/>
            <a:ahLst/>
            <a:cxnLst/>
            <a:rect l="l" t="t" r="r" b="b"/>
            <a:pathLst>
              <a:path w="24129" h="2539">
                <a:moveTo>
                  <a:pt x="24066" y="2425"/>
                </a:moveTo>
                <a:lnTo>
                  <a:pt x="0" y="0"/>
                </a:lnTo>
              </a:path>
            </a:pathLst>
          </a:custGeom>
          <a:ln w="19900">
            <a:solidFill>
              <a:srgbClr val="83ABBC"/>
            </a:solidFill>
          </a:ln>
        </p:spPr>
        <p:txBody>
          <a:bodyPr wrap="square" lIns="0" tIns="0" rIns="0" bIns="0" rtlCol="0"/>
          <a:lstStyle/>
          <a:p>
            <a:endParaRPr/>
          </a:p>
        </p:txBody>
      </p:sp>
      <p:sp>
        <p:nvSpPr>
          <p:cNvPr id="699" name="object 699"/>
          <p:cNvSpPr/>
          <p:nvPr/>
        </p:nvSpPr>
        <p:spPr>
          <a:xfrm>
            <a:off x="7773096" y="5055440"/>
            <a:ext cx="24130" cy="2540"/>
          </a:xfrm>
          <a:custGeom>
            <a:avLst/>
            <a:gdLst/>
            <a:ahLst/>
            <a:cxnLst/>
            <a:rect l="l" t="t" r="r" b="b"/>
            <a:pathLst>
              <a:path w="24129" h="2539">
                <a:moveTo>
                  <a:pt x="24066" y="2438"/>
                </a:moveTo>
                <a:lnTo>
                  <a:pt x="0" y="0"/>
                </a:lnTo>
              </a:path>
            </a:pathLst>
          </a:custGeom>
          <a:ln w="19900">
            <a:solidFill>
              <a:srgbClr val="83ABBC"/>
            </a:solidFill>
          </a:ln>
        </p:spPr>
        <p:txBody>
          <a:bodyPr wrap="square" lIns="0" tIns="0" rIns="0" bIns="0" rtlCol="0"/>
          <a:lstStyle/>
          <a:p>
            <a:endParaRPr/>
          </a:p>
        </p:txBody>
      </p:sp>
      <p:sp>
        <p:nvSpPr>
          <p:cNvPr id="700" name="object 700"/>
          <p:cNvSpPr/>
          <p:nvPr/>
        </p:nvSpPr>
        <p:spPr>
          <a:xfrm>
            <a:off x="7797157" y="5057884"/>
            <a:ext cx="24130" cy="2540"/>
          </a:xfrm>
          <a:custGeom>
            <a:avLst/>
            <a:gdLst/>
            <a:ahLst/>
            <a:cxnLst/>
            <a:rect l="l" t="t" r="r" b="b"/>
            <a:pathLst>
              <a:path w="24129" h="2539">
                <a:moveTo>
                  <a:pt x="24066" y="2451"/>
                </a:moveTo>
                <a:lnTo>
                  <a:pt x="0" y="0"/>
                </a:lnTo>
              </a:path>
            </a:pathLst>
          </a:custGeom>
          <a:ln w="19900">
            <a:solidFill>
              <a:srgbClr val="83ABBC"/>
            </a:solidFill>
          </a:ln>
        </p:spPr>
        <p:txBody>
          <a:bodyPr wrap="square" lIns="0" tIns="0" rIns="0" bIns="0" rtlCol="0"/>
          <a:lstStyle/>
          <a:p>
            <a:endParaRPr/>
          </a:p>
        </p:txBody>
      </p:sp>
      <p:sp>
        <p:nvSpPr>
          <p:cNvPr id="701" name="object 701"/>
          <p:cNvSpPr/>
          <p:nvPr/>
        </p:nvSpPr>
        <p:spPr>
          <a:xfrm>
            <a:off x="7821218" y="5060339"/>
            <a:ext cx="24130" cy="2540"/>
          </a:xfrm>
          <a:custGeom>
            <a:avLst/>
            <a:gdLst/>
            <a:ahLst/>
            <a:cxnLst/>
            <a:rect l="l" t="t" r="r" b="b"/>
            <a:pathLst>
              <a:path w="24129" h="2539">
                <a:moveTo>
                  <a:pt x="24053" y="2463"/>
                </a:moveTo>
                <a:lnTo>
                  <a:pt x="0" y="0"/>
                </a:lnTo>
              </a:path>
            </a:pathLst>
          </a:custGeom>
          <a:ln w="19900">
            <a:solidFill>
              <a:srgbClr val="83ABBC"/>
            </a:solidFill>
          </a:ln>
        </p:spPr>
        <p:txBody>
          <a:bodyPr wrap="square" lIns="0" tIns="0" rIns="0" bIns="0" rtlCol="0"/>
          <a:lstStyle/>
          <a:p>
            <a:endParaRPr/>
          </a:p>
        </p:txBody>
      </p:sp>
      <p:sp>
        <p:nvSpPr>
          <p:cNvPr id="702" name="object 702"/>
          <p:cNvSpPr/>
          <p:nvPr/>
        </p:nvSpPr>
        <p:spPr>
          <a:xfrm>
            <a:off x="7845266" y="5062806"/>
            <a:ext cx="24130" cy="2540"/>
          </a:xfrm>
          <a:custGeom>
            <a:avLst/>
            <a:gdLst/>
            <a:ahLst/>
            <a:cxnLst/>
            <a:rect l="l" t="t" r="r" b="b"/>
            <a:pathLst>
              <a:path w="24129" h="2539">
                <a:moveTo>
                  <a:pt x="24066" y="2476"/>
                </a:moveTo>
                <a:lnTo>
                  <a:pt x="0" y="0"/>
                </a:lnTo>
              </a:path>
            </a:pathLst>
          </a:custGeom>
          <a:ln w="19900">
            <a:solidFill>
              <a:srgbClr val="83ABBC"/>
            </a:solidFill>
          </a:ln>
        </p:spPr>
        <p:txBody>
          <a:bodyPr wrap="square" lIns="0" tIns="0" rIns="0" bIns="0" rtlCol="0"/>
          <a:lstStyle/>
          <a:p>
            <a:endParaRPr/>
          </a:p>
        </p:txBody>
      </p:sp>
      <p:sp>
        <p:nvSpPr>
          <p:cNvPr id="703" name="object 703"/>
          <p:cNvSpPr/>
          <p:nvPr/>
        </p:nvSpPr>
        <p:spPr>
          <a:xfrm>
            <a:off x="7869327" y="5065286"/>
            <a:ext cx="24130" cy="2540"/>
          </a:xfrm>
          <a:custGeom>
            <a:avLst/>
            <a:gdLst/>
            <a:ahLst/>
            <a:cxnLst/>
            <a:rect l="l" t="t" r="r" b="b"/>
            <a:pathLst>
              <a:path w="24129" h="2539">
                <a:moveTo>
                  <a:pt x="24066" y="2489"/>
                </a:moveTo>
                <a:lnTo>
                  <a:pt x="0" y="0"/>
                </a:lnTo>
              </a:path>
            </a:pathLst>
          </a:custGeom>
          <a:ln w="19900">
            <a:solidFill>
              <a:srgbClr val="83ABBC"/>
            </a:solidFill>
          </a:ln>
        </p:spPr>
        <p:txBody>
          <a:bodyPr wrap="square" lIns="0" tIns="0" rIns="0" bIns="0" rtlCol="0"/>
          <a:lstStyle/>
          <a:p>
            <a:endParaRPr/>
          </a:p>
        </p:txBody>
      </p:sp>
      <p:sp>
        <p:nvSpPr>
          <p:cNvPr id="704" name="object 704"/>
          <p:cNvSpPr/>
          <p:nvPr/>
        </p:nvSpPr>
        <p:spPr>
          <a:xfrm>
            <a:off x="7893387" y="5067780"/>
            <a:ext cx="24130" cy="2540"/>
          </a:xfrm>
          <a:custGeom>
            <a:avLst/>
            <a:gdLst/>
            <a:ahLst/>
            <a:cxnLst/>
            <a:rect l="l" t="t" r="r" b="b"/>
            <a:pathLst>
              <a:path w="24129" h="2539">
                <a:moveTo>
                  <a:pt x="24053" y="2501"/>
                </a:moveTo>
                <a:lnTo>
                  <a:pt x="0" y="0"/>
                </a:lnTo>
              </a:path>
            </a:pathLst>
          </a:custGeom>
          <a:ln w="19900">
            <a:solidFill>
              <a:srgbClr val="83ABBC"/>
            </a:solidFill>
          </a:ln>
        </p:spPr>
        <p:txBody>
          <a:bodyPr wrap="square" lIns="0" tIns="0" rIns="0" bIns="0" rtlCol="0"/>
          <a:lstStyle/>
          <a:p>
            <a:endParaRPr/>
          </a:p>
        </p:txBody>
      </p:sp>
      <p:sp>
        <p:nvSpPr>
          <p:cNvPr id="705" name="object 705"/>
          <p:cNvSpPr/>
          <p:nvPr/>
        </p:nvSpPr>
        <p:spPr>
          <a:xfrm>
            <a:off x="7917435" y="5070284"/>
            <a:ext cx="24130" cy="2540"/>
          </a:xfrm>
          <a:custGeom>
            <a:avLst/>
            <a:gdLst/>
            <a:ahLst/>
            <a:cxnLst/>
            <a:rect l="l" t="t" r="r" b="b"/>
            <a:pathLst>
              <a:path w="24129" h="2539">
                <a:moveTo>
                  <a:pt x="24066" y="2501"/>
                </a:moveTo>
                <a:lnTo>
                  <a:pt x="0" y="0"/>
                </a:lnTo>
              </a:path>
            </a:pathLst>
          </a:custGeom>
          <a:ln w="19900">
            <a:solidFill>
              <a:srgbClr val="83ABBC"/>
            </a:solidFill>
          </a:ln>
        </p:spPr>
        <p:txBody>
          <a:bodyPr wrap="square" lIns="0" tIns="0" rIns="0" bIns="0" rtlCol="0"/>
          <a:lstStyle/>
          <a:p>
            <a:endParaRPr/>
          </a:p>
        </p:txBody>
      </p:sp>
      <p:sp>
        <p:nvSpPr>
          <p:cNvPr id="706" name="object 706"/>
          <p:cNvSpPr/>
          <p:nvPr/>
        </p:nvSpPr>
        <p:spPr>
          <a:xfrm>
            <a:off x="7941496" y="5072791"/>
            <a:ext cx="24130" cy="10160"/>
          </a:xfrm>
          <a:custGeom>
            <a:avLst/>
            <a:gdLst/>
            <a:ahLst/>
            <a:cxnLst/>
            <a:rect l="l" t="t" r="r" b="b"/>
            <a:pathLst>
              <a:path w="24129" h="10160">
                <a:moveTo>
                  <a:pt x="24066" y="9880"/>
                </a:moveTo>
                <a:lnTo>
                  <a:pt x="0" y="0"/>
                </a:lnTo>
              </a:path>
            </a:pathLst>
          </a:custGeom>
          <a:ln w="19900">
            <a:solidFill>
              <a:srgbClr val="83ABBC"/>
            </a:solidFill>
          </a:ln>
        </p:spPr>
        <p:txBody>
          <a:bodyPr wrap="square" lIns="0" tIns="0" rIns="0" bIns="0" rtlCol="0"/>
          <a:lstStyle/>
          <a:p>
            <a:endParaRPr/>
          </a:p>
        </p:txBody>
      </p:sp>
      <p:sp>
        <p:nvSpPr>
          <p:cNvPr id="707" name="object 707"/>
          <p:cNvSpPr/>
          <p:nvPr/>
        </p:nvSpPr>
        <p:spPr>
          <a:xfrm>
            <a:off x="7965557" y="5082673"/>
            <a:ext cx="24130" cy="3175"/>
          </a:xfrm>
          <a:custGeom>
            <a:avLst/>
            <a:gdLst/>
            <a:ahLst/>
            <a:cxnLst/>
            <a:rect l="l" t="t" r="r" b="b"/>
            <a:pathLst>
              <a:path w="24129" h="3175">
                <a:moveTo>
                  <a:pt x="24066" y="2565"/>
                </a:moveTo>
                <a:lnTo>
                  <a:pt x="0" y="0"/>
                </a:lnTo>
              </a:path>
            </a:pathLst>
          </a:custGeom>
          <a:ln w="19900">
            <a:solidFill>
              <a:srgbClr val="83ABBC"/>
            </a:solidFill>
          </a:ln>
        </p:spPr>
        <p:txBody>
          <a:bodyPr wrap="square" lIns="0" tIns="0" rIns="0" bIns="0" rtlCol="0"/>
          <a:lstStyle/>
          <a:p>
            <a:endParaRPr/>
          </a:p>
        </p:txBody>
      </p:sp>
      <p:sp>
        <p:nvSpPr>
          <p:cNvPr id="708" name="object 708"/>
          <p:cNvSpPr/>
          <p:nvPr/>
        </p:nvSpPr>
        <p:spPr>
          <a:xfrm>
            <a:off x="7989618" y="5085239"/>
            <a:ext cx="24130" cy="3175"/>
          </a:xfrm>
          <a:custGeom>
            <a:avLst/>
            <a:gdLst/>
            <a:ahLst/>
            <a:cxnLst/>
            <a:rect l="l" t="t" r="r" b="b"/>
            <a:pathLst>
              <a:path w="24129" h="3175">
                <a:moveTo>
                  <a:pt x="24053" y="2578"/>
                </a:moveTo>
                <a:lnTo>
                  <a:pt x="0" y="0"/>
                </a:lnTo>
              </a:path>
            </a:pathLst>
          </a:custGeom>
          <a:ln w="19900">
            <a:solidFill>
              <a:srgbClr val="83ABBC"/>
            </a:solidFill>
          </a:ln>
        </p:spPr>
        <p:txBody>
          <a:bodyPr wrap="square" lIns="0" tIns="0" rIns="0" bIns="0" rtlCol="0"/>
          <a:lstStyle/>
          <a:p>
            <a:endParaRPr/>
          </a:p>
        </p:txBody>
      </p:sp>
      <p:sp>
        <p:nvSpPr>
          <p:cNvPr id="709" name="object 709"/>
          <p:cNvSpPr/>
          <p:nvPr/>
        </p:nvSpPr>
        <p:spPr>
          <a:xfrm>
            <a:off x="8013665" y="5087819"/>
            <a:ext cx="24130" cy="3175"/>
          </a:xfrm>
          <a:custGeom>
            <a:avLst/>
            <a:gdLst/>
            <a:ahLst/>
            <a:cxnLst/>
            <a:rect l="l" t="t" r="r" b="b"/>
            <a:pathLst>
              <a:path w="24129" h="3175">
                <a:moveTo>
                  <a:pt x="24066" y="2590"/>
                </a:moveTo>
                <a:lnTo>
                  <a:pt x="0" y="0"/>
                </a:lnTo>
              </a:path>
            </a:pathLst>
          </a:custGeom>
          <a:ln w="19900">
            <a:solidFill>
              <a:srgbClr val="83ABBC"/>
            </a:solidFill>
          </a:ln>
        </p:spPr>
        <p:txBody>
          <a:bodyPr wrap="square" lIns="0" tIns="0" rIns="0" bIns="0" rtlCol="0"/>
          <a:lstStyle/>
          <a:p>
            <a:endParaRPr/>
          </a:p>
        </p:txBody>
      </p:sp>
      <p:sp>
        <p:nvSpPr>
          <p:cNvPr id="710" name="object 710"/>
          <p:cNvSpPr/>
          <p:nvPr/>
        </p:nvSpPr>
        <p:spPr>
          <a:xfrm>
            <a:off x="8037725" y="5090411"/>
            <a:ext cx="24130" cy="3175"/>
          </a:xfrm>
          <a:custGeom>
            <a:avLst/>
            <a:gdLst/>
            <a:ahLst/>
            <a:cxnLst/>
            <a:rect l="l" t="t" r="r" b="b"/>
            <a:pathLst>
              <a:path w="24129" h="3175">
                <a:moveTo>
                  <a:pt x="24066" y="2603"/>
                </a:moveTo>
                <a:lnTo>
                  <a:pt x="0" y="0"/>
                </a:lnTo>
              </a:path>
            </a:pathLst>
          </a:custGeom>
          <a:ln w="19900">
            <a:solidFill>
              <a:srgbClr val="83ABBC"/>
            </a:solidFill>
          </a:ln>
        </p:spPr>
        <p:txBody>
          <a:bodyPr wrap="square" lIns="0" tIns="0" rIns="0" bIns="0" rtlCol="0"/>
          <a:lstStyle/>
          <a:p>
            <a:endParaRPr/>
          </a:p>
        </p:txBody>
      </p:sp>
      <p:sp>
        <p:nvSpPr>
          <p:cNvPr id="711" name="object 711"/>
          <p:cNvSpPr/>
          <p:nvPr/>
        </p:nvSpPr>
        <p:spPr>
          <a:xfrm>
            <a:off x="8061786" y="5093016"/>
            <a:ext cx="24130" cy="3175"/>
          </a:xfrm>
          <a:custGeom>
            <a:avLst/>
            <a:gdLst/>
            <a:ahLst/>
            <a:cxnLst/>
            <a:rect l="l" t="t" r="r" b="b"/>
            <a:pathLst>
              <a:path w="24129" h="3175">
                <a:moveTo>
                  <a:pt x="24053" y="2603"/>
                </a:moveTo>
                <a:lnTo>
                  <a:pt x="0" y="0"/>
                </a:lnTo>
              </a:path>
            </a:pathLst>
          </a:custGeom>
          <a:ln w="19900">
            <a:solidFill>
              <a:srgbClr val="83ABBC"/>
            </a:solidFill>
          </a:ln>
        </p:spPr>
        <p:txBody>
          <a:bodyPr wrap="square" lIns="0" tIns="0" rIns="0" bIns="0" rtlCol="0"/>
          <a:lstStyle/>
          <a:p>
            <a:endParaRPr/>
          </a:p>
        </p:txBody>
      </p:sp>
      <p:sp>
        <p:nvSpPr>
          <p:cNvPr id="712" name="object 712"/>
          <p:cNvSpPr/>
          <p:nvPr/>
        </p:nvSpPr>
        <p:spPr>
          <a:xfrm>
            <a:off x="8085834" y="5095619"/>
            <a:ext cx="24130" cy="3175"/>
          </a:xfrm>
          <a:custGeom>
            <a:avLst/>
            <a:gdLst/>
            <a:ahLst/>
            <a:cxnLst/>
            <a:rect l="l" t="t" r="r" b="b"/>
            <a:pathLst>
              <a:path w="24129" h="3175">
                <a:moveTo>
                  <a:pt x="24066" y="2628"/>
                </a:moveTo>
                <a:lnTo>
                  <a:pt x="0" y="0"/>
                </a:lnTo>
              </a:path>
            </a:pathLst>
          </a:custGeom>
          <a:ln w="19900">
            <a:solidFill>
              <a:srgbClr val="83ABBC"/>
            </a:solidFill>
          </a:ln>
        </p:spPr>
        <p:txBody>
          <a:bodyPr wrap="square" lIns="0" tIns="0" rIns="0" bIns="0" rtlCol="0"/>
          <a:lstStyle/>
          <a:p>
            <a:endParaRPr/>
          </a:p>
        </p:txBody>
      </p:sp>
      <p:sp>
        <p:nvSpPr>
          <p:cNvPr id="713" name="object 713"/>
          <p:cNvSpPr/>
          <p:nvPr/>
        </p:nvSpPr>
        <p:spPr>
          <a:xfrm>
            <a:off x="8109894" y="5098248"/>
            <a:ext cx="24130" cy="3175"/>
          </a:xfrm>
          <a:custGeom>
            <a:avLst/>
            <a:gdLst/>
            <a:ahLst/>
            <a:cxnLst/>
            <a:rect l="l" t="t" r="r" b="b"/>
            <a:pathLst>
              <a:path w="24129" h="3175">
                <a:moveTo>
                  <a:pt x="24066" y="2641"/>
                </a:moveTo>
                <a:lnTo>
                  <a:pt x="0" y="0"/>
                </a:lnTo>
              </a:path>
            </a:pathLst>
          </a:custGeom>
          <a:ln w="19900">
            <a:solidFill>
              <a:srgbClr val="83ABBC"/>
            </a:solidFill>
          </a:ln>
        </p:spPr>
        <p:txBody>
          <a:bodyPr wrap="square" lIns="0" tIns="0" rIns="0" bIns="0" rtlCol="0"/>
          <a:lstStyle/>
          <a:p>
            <a:endParaRPr/>
          </a:p>
        </p:txBody>
      </p:sp>
      <p:sp>
        <p:nvSpPr>
          <p:cNvPr id="714" name="object 714"/>
          <p:cNvSpPr/>
          <p:nvPr/>
        </p:nvSpPr>
        <p:spPr>
          <a:xfrm>
            <a:off x="8133956" y="5100890"/>
            <a:ext cx="24130" cy="3175"/>
          </a:xfrm>
          <a:custGeom>
            <a:avLst/>
            <a:gdLst/>
            <a:ahLst/>
            <a:cxnLst/>
            <a:rect l="l" t="t" r="r" b="b"/>
            <a:pathLst>
              <a:path w="24129" h="3175">
                <a:moveTo>
                  <a:pt x="24053" y="2641"/>
                </a:moveTo>
                <a:lnTo>
                  <a:pt x="0" y="0"/>
                </a:lnTo>
              </a:path>
            </a:pathLst>
          </a:custGeom>
          <a:ln w="19900">
            <a:solidFill>
              <a:srgbClr val="83ABBC"/>
            </a:solidFill>
          </a:ln>
        </p:spPr>
        <p:txBody>
          <a:bodyPr wrap="square" lIns="0" tIns="0" rIns="0" bIns="0" rtlCol="0"/>
          <a:lstStyle/>
          <a:p>
            <a:endParaRPr/>
          </a:p>
        </p:txBody>
      </p:sp>
      <p:sp>
        <p:nvSpPr>
          <p:cNvPr id="715" name="object 715"/>
          <p:cNvSpPr/>
          <p:nvPr/>
        </p:nvSpPr>
        <p:spPr>
          <a:xfrm>
            <a:off x="8158003" y="5103531"/>
            <a:ext cx="24130" cy="3175"/>
          </a:xfrm>
          <a:custGeom>
            <a:avLst/>
            <a:gdLst/>
            <a:ahLst/>
            <a:cxnLst/>
            <a:rect l="l" t="t" r="r" b="b"/>
            <a:pathLst>
              <a:path w="24129" h="3175">
                <a:moveTo>
                  <a:pt x="24066" y="2667"/>
                </a:moveTo>
                <a:lnTo>
                  <a:pt x="0" y="0"/>
                </a:lnTo>
              </a:path>
            </a:pathLst>
          </a:custGeom>
          <a:ln w="19900">
            <a:solidFill>
              <a:srgbClr val="83ABBC"/>
            </a:solidFill>
          </a:ln>
        </p:spPr>
        <p:txBody>
          <a:bodyPr wrap="square" lIns="0" tIns="0" rIns="0" bIns="0" rtlCol="0"/>
          <a:lstStyle/>
          <a:p>
            <a:endParaRPr/>
          </a:p>
        </p:txBody>
      </p:sp>
      <p:sp>
        <p:nvSpPr>
          <p:cNvPr id="716" name="object 716"/>
          <p:cNvSpPr/>
          <p:nvPr/>
        </p:nvSpPr>
        <p:spPr>
          <a:xfrm>
            <a:off x="8182064" y="5106198"/>
            <a:ext cx="24130" cy="3175"/>
          </a:xfrm>
          <a:custGeom>
            <a:avLst/>
            <a:gdLst/>
            <a:ahLst/>
            <a:cxnLst/>
            <a:rect l="l" t="t" r="r" b="b"/>
            <a:pathLst>
              <a:path w="24129" h="3175">
                <a:moveTo>
                  <a:pt x="24066" y="2666"/>
                </a:moveTo>
                <a:lnTo>
                  <a:pt x="0" y="0"/>
                </a:lnTo>
              </a:path>
            </a:pathLst>
          </a:custGeom>
          <a:ln w="19900">
            <a:solidFill>
              <a:srgbClr val="83ABBC"/>
            </a:solidFill>
          </a:ln>
        </p:spPr>
        <p:txBody>
          <a:bodyPr wrap="square" lIns="0" tIns="0" rIns="0" bIns="0" rtlCol="0"/>
          <a:lstStyle/>
          <a:p>
            <a:endParaRPr/>
          </a:p>
        </p:txBody>
      </p:sp>
      <p:sp>
        <p:nvSpPr>
          <p:cNvPr id="717" name="object 717"/>
          <p:cNvSpPr/>
          <p:nvPr/>
        </p:nvSpPr>
        <p:spPr>
          <a:xfrm>
            <a:off x="8206125" y="5108864"/>
            <a:ext cx="24130" cy="3175"/>
          </a:xfrm>
          <a:custGeom>
            <a:avLst/>
            <a:gdLst/>
            <a:ahLst/>
            <a:cxnLst/>
            <a:rect l="l" t="t" r="r" b="b"/>
            <a:pathLst>
              <a:path w="24129" h="3175">
                <a:moveTo>
                  <a:pt x="24066" y="2679"/>
                </a:moveTo>
                <a:lnTo>
                  <a:pt x="0" y="0"/>
                </a:lnTo>
              </a:path>
            </a:pathLst>
          </a:custGeom>
          <a:ln w="19900">
            <a:solidFill>
              <a:srgbClr val="83ABBC"/>
            </a:solidFill>
          </a:ln>
        </p:spPr>
        <p:txBody>
          <a:bodyPr wrap="square" lIns="0" tIns="0" rIns="0" bIns="0" rtlCol="0"/>
          <a:lstStyle/>
          <a:p>
            <a:endParaRPr/>
          </a:p>
        </p:txBody>
      </p:sp>
      <p:sp>
        <p:nvSpPr>
          <p:cNvPr id="718" name="object 718"/>
          <p:cNvSpPr/>
          <p:nvPr/>
        </p:nvSpPr>
        <p:spPr>
          <a:xfrm>
            <a:off x="8230185" y="5111540"/>
            <a:ext cx="24130" cy="10160"/>
          </a:xfrm>
          <a:custGeom>
            <a:avLst/>
            <a:gdLst/>
            <a:ahLst/>
            <a:cxnLst/>
            <a:rect l="l" t="t" r="r" b="b"/>
            <a:pathLst>
              <a:path w="24129" h="10160">
                <a:moveTo>
                  <a:pt x="24053" y="9677"/>
                </a:moveTo>
                <a:lnTo>
                  <a:pt x="0" y="0"/>
                </a:lnTo>
              </a:path>
            </a:pathLst>
          </a:custGeom>
          <a:ln w="19900">
            <a:solidFill>
              <a:srgbClr val="83ABBC"/>
            </a:solidFill>
          </a:ln>
        </p:spPr>
        <p:txBody>
          <a:bodyPr wrap="square" lIns="0" tIns="0" rIns="0" bIns="0" rtlCol="0"/>
          <a:lstStyle/>
          <a:p>
            <a:endParaRPr/>
          </a:p>
        </p:txBody>
      </p:sp>
      <p:sp>
        <p:nvSpPr>
          <p:cNvPr id="719" name="object 719"/>
          <p:cNvSpPr/>
          <p:nvPr/>
        </p:nvSpPr>
        <p:spPr>
          <a:xfrm>
            <a:off x="8254234" y="5121215"/>
            <a:ext cx="24130" cy="3175"/>
          </a:xfrm>
          <a:custGeom>
            <a:avLst/>
            <a:gdLst/>
            <a:ahLst/>
            <a:cxnLst/>
            <a:rect l="l" t="t" r="r" b="b"/>
            <a:pathLst>
              <a:path w="24129" h="3175">
                <a:moveTo>
                  <a:pt x="24066" y="2743"/>
                </a:moveTo>
                <a:lnTo>
                  <a:pt x="0" y="0"/>
                </a:lnTo>
              </a:path>
            </a:pathLst>
          </a:custGeom>
          <a:ln w="19900">
            <a:solidFill>
              <a:srgbClr val="83ABBC"/>
            </a:solidFill>
          </a:ln>
        </p:spPr>
        <p:txBody>
          <a:bodyPr wrap="square" lIns="0" tIns="0" rIns="0" bIns="0" rtlCol="0"/>
          <a:lstStyle/>
          <a:p>
            <a:endParaRPr/>
          </a:p>
        </p:txBody>
      </p:sp>
      <p:sp>
        <p:nvSpPr>
          <p:cNvPr id="720" name="object 720"/>
          <p:cNvSpPr/>
          <p:nvPr/>
        </p:nvSpPr>
        <p:spPr>
          <a:xfrm>
            <a:off x="8278294" y="5123955"/>
            <a:ext cx="24130" cy="3175"/>
          </a:xfrm>
          <a:custGeom>
            <a:avLst/>
            <a:gdLst/>
            <a:ahLst/>
            <a:cxnLst/>
            <a:rect l="l" t="t" r="r" b="b"/>
            <a:pathLst>
              <a:path w="24129" h="3175">
                <a:moveTo>
                  <a:pt x="24066" y="2755"/>
                </a:moveTo>
                <a:lnTo>
                  <a:pt x="0" y="0"/>
                </a:lnTo>
              </a:path>
            </a:pathLst>
          </a:custGeom>
          <a:ln w="19900">
            <a:solidFill>
              <a:srgbClr val="83ABBC"/>
            </a:solidFill>
          </a:ln>
        </p:spPr>
        <p:txBody>
          <a:bodyPr wrap="square" lIns="0" tIns="0" rIns="0" bIns="0" rtlCol="0"/>
          <a:lstStyle/>
          <a:p>
            <a:endParaRPr/>
          </a:p>
        </p:txBody>
      </p:sp>
      <p:sp>
        <p:nvSpPr>
          <p:cNvPr id="721" name="object 721"/>
          <p:cNvSpPr/>
          <p:nvPr/>
        </p:nvSpPr>
        <p:spPr>
          <a:xfrm>
            <a:off x="8302356" y="5126709"/>
            <a:ext cx="24130" cy="3175"/>
          </a:xfrm>
          <a:custGeom>
            <a:avLst/>
            <a:gdLst/>
            <a:ahLst/>
            <a:cxnLst/>
            <a:rect l="l" t="t" r="r" b="b"/>
            <a:pathLst>
              <a:path w="24129" h="3175">
                <a:moveTo>
                  <a:pt x="24053" y="2755"/>
                </a:moveTo>
                <a:lnTo>
                  <a:pt x="0" y="0"/>
                </a:lnTo>
              </a:path>
            </a:pathLst>
          </a:custGeom>
          <a:ln w="19900">
            <a:solidFill>
              <a:srgbClr val="83ABBC"/>
            </a:solidFill>
          </a:ln>
        </p:spPr>
        <p:txBody>
          <a:bodyPr wrap="square" lIns="0" tIns="0" rIns="0" bIns="0" rtlCol="0"/>
          <a:lstStyle/>
          <a:p>
            <a:endParaRPr/>
          </a:p>
        </p:txBody>
      </p:sp>
      <p:sp>
        <p:nvSpPr>
          <p:cNvPr id="722" name="object 722"/>
          <p:cNvSpPr/>
          <p:nvPr/>
        </p:nvSpPr>
        <p:spPr>
          <a:xfrm>
            <a:off x="8326403" y="5129462"/>
            <a:ext cx="24130" cy="3175"/>
          </a:xfrm>
          <a:custGeom>
            <a:avLst/>
            <a:gdLst/>
            <a:ahLst/>
            <a:cxnLst/>
            <a:rect l="l" t="t" r="r" b="b"/>
            <a:pathLst>
              <a:path w="24129" h="3175">
                <a:moveTo>
                  <a:pt x="24066" y="2781"/>
                </a:moveTo>
                <a:lnTo>
                  <a:pt x="0" y="0"/>
                </a:lnTo>
              </a:path>
            </a:pathLst>
          </a:custGeom>
          <a:ln w="19900">
            <a:solidFill>
              <a:srgbClr val="83ABBC"/>
            </a:solidFill>
          </a:ln>
        </p:spPr>
        <p:txBody>
          <a:bodyPr wrap="square" lIns="0" tIns="0" rIns="0" bIns="0" rtlCol="0"/>
          <a:lstStyle/>
          <a:p>
            <a:endParaRPr/>
          </a:p>
        </p:txBody>
      </p:sp>
      <p:sp>
        <p:nvSpPr>
          <p:cNvPr id="723" name="object 723"/>
          <p:cNvSpPr/>
          <p:nvPr/>
        </p:nvSpPr>
        <p:spPr>
          <a:xfrm>
            <a:off x="8350463" y="5132240"/>
            <a:ext cx="24130" cy="3175"/>
          </a:xfrm>
          <a:custGeom>
            <a:avLst/>
            <a:gdLst/>
            <a:ahLst/>
            <a:cxnLst/>
            <a:rect l="l" t="t" r="r" b="b"/>
            <a:pathLst>
              <a:path w="24129" h="3175">
                <a:moveTo>
                  <a:pt x="24066" y="2793"/>
                </a:moveTo>
                <a:lnTo>
                  <a:pt x="0" y="0"/>
                </a:lnTo>
              </a:path>
            </a:pathLst>
          </a:custGeom>
          <a:ln w="19900">
            <a:solidFill>
              <a:srgbClr val="83ABBC"/>
            </a:solidFill>
          </a:ln>
        </p:spPr>
        <p:txBody>
          <a:bodyPr wrap="square" lIns="0" tIns="0" rIns="0" bIns="0" rtlCol="0"/>
          <a:lstStyle/>
          <a:p>
            <a:endParaRPr/>
          </a:p>
        </p:txBody>
      </p:sp>
      <p:sp>
        <p:nvSpPr>
          <p:cNvPr id="724" name="object 724"/>
          <p:cNvSpPr/>
          <p:nvPr/>
        </p:nvSpPr>
        <p:spPr>
          <a:xfrm>
            <a:off x="8374523" y="5135030"/>
            <a:ext cx="24130" cy="3175"/>
          </a:xfrm>
          <a:custGeom>
            <a:avLst/>
            <a:gdLst/>
            <a:ahLst/>
            <a:cxnLst/>
            <a:rect l="l" t="t" r="r" b="b"/>
            <a:pathLst>
              <a:path w="24129" h="3175">
                <a:moveTo>
                  <a:pt x="24066" y="2806"/>
                </a:moveTo>
                <a:lnTo>
                  <a:pt x="0" y="0"/>
                </a:lnTo>
              </a:path>
            </a:pathLst>
          </a:custGeom>
          <a:ln w="19900">
            <a:solidFill>
              <a:srgbClr val="83ABBC"/>
            </a:solidFill>
          </a:ln>
        </p:spPr>
        <p:txBody>
          <a:bodyPr wrap="square" lIns="0" tIns="0" rIns="0" bIns="0" rtlCol="0"/>
          <a:lstStyle/>
          <a:p>
            <a:endParaRPr/>
          </a:p>
        </p:txBody>
      </p:sp>
      <p:sp>
        <p:nvSpPr>
          <p:cNvPr id="725" name="object 725"/>
          <p:cNvSpPr/>
          <p:nvPr/>
        </p:nvSpPr>
        <p:spPr>
          <a:xfrm>
            <a:off x="8398585" y="5137833"/>
            <a:ext cx="24130" cy="3175"/>
          </a:xfrm>
          <a:custGeom>
            <a:avLst/>
            <a:gdLst/>
            <a:ahLst/>
            <a:cxnLst/>
            <a:rect l="l" t="t" r="r" b="b"/>
            <a:pathLst>
              <a:path w="24129" h="3175">
                <a:moveTo>
                  <a:pt x="24053" y="2819"/>
                </a:moveTo>
                <a:lnTo>
                  <a:pt x="0" y="0"/>
                </a:lnTo>
              </a:path>
            </a:pathLst>
          </a:custGeom>
          <a:ln w="19900">
            <a:solidFill>
              <a:srgbClr val="83ABBC"/>
            </a:solidFill>
          </a:ln>
        </p:spPr>
        <p:txBody>
          <a:bodyPr wrap="square" lIns="0" tIns="0" rIns="0" bIns="0" rtlCol="0"/>
          <a:lstStyle/>
          <a:p>
            <a:endParaRPr/>
          </a:p>
        </p:txBody>
      </p:sp>
      <p:sp>
        <p:nvSpPr>
          <p:cNvPr id="726" name="object 726"/>
          <p:cNvSpPr/>
          <p:nvPr/>
        </p:nvSpPr>
        <p:spPr>
          <a:xfrm>
            <a:off x="8422632" y="5140649"/>
            <a:ext cx="24130" cy="3175"/>
          </a:xfrm>
          <a:custGeom>
            <a:avLst/>
            <a:gdLst/>
            <a:ahLst/>
            <a:cxnLst/>
            <a:rect l="l" t="t" r="r" b="b"/>
            <a:pathLst>
              <a:path w="24129" h="3175">
                <a:moveTo>
                  <a:pt x="24066" y="2819"/>
                </a:moveTo>
                <a:lnTo>
                  <a:pt x="0" y="0"/>
                </a:lnTo>
              </a:path>
            </a:pathLst>
          </a:custGeom>
          <a:ln w="19900">
            <a:solidFill>
              <a:srgbClr val="83ABBC"/>
            </a:solidFill>
          </a:ln>
        </p:spPr>
        <p:txBody>
          <a:bodyPr wrap="square" lIns="0" tIns="0" rIns="0" bIns="0" rtlCol="0"/>
          <a:lstStyle/>
          <a:p>
            <a:endParaRPr/>
          </a:p>
        </p:txBody>
      </p:sp>
      <p:sp>
        <p:nvSpPr>
          <p:cNvPr id="727" name="object 727"/>
          <p:cNvSpPr/>
          <p:nvPr/>
        </p:nvSpPr>
        <p:spPr>
          <a:xfrm>
            <a:off x="8446693" y="5143463"/>
            <a:ext cx="24130" cy="3175"/>
          </a:xfrm>
          <a:custGeom>
            <a:avLst/>
            <a:gdLst/>
            <a:ahLst/>
            <a:cxnLst/>
            <a:rect l="l" t="t" r="r" b="b"/>
            <a:pathLst>
              <a:path w="24129" h="3175">
                <a:moveTo>
                  <a:pt x="24066" y="2844"/>
                </a:moveTo>
                <a:lnTo>
                  <a:pt x="0" y="0"/>
                </a:lnTo>
              </a:path>
            </a:pathLst>
          </a:custGeom>
          <a:ln w="19900">
            <a:solidFill>
              <a:srgbClr val="83ABBC"/>
            </a:solidFill>
          </a:ln>
        </p:spPr>
        <p:txBody>
          <a:bodyPr wrap="square" lIns="0" tIns="0" rIns="0" bIns="0" rtlCol="0"/>
          <a:lstStyle/>
          <a:p>
            <a:endParaRPr/>
          </a:p>
        </p:txBody>
      </p:sp>
      <p:sp>
        <p:nvSpPr>
          <p:cNvPr id="728" name="object 728"/>
          <p:cNvSpPr/>
          <p:nvPr/>
        </p:nvSpPr>
        <p:spPr>
          <a:xfrm>
            <a:off x="8470754" y="5146302"/>
            <a:ext cx="24130" cy="3175"/>
          </a:xfrm>
          <a:custGeom>
            <a:avLst/>
            <a:gdLst/>
            <a:ahLst/>
            <a:cxnLst/>
            <a:rect l="l" t="t" r="r" b="b"/>
            <a:pathLst>
              <a:path w="24129" h="3175">
                <a:moveTo>
                  <a:pt x="24053" y="2857"/>
                </a:moveTo>
                <a:lnTo>
                  <a:pt x="0" y="0"/>
                </a:lnTo>
              </a:path>
            </a:pathLst>
          </a:custGeom>
          <a:ln w="19900">
            <a:solidFill>
              <a:srgbClr val="83ABBC"/>
            </a:solidFill>
          </a:ln>
        </p:spPr>
        <p:txBody>
          <a:bodyPr wrap="square" lIns="0" tIns="0" rIns="0" bIns="0" rtlCol="0"/>
          <a:lstStyle/>
          <a:p>
            <a:endParaRPr/>
          </a:p>
        </p:txBody>
      </p:sp>
      <p:sp>
        <p:nvSpPr>
          <p:cNvPr id="729" name="object 729"/>
          <p:cNvSpPr/>
          <p:nvPr/>
        </p:nvSpPr>
        <p:spPr>
          <a:xfrm>
            <a:off x="8494802" y="5149155"/>
            <a:ext cx="24130" cy="3175"/>
          </a:xfrm>
          <a:custGeom>
            <a:avLst/>
            <a:gdLst/>
            <a:ahLst/>
            <a:cxnLst/>
            <a:rect l="l" t="t" r="r" b="b"/>
            <a:pathLst>
              <a:path w="24129" h="3175">
                <a:moveTo>
                  <a:pt x="24066" y="2870"/>
                </a:moveTo>
                <a:lnTo>
                  <a:pt x="0" y="0"/>
                </a:lnTo>
              </a:path>
            </a:pathLst>
          </a:custGeom>
          <a:ln w="19900">
            <a:solidFill>
              <a:srgbClr val="83ABBC"/>
            </a:solidFill>
          </a:ln>
        </p:spPr>
        <p:txBody>
          <a:bodyPr wrap="square" lIns="0" tIns="0" rIns="0" bIns="0" rtlCol="0"/>
          <a:lstStyle/>
          <a:p>
            <a:endParaRPr/>
          </a:p>
        </p:txBody>
      </p:sp>
      <p:sp>
        <p:nvSpPr>
          <p:cNvPr id="730" name="object 730"/>
          <p:cNvSpPr/>
          <p:nvPr/>
        </p:nvSpPr>
        <p:spPr>
          <a:xfrm>
            <a:off x="8518862" y="5152028"/>
            <a:ext cx="24130" cy="9525"/>
          </a:xfrm>
          <a:custGeom>
            <a:avLst/>
            <a:gdLst/>
            <a:ahLst/>
            <a:cxnLst/>
            <a:rect l="l" t="t" r="r" b="b"/>
            <a:pathLst>
              <a:path w="24129" h="9525">
                <a:moveTo>
                  <a:pt x="24066" y="9436"/>
                </a:moveTo>
                <a:lnTo>
                  <a:pt x="0" y="0"/>
                </a:lnTo>
              </a:path>
            </a:pathLst>
          </a:custGeom>
          <a:ln w="19900">
            <a:solidFill>
              <a:srgbClr val="83ABBC"/>
            </a:solidFill>
          </a:ln>
        </p:spPr>
        <p:txBody>
          <a:bodyPr wrap="square" lIns="0" tIns="0" rIns="0" bIns="0" rtlCol="0"/>
          <a:lstStyle/>
          <a:p>
            <a:endParaRPr/>
          </a:p>
        </p:txBody>
      </p:sp>
      <p:sp>
        <p:nvSpPr>
          <p:cNvPr id="731" name="object 731"/>
          <p:cNvSpPr/>
          <p:nvPr/>
        </p:nvSpPr>
        <p:spPr>
          <a:xfrm>
            <a:off x="8542922" y="5161469"/>
            <a:ext cx="24130" cy="3175"/>
          </a:xfrm>
          <a:custGeom>
            <a:avLst/>
            <a:gdLst/>
            <a:ahLst/>
            <a:cxnLst/>
            <a:rect l="l" t="t" r="r" b="b"/>
            <a:pathLst>
              <a:path w="24129" h="3175">
                <a:moveTo>
                  <a:pt x="24066" y="2921"/>
                </a:moveTo>
                <a:lnTo>
                  <a:pt x="0" y="0"/>
                </a:lnTo>
              </a:path>
            </a:pathLst>
          </a:custGeom>
          <a:ln w="19900">
            <a:solidFill>
              <a:srgbClr val="83ABBC"/>
            </a:solidFill>
          </a:ln>
        </p:spPr>
        <p:txBody>
          <a:bodyPr wrap="square" lIns="0" tIns="0" rIns="0" bIns="0" rtlCol="0"/>
          <a:lstStyle/>
          <a:p>
            <a:endParaRPr/>
          </a:p>
        </p:txBody>
      </p:sp>
      <p:sp>
        <p:nvSpPr>
          <p:cNvPr id="732" name="object 732"/>
          <p:cNvSpPr/>
          <p:nvPr/>
        </p:nvSpPr>
        <p:spPr>
          <a:xfrm>
            <a:off x="8566984" y="5164396"/>
            <a:ext cx="24130" cy="3175"/>
          </a:xfrm>
          <a:custGeom>
            <a:avLst/>
            <a:gdLst/>
            <a:ahLst/>
            <a:cxnLst/>
            <a:rect l="l" t="t" r="r" b="b"/>
            <a:pathLst>
              <a:path w="24129" h="3175">
                <a:moveTo>
                  <a:pt x="24053" y="2921"/>
                </a:moveTo>
                <a:lnTo>
                  <a:pt x="0" y="0"/>
                </a:lnTo>
              </a:path>
            </a:pathLst>
          </a:custGeom>
          <a:ln w="19900">
            <a:solidFill>
              <a:srgbClr val="83ABBC"/>
            </a:solidFill>
          </a:ln>
        </p:spPr>
        <p:txBody>
          <a:bodyPr wrap="square" lIns="0" tIns="0" rIns="0" bIns="0" rtlCol="0"/>
          <a:lstStyle/>
          <a:p>
            <a:endParaRPr/>
          </a:p>
        </p:txBody>
      </p:sp>
      <p:sp>
        <p:nvSpPr>
          <p:cNvPr id="733" name="object 733"/>
          <p:cNvSpPr/>
          <p:nvPr/>
        </p:nvSpPr>
        <p:spPr>
          <a:xfrm>
            <a:off x="8591032" y="5167322"/>
            <a:ext cx="24130" cy="3175"/>
          </a:xfrm>
          <a:custGeom>
            <a:avLst/>
            <a:gdLst/>
            <a:ahLst/>
            <a:cxnLst/>
            <a:rect l="l" t="t" r="r" b="b"/>
            <a:pathLst>
              <a:path w="24129" h="3175">
                <a:moveTo>
                  <a:pt x="24066" y="2933"/>
                </a:moveTo>
                <a:lnTo>
                  <a:pt x="0" y="0"/>
                </a:lnTo>
              </a:path>
            </a:pathLst>
          </a:custGeom>
          <a:ln w="19900">
            <a:solidFill>
              <a:srgbClr val="83ABBC"/>
            </a:solidFill>
          </a:ln>
        </p:spPr>
        <p:txBody>
          <a:bodyPr wrap="square" lIns="0" tIns="0" rIns="0" bIns="0" rtlCol="0"/>
          <a:lstStyle/>
          <a:p>
            <a:endParaRPr/>
          </a:p>
        </p:txBody>
      </p:sp>
      <p:sp>
        <p:nvSpPr>
          <p:cNvPr id="734" name="object 734"/>
          <p:cNvSpPr/>
          <p:nvPr/>
        </p:nvSpPr>
        <p:spPr>
          <a:xfrm>
            <a:off x="8615091" y="5170261"/>
            <a:ext cx="24130" cy="3175"/>
          </a:xfrm>
          <a:custGeom>
            <a:avLst/>
            <a:gdLst/>
            <a:ahLst/>
            <a:cxnLst/>
            <a:rect l="l" t="t" r="r" b="b"/>
            <a:pathLst>
              <a:path w="24129" h="3175">
                <a:moveTo>
                  <a:pt x="24066" y="2959"/>
                </a:moveTo>
                <a:lnTo>
                  <a:pt x="0" y="0"/>
                </a:lnTo>
              </a:path>
            </a:pathLst>
          </a:custGeom>
          <a:ln w="19900">
            <a:solidFill>
              <a:srgbClr val="83ABBC"/>
            </a:solidFill>
          </a:ln>
        </p:spPr>
        <p:txBody>
          <a:bodyPr wrap="square" lIns="0" tIns="0" rIns="0" bIns="0" rtlCol="0"/>
          <a:lstStyle/>
          <a:p>
            <a:endParaRPr/>
          </a:p>
        </p:txBody>
      </p:sp>
      <p:sp>
        <p:nvSpPr>
          <p:cNvPr id="735" name="object 735"/>
          <p:cNvSpPr/>
          <p:nvPr/>
        </p:nvSpPr>
        <p:spPr>
          <a:xfrm>
            <a:off x="8639153" y="5173225"/>
            <a:ext cx="24130" cy="3175"/>
          </a:xfrm>
          <a:custGeom>
            <a:avLst/>
            <a:gdLst/>
            <a:ahLst/>
            <a:cxnLst/>
            <a:rect l="l" t="t" r="r" b="b"/>
            <a:pathLst>
              <a:path w="24129" h="3175">
                <a:moveTo>
                  <a:pt x="24053" y="2959"/>
                </a:moveTo>
                <a:lnTo>
                  <a:pt x="0" y="0"/>
                </a:lnTo>
              </a:path>
            </a:pathLst>
          </a:custGeom>
          <a:ln w="19900">
            <a:solidFill>
              <a:srgbClr val="83ABBC"/>
            </a:solidFill>
          </a:ln>
        </p:spPr>
        <p:txBody>
          <a:bodyPr wrap="square" lIns="0" tIns="0" rIns="0" bIns="0" rtlCol="0"/>
          <a:lstStyle/>
          <a:p>
            <a:endParaRPr/>
          </a:p>
        </p:txBody>
      </p:sp>
      <p:sp>
        <p:nvSpPr>
          <p:cNvPr id="736" name="object 736"/>
          <p:cNvSpPr/>
          <p:nvPr/>
        </p:nvSpPr>
        <p:spPr>
          <a:xfrm>
            <a:off x="8663200" y="5176189"/>
            <a:ext cx="24130" cy="3175"/>
          </a:xfrm>
          <a:custGeom>
            <a:avLst/>
            <a:gdLst/>
            <a:ahLst/>
            <a:cxnLst/>
            <a:rect l="l" t="t" r="r" b="b"/>
            <a:pathLst>
              <a:path w="24129" h="3175">
                <a:moveTo>
                  <a:pt x="24066" y="2984"/>
                </a:moveTo>
                <a:lnTo>
                  <a:pt x="0" y="0"/>
                </a:lnTo>
              </a:path>
            </a:pathLst>
          </a:custGeom>
          <a:ln w="19900">
            <a:solidFill>
              <a:srgbClr val="83ABBC"/>
            </a:solidFill>
          </a:ln>
        </p:spPr>
        <p:txBody>
          <a:bodyPr wrap="square" lIns="0" tIns="0" rIns="0" bIns="0" rtlCol="0"/>
          <a:lstStyle/>
          <a:p>
            <a:endParaRPr/>
          </a:p>
        </p:txBody>
      </p:sp>
      <p:sp>
        <p:nvSpPr>
          <p:cNvPr id="737" name="object 737"/>
          <p:cNvSpPr/>
          <p:nvPr/>
        </p:nvSpPr>
        <p:spPr>
          <a:xfrm>
            <a:off x="8687261" y="5179178"/>
            <a:ext cx="24130" cy="3175"/>
          </a:xfrm>
          <a:custGeom>
            <a:avLst/>
            <a:gdLst/>
            <a:ahLst/>
            <a:cxnLst/>
            <a:rect l="l" t="t" r="r" b="b"/>
            <a:pathLst>
              <a:path w="24129" h="3175">
                <a:moveTo>
                  <a:pt x="24066" y="2997"/>
                </a:moveTo>
                <a:lnTo>
                  <a:pt x="0" y="0"/>
                </a:lnTo>
              </a:path>
            </a:pathLst>
          </a:custGeom>
          <a:ln w="19900">
            <a:solidFill>
              <a:srgbClr val="83ABBC"/>
            </a:solidFill>
          </a:ln>
        </p:spPr>
        <p:txBody>
          <a:bodyPr wrap="square" lIns="0" tIns="0" rIns="0" bIns="0" rtlCol="0"/>
          <a:lstStyle/>
          <a:p>
            <a:endParaRPr/>
          </a:p>
        </p:txBody>
      </p:sp>
      <p:sp>
        <p:nvSpPr>
          <p:cNvPr id="738" name="object 738"/>
          <p:cNvSpPr/>
          <p:nvPr/>
        </p:nvSpPr>
        <p:spPr>
          <a:xfrm>
            <a:off x="8711322" y="5182179"/>
            <a:ext cx="24130" cy="3175"/>
          </a:xfrm>
          <a:custGeom>
            <a:avLst/>
            <a:gdLst/>
            <a:ahLst/>
            <a:cxnLst/>
            <a:rect l="l" t="t" r="r" b="b"/>
            <a:pathLst>
              <a:path w="24129" h="3175">
                <a:moveTo>
                  <a:pt x="24053" y="3009"/>
                </a:moveTo>
                <a:lnTo>
                  <a:pt x="0" y="0"/>
                </a:lnTo>
              </a:path>
            </a:pathLst>
          </a:custGeom>
          <a:ln w="19900">
            <a:solidFill>
              <a:srgbClr val="83ABBC"/>
            </a:solidFill>
          </a:ln>
        </p:spPr>
        <p:txBody>
          <a:bodyPr wrap="square" lIns="0" tIns="0" rIns="0" bIns="0" rtlCol="0"/>
          <a:lstStyle/>
          <a:p>
            <a:endParaRPr/>
          </a:p>
        </p:txBody>
      </p:sp>
      <p:sp>
        <p:nvSpPr>
          <p:cNvPr id="739" name="object 739"/>
          <p:cNvSpPr/>
          <p:nvPr/>
        </p:nvSpPr>
        <p:spPr>
          <a:xfrm>
            <a:off x="8735369" y="5185192"/>
            <a:ext cx="24130" cy="3175"/>
          </a:xfrm>
          <a:custGeom>
            <a:avLst/>
            <a:gdLst/>
            <a:ahLst/>
            <a:cxnLst/>
            <a:rect l="l" t="t" r="r" b="b"/>
            <a:pathLst>
              <a:path w="24129" h="3175">
                <a:moveTo>
                  <a:pt x="24066" y="3009"/>
                </a:moveTo>
                <a:lnTo>
                  <a:pt x="0" y="0"/>
                </a:lnTo>
              </a:path>
            </a:pathLst>
          </a:custGeom>
          <a:ln w="19900">
            <a:solidFill>
              <a:srgbClr val="83ABBC"/>
            </a:solidFill>
          </a:ln>
        </p:spPr>
        <p:txBody>
          <a:bodyPr wrap="square" lIns="0" tIns="0" rIns="0" bIns="0" rtlCol="0"/>
          <a:lstStyle/>
          <a:p>
            <a:endParaRPr/>
          </a:p>
        </p:txBody>
      </p:sp>
      <p:sp>
        <p:nvSpPr>
          <p:cNvPr id="740" name="object 740"/>
          <p:cNvSpPr/>
          <p:nvPr/>
        </p:nvSpPr>
        <p:spPr>
          <a:xfrm>
            <a:off x="8759431" y="5188206"/>
            <a:ext cx="24130" cy="3175"/>
          </a:xfrm>
          <a:custGeom>
            <a:avLst/>
            <a:gdLst/>
            <a:ahLst/>
            <a:cxnLst/>
            <a:rect l="l" t="t" r="r" b="b"/>
            <a:pathLst>
              <a:path w="24129" h="3175">
                <a:moveTo>
                  <a:pt x="24066" y="3035"/>
                </a:moveTo>
                <a:lnTo>
                  <a:pt x="0" y="0"/>
                </a:lnTo>
              </a:path>
            </a:pathLst>
          </a:custGeom>
          <a:ln w="19900">
            <a:solidFill>
              <a:srgbClr val="83ABBC"/>
            </a:solidFill>
          </a:ln>
        </p:spPr>
        <p:txBody>
          <a:bodyPr wrap="square" lIns="0" tIns="0" rIns="0" bIns="0" rtlCol="0"/>
          <a:lstStyle/>
          <a:p>
            <a:endParaRPr/>
          </a:p>
        </p:txBody>
      </p:sp>
      <p:sp>
        <p:nvSpPr>
          <p:cNvPr id="741" name="object 741"/>
          <p:cNvSpPr/>
          <p:nvPr/>
        </p:nvSpPr>
        <p:spPr>
          <a:xfrm>
            <a:off x="8783491" y="5191244"/>
            <a:ext cx="24130" cy="3175"/>
          </a:xfrm>
          <a:custGeom>
            <a:avLst/>
            <a:gdLst/>
            <a:ahLst/>
            <a:cxnLst/>
            <a:rect l="l" t="t" r="r" b="b"/>
            <a:pathLst>
              <a:path w="24129" h="3175">
                <a:moveTo>
                  <a:pt x="24066" y="3047"/>
                </a:moveTo>
                <a:lnTo>
                  <a:pt x="0" y="0"/>
                </a:lnTo>
              </a:path>
            </a:pathLst>
          </a:custGeom>
          <a:ln w="19900">
            <a:solidFill>
              <a:srgbClr val="83ABBC"/>
            </a:solidFill>
          </a:ln>
        </p:spPr>
        <p:txBody>
          <a:bodyPr wrap="square" lIns="0" tIns="0" rIns="0" bIns="0" rtlCol="0"/>
          <a:lstStyle/>
          <a:p>
            <a:endParaRPr/>
          </a:p>
        </p:txBody>
      </p:sp>
      <p:sp>
        <p:nvSpPr>
          <p:cNvPr id="742" name="object 742"/>
          <p:cNvSpPr/>
          <p:nvPr/>
        </p:nvSpPr>
        <p:spPr>
          <a:xfrm>
            <a:off x="8807553" y="5194287"/>
            <a:ext cx="24130" cy="9525"/>
          </a:xfrm>
          <a:custGeom>
            <a:avLst/>
            <a:gdLst/>
            <a:ahLst/>
            <a:cxnLst/>
            <a:rect l="l" t="t" r="r" b="b"/>
            <a:pathLst>
              <a:path w="24129" h="9525">
                <a:moveTo>
                  <a:pt x="24053" y="9207"/>
                </a:moveTo>
                <a:lnTo>
                  <a:pt x="0" y="0"/>
                </a:lnTo>
              </a:path>
            </a:pathLst>
          </a:custGeom>
          <a:ln w="19900">
            <a:solidFill>
              <a:srgbClr val="83ABBC"/>
            </a:solidFill>
          </a:ln>
        </p:spPr>
        <p:txBody>
          <a:bodyPr wrap="square" lIns="0" tIns="0" rIns="0" bIns="0" rtlCol="0"/>
          <a:lstStyle/>
          <a:p>
            <a:endParaRPr/>
          </a:p>
        </p:txBody>
      </p:sp>
      <p:sp>
        <p:nvSpPr>
          <p:cNvPr id="743" name="object 743"/>
          <p:cNvSpPr/>
          <p:nvPr/>
        </p:nvSpPr>
        <p:spPr>
          <a:xfrm>
            <a:off x="8831600" y="5203495"/>
            <a:ext cx="24130" cy="3175"/>
          </a:xfrm>
          <a:custGeom>
            <a:avLst/>
            <a:gdLst/>
            <a:ahLst/>
            <a:cxnLst/>
            <a:rect l="l" t="t" r="r" b="b"/>
            <a:pathLst>
              <a:path w="24129" h="3175">
                <a:moveTo>
                  <a:pt x="24066" y="3111"/>
                </a:moveTo>
                <a:lnTo>
                  <a:pt x="0" y="0"/>
                </a:lnTo>
              </a:path>
            </a:pathLst>
          </a:custGeom>
          <a:ln w="19900">
            <a:solidFill>
              <a:srgbClr val="83ABBC"/>
            </a:solidFill>
          </a:ln>
        </p:spPr>
        <p:txBody>
          <a:bodyPr wrap="square" lIns="0" tIns="0" rIns="0" bIns="0" rtlCol="0"/>
          <a:lstStyle/>
          <a:p>
            <a:endParaRPr/>
          </a:p>
        </p:txBody>
      </p:sp>
      <p:sp>
        <p:nvSpPr>
          <p:cNvPr id="744" name="object 744"/>
          <p:cNvSpPr/>
          <p:nvPr/>
        </p:nvSpPr>
        <p:spPr>
          <a:xfrm>
            <a:off x="8855660" y="5206610"/>
            <a:ext cx="24130" cy="3175"/>
          </a:xfrm>
          <a:custGeom>
            <a:avLst/>
            <a:gdLst/>
            <a:ahLst/>
            <a:cxnLst/>
            <a:rect l="l" t="t" r="r" b="b"/>
            <a:pathLst>
              <a:path w="24129" h="3175">
                <a:moveTo>
                  <a:pt x="24066" y="3111"/>
                </a:moveTo>
                <a:lnTo>
                  <a:pt x="0" y="0"/>
                </a:lnTo>
              </a:path>
            </a:pathLst>
          </a:custGeom>
          <a:ln w="19900">
            <a:solidFill>
              <a:srgbClr val="83ABBC"/>
            </a:solidFill>
          </a:ln>
        </p:spPr>
        <p:txBody>
          <a:bodyPr wrap="square" lIns="0" tIns="0" rIns="0" bIns="0" rtlCol="0"/>
          <a:lstStyle/>
          <a:p>
            <a:endParaRPr/>
          </a:p>
        </p:txBody>
      </p:sp>
      <p:sp>
        <p:nvSpPr>
          <p:cNvPr id="745" name="object 745"/>
          <p:cNvSpPr/>
          <p:nvPr/>
        </p:nvSpPr>
        <p:spPr>
          <a:xfrm>
            <a:off x="8879721" y="5209721"/>
            <a:ext cx="24130" cy="3175"/>
          </a:xfrm>
          <a:custGeom>
            <a:avLst/>
            <a:gdLst/>
            <a:ahLst/>
            <a:cxnLst/>
            <a:rect l="l" t="t" r="r" b="b"/>
            <a:pathLst>
              <a:path w="24129" h="3175">
                <a:moveTo>
                  <a:pt x="24053" y="3136"/>
                </a:moveTo>
                <a:lnTo>
                  <a:pt x="0" y="0"/>
                </a:lnTo>
              </a:path>
            </a:pathLst>
          </a:custGeom>
          <a:ln w="19900">
            <a:solidFill>
              <a:srgbClr val="83ABBC"/>
            </a:solidFill>
          </a:ln>
        </p:spPr>
        <p:txBody>
          <a:bodyPr wrap="square" lIns="0" tIns="0" rIns="0" bIns="0" rtlCol="0"/>
          <a:lstStyle/>
          <a:p>
            <a:endParaRPr/>
          </a:p>
        </p:txBody>
      </p:sp>
      <p:sp>
        <p:nvSpPr>
          <p:cNvPr id="746" name="object 746"/>
          <p:cNvSpPr/>
          <p:nvPr/>
        </p:nvSpPr>
        <p:spPr>
          <a:xfrm>
            <a:off x="8903769" y="5212859"/>
            <a:ext cx="24130" cy="3175"/>
          </a:xfrm>
          <a:custGeom>
            <a:avLst/>
            <a:gdLst/>
            <a:ahLst/>
            <a:cxnLst/>
            <a:rect l="l" t="t" r="r" b="b"/>
            <a:pathLst>
              <a:path w="24129" h="3175">
                <a:moveTo>
                  <a:pt x="24066" y="3149"/>
                </a:moveTo>
                <a:lnTo>
                  <a:pt x="0" y="0"/>
                </a:lnTo>
              </a:path>
            </a:pathLst>
          </a:custGeom>
          <a:ln w="19900">
            <a:solidFill>
              <a:srgbClr val="83ABBC"/>
            </a:solidFill>
          </a:ln>
        </p:spPr>
        <p:txBody>
          <a:bodyPr wrap="square" lIns="0" tIns="0" rIns="0" bIns="0" rtlCol="0"/>
          <a:lstStyle/>
          <a:p>
            <a:endParaRPr/>
          </a:p>
        </p:txBody>
      </p:sp>
      <p:sp>
        <p:nvSpPr>
          <p:cNvPr id="747" name="object 747"/>
          <p:cNvSpPr/>
          <p:nvPr/>
        </p:nvSpPr>
        <p:spPr>
          <a:xfrm>
            <a:off x="8927829" y="5216009"/>
            <a:ext cx="24130" cy="3175"/>
          </a:xfrm>
          <a:custGeom>
            <a:avLst/>
            <a:gdLst/>
            <a:ahLst/>
            <a:cxnLst/>
            <a:rect l="l" t="t" r="r" b="b"/>
            <a:pathLst>
              <a:path w="24129" h="3175">
                <a:moveTo>
                  <a:pt x="24066" y="3162"/>
                </a:moveTo>
                <a:lnTo>
                  <a:pt x="0" y="0"/>
                </a:lnTo>
              </a:path>
            </a:pathLst>
          </a:custGeom>
          <a:ln w="19900">
            <a:solidFill>
              <a:srgbClr val="83ABBC"/>
            </a:solidFill>
          </a:ln>
        </p:spPr>
        <p:txBody>
          <a:bodyPr wrap="square" lIns="0" tIns="0" rIns="0" bIns="0" rtlCol="0"/>
          <a:lstStyle/>
          <a:p>
            <a:endParaRPr/>
          </a:p>
        </p:txBody>
      </p:sp>
      <p:sp>
        <p:nvSpPr>
          <p:cNvPr id="748" name="object 748"/>
          <p:cNvSpPr/>
          <p:nvPr/>
        </p:nvSpPr>
        <p:spPr>
          <a:xfrm>
            <a:off x="8951890" y="5219171"/>
            <a:ext cx="24130" cy="3175"/>
          </a:xfrm>
          <a:custGeom>
            <a:avLst/>
            <a:gdLst/>
            <a:ahLst/>
            <a:cxnLst/>
            <a:rect l="l" t="t" r="r" b="b"/>
            <a:pathLst>
              <a:path w="24129" h="3175">
                <a:moveTo>
                  <a:pt x="24066" y="3175"/>
                </a:moveTo>
                <a:lnTo>
                  <a:pt x="0" y="0"/>
                </a:lnTo>
              </a:path>
            </a:pathLst>
          </a:custGeom>
          <a:ln w="19900">
            <a:solidFill>
              <a:srgbClr val="83ABBC"/>
            </a:solidFill>
          </a:ln>
        </p:spPr>
        <p:txBody>
          <a:bodyPr wrap="square" lIns="0" tIns="0" rIns="0" bIns="0" rtlCol="0"/>
          <a:lstStyle/>
          <a:p>
            <a:endParaRPr/>
          </a:p>
        </p:txBody>
      </p:sp>
      <p:sp>
        <p:nvSpPr>
          <p:cNvPr id="749" name="object 749"/>
          <p:cNvSpPr/>
          <p:nvPr/>
        </p:nvSpPr>
        <p:spPr>
          <a:xfrm>
            <a:off x="8975951" y="5222346"/>
            <a:ext cx="24130" cy="3810"/>
          </a:xfrm>
          <a:custGeom>
            <a:avLst/>
            <a:gdLst/>
            <a:ahLst/>
            <a:cxnLst/>
            <a:rect l="l" t="t" r="r" b="b"/>
            <a:pathLst>
              <a:path w="24129" h="3810">
                <a:moveTo>
                  <a:pt x="24053" y="3187"/>
                </a:moveTo>
                <a:lnTo>
                  <a:pt x="0" y="0"/>
                </a:lnTo>
              </a:path>
            </a:pathLst>
          </a:custGeom>
          <a:ln w="19900">
            <a:solidFill>
              <a:srgbClr val="83ABBC"/>
            </a:solidFill>
          </a:ln>
        </p:spPr>
        <p:txBody>
          <a:bodyPr wrap="square" lIns="0" tIns="0" rIns="0" bIns="0" rtlCol="0"/>
          <a:lstStyle/>
          <a:p>
            <a:endParaRPr/>
          </a:p>
        </p:txBody>
      </p:sp>
      <p:sp>
        <p:nvSpPr>
          <p:cNvPr id="750" name="object 750"/>
          <p:cNvSpPr/>
          <p:nvPr/>
        </p:nvSpPr>
        <p:spPr>
          <a:xfrm>
            <a:off x="8999998" y="5225532"/>
            <a:ext cx="24130" cy="3810"/>
          </a:xfrm>
          <a:custGeom>
            <a:avLst/>
            <a:gdLst/>
            <a:ahLst/>
            <a:cxnLst/>
            <a:rect l="l" t="t" r="r" b="b"/>
            <a:pathLst>
              <a:path w="24129" h="3810">
                <a:moveTo>
                  <a:pt x="24066" y="3213"/>
                </a:moveTo>
                <a:lnTo>
                  <a:pt x="0" y="0"/>
                </a:lnTo>
              </a:path>
            </a:pathLst>
          </a:custGeom>
          <a:ln w="19900">
            <a:solidFill>
              <a:srgbClr val="83ABBC"/>
            </a:solidFill>
          </a:ln>
        </p:spPr>
        <p:txBody>
          <a:bodyPr wrap="square" lIns="0" tIns="0" rIns="0" bIns="0" rtlCol="0"/>
          <a:lstStyle/>
          <a:p>
            <a:endParaRPr/>
          </a:p>
        </p:txBody>
      </p:sp>
      <p:sp>
        <p:nvSpPr>
          <p:cNvPr id="751" name="object 751"/>
          <p:cNvSpPr/>
          <p:nvPr/>
        </p:nvSpPr>
        <p:spPr>
          <a:xfrm>
            <a:off x="9024060" y="5228744"/>
            <a:ext cx="24130" cy="3810"/>
          </a:xfrm>
          <a:custGeom>
            <a:avLst/>
            <a:gdLst/>
            <a:ahLst/>
            <a:cxnLst/>
            <a:rect l="l" t="t" r="r" b="b"/>
            <a:pathLst>
              <a:path w="24129" h="3810">
                <a:moveTo>
                  <a:pt x="24066" y="3213"/>
                </a:moveTo>
                <a:lnTo>
                  <a:pt x="0" y="0"/>
                </a:lnTo>
              </a:path>
            </a:pathLst>
          </a:custGeom>
          <a:ln w="19900">
            <a:solidFill>
              <a:srgbClr val="83ABBC"/>
            </a:solidFill>
          </a:ln>
        </p:spPr>
        <p:txBody>
          <a:bodyPr wrap="square" lIns="0" tIns="0" rIns="0" bIns="0" rtlCol="0"/>
          <a:lstStyle/>
          <a:p>
            <a:endParaRPr/>
          </a:p>
        </p:txBody>
      </p:sp>
      <p:sp>
        <p:nvSpPr>
          <p:cNvPr id="752" name="object 752"/>
          <p:cNvSpPr/>
          <p:nvPr/>
        </p:nvSpPr>
        <p:spPr>
          <a:xfrm>
            <a:off x="9048119" y="5231956"/>
            <a:ext cx="24130" cy="3810"/>
          </a:xfrm>
          <a:custGeom>
            <a:avLst/>
            <a:gdLst/>
            <a:ahLst/>
            <a:cxnLst/>
            <a:rect l="l" t="t" r="r" b="b"/>
            <a:pathLst>
              <a:path w="24129" h="3810">
                <a:moveTo>
                  <a:pt x="24053" y="3238"/>
                </a:moveTo>
                <a:lnTo>
                  <a:pt x="0" y="0"/>
                </a:lnTo>
              </a:path>
            </a:pathLst>
          </a:custGeom>
          <a:ln w="19900">
            <a:solidFill>
              <a:srgbClr val="83ABBC"/>
            </a:solidFill>
          </a:ln>
        </p:spPr>
        <p:txBody>
          <a:bodyPr wrap="square" lIns="0" tIns="0" rIns="0" bIns="0" rtlCol="0"/>
          <a:lstStyle/>
          <a:p>
            <a:endParaRPr/>
          </a:p>
        </p:txBody>
      </p:sp>
      <p:sp>
        <p:nvSpPr>
          <p:cNvPr id="753" name="object 753"/>
          <p:cNvSpPr/>
          <p:nvPr/>
        </p:nvSpPr>
        <p:spPr>
          <a:xfrm>
            <a:off x="9072168" y="5235194"/>
            <a:ext cx="24130" cy="3810"/>
          </a:xfrm>
          <a:custGeom>
            <a:avLst/>
            <a:gdLst/>
            <a:ahLst/>
            <a:cxnLst/>
            <a:rect l="l" t="t" r="r" b="b"/>
            <a:pathLst>
              <a:path w="24129" h="3810">
                <a:moveTo>
                  <a:pt x="24066" y="3251"/>
                </a:moveTo>
                <a:lnTo>
                  <a:pt x="0" y="0"/>
                </a:lnTo>
              </a:path>
            </a:pathLst>
          </a:custGeom>
          <a:ln w="19900">
            <a:solidFill>
              <a:srgbClr val="83ABBC"/>
            </a:solidFill>
          </a:ln>
        </p:spPr>
        <p:txBody>
          <a:bodyPr wrap="square" lIns="0" tIns="0" rIns="0" bIns="0" rtlCol="0"/>
          <a:lstStyle/>
          <a:p>
            <a:endParaRPr/>
          </a:p>
        </p:txBody>
      </p:sp>
      <p:sp>
        <p:nvSpPr>
          <p:cNvPr id="754" name="object 754"/>
          <p:cNvSpPr/>
          <p:nvPr/>
        </p:nvSpPr>
        <p:spPr>
          <a:xfrm>
            <a:off x="9096229" y="5238446"/>
            <a:ext cx="24130" cy="9525"/>
          </a:xfrm>
          <a:custGeom>
            <a:avLst/>
            <a:gdLst/>
            <a:ahLst/>
            <a:cxnLst/>
            <a:rect l="l" t="t" r="r" b="b"/>
            <a:pathLst>
              <a:path w="24129" h="9525">
                <a:moveTo>
                  <a:pt x="24066" y="8953"/>
                </a:moveTo>
                <a:lnTo>
                  <a:pt x="0" y="0"/>
                </a:lnTo>
              </a:path>
            </a:pathLst>
          </a:custGeom>
          <a:ln w="19900">
            <a:solidFill>
              <a:srgbClr val="83ABBC"/>
            </a:solidFill>
          </a:ln>
        </p:spPr>
        <p:txBody>
          <a:bodyPr wrap="square" lIns="0" tIns="0" rIns="0" bIns="0" rtlCol="0"/>
          <a:lstStyle/>
          <a:p>
            <a:endParaRPr/>
          </a:p>
        </p:txBody>
      </p:sp>
      <p:sp>
        <p:nvSpPr>
          <p:cNvPr id="755" name="object 755"/>
          <p:cNvSpPr/>
          <p:nvPr/>
        </p:nvSpPr>
        <p:spPr>
          <a:xfrm>
            <a:off x="3346626" y="4620869"/>
            <a:ext cx="24130" cy="26670"/>
          </a:xfrm>
          <a:custGeom>
            <a:avLst/>
            <a:gdLst/>
            <a:ahLst/>
            <a:cxnLst/>
            <a:rect l="l" t="t" r="r" b="b"/>
            <a:pathLst>
              <a:path w="24129" h="26670">
                <a:moveTo>
                  <a:pt x="24066" y="0"/>
                </a:moveTo>
                <a:lnTo>
                  <a:pt x="0" y="26568"/>
                </a:lnTo>
              </a:path>
            </a:pathLst>
          </a:custGeom>
          <a:ln w="19900">
            <a:solidFill>
              <a:srgbClr val="005776"/>
            </a:solidFill>
          </a:ln>
        </p:spPr>
        <p:txBody>
          <a:bodyPr wrap="square" lIns="0" tIns="0" rIns="0" bIns="0" rtlCol="0"/>
          <a:lstStyle/>
          <a:p>
            <a:endParaRPr/>
          </a:p>
        </p:txBody>
      </p:sp>
      <p:sp>
        <p:nvSpPr>
          <p:cNvPr id="756" name="object 756"/>
          <p:cNvSpPr/>
          <p:nvPr/>
        </p:nvSpPr>
        <p:spPr>
          <a:xfrm>
            <a:off x="3370693" y="4620865"/>
            <a:ext cx="24130" cy="36195"/>
          </a:xfrm>
          <a:custGeom>
            <a:avLst/>
            <a:gdLst/>
            <a:ahLst/>
            <a:cxnLst/>
            <a:rect l="l" t="t" r="r" b="b"/>
            <a:pathLst>
              <a:path w="24129" h="36195">
                <a:moveTo>
                  <a:pt x="24053" y="36156"/>
                </a:moveTo>
                <a:lnTo>
                  <a:pt x="0" y="0"/>
                </a:lnTo>
              </a:path>
            </a:pathLst>
          </a:custGeom>
          <a:ln w="19900">
            <a:solidFill>
              <a:srgbClr val="005776"/>
            </a:solidFill>
          </a:ln>
        </p:spPr>
        <p:txBody>
          <a:bodyPr wrap="square" lIns="0" tIns="0" rIns="0" bIns="0" rtlCol="0"/>
          <a:lstStyle/>
          <a:p>
            <a:endParaRPr/>
          </a:p>
        </p:txBody>
      </p:sp>
      <p:sp>
        <p:nvSpPr>
          <p:cNvPr id="757" name="object 757"/>
          <p:cNvSpPr/>
          <p:nvPr/>
        </p:nvSpPr>
        <p:spPr>
          <a:xfrm>
            <a:off x="3394741" y="4632689"/>
            <a:ext cx="24130" cy="24765"/>
          </a:xfrm>
          <a:custGeom>
            <a:avLst/>
            <a:gdLst/>
            <a:ahLst/>
            <a:cxnLst/>
            <a:rect l="l" t="t" r="r" b="b"/>
            <a:pathLst>
              <a:path w="24129" h="24764">
                <a:moveTo>
                  <a:pt x="24066" y="0"/>
                </a:moveTo>
                <a:lnTo>
                  <a:pt x="0" y="24333"/>
                </a:lnTo>
              </a:path>
            </a:pathLst>
          </a:custGeom>
          <a:ln w="19900">
            <a:solidFill>
              <a:srgbClr val="005776"/>
            </a:solidFill>
          </a:ln>
        </p:spPr>
        <p:txBody>
          <a:bodyPr wrap="square" lIns="0" tIns="0" rIns="0" bIns="0" rtlCol="0"/>
          <a:lstStyle/>
          <a:p>
            <a:endParaRPr/>
          </a:p>
        </p:txBody>
      </p:sp>
      <p:sp>
        <p:nvSpPr>
          <p:cNvPr id="758" name="object 758"/>
          <p:cNvSpPr/>
          <p:nvPr/>
        </p:nvSpPr>
        <p:spPr>
          <a:xfrm>
            <a:off x="3418808" y="4609745"/>
            <a:ext cx="24130" cy="23495"/>
          </a:xfrm>
          <a:custGeom>
            <a:avLst/>
            <a:gdLst/>
            <a:ahLst/>
            <a:cxnLst/>
            <a:rect l="l" t="t" r="r" b="b"/>
            <a:pathLst>
              <a:path w="24129" h="23495">
                <a:moveTo>
                  <a:pt x="24053" y="0"/>
                </a:moveTo>
                <a:lnTo>
                  <a:pt x="0" y="22948"/>
                </a:lnTo>
              </a:path>
            </a:pathLst>
          </a:custGeom>
          <a:ln w="19900">
            <a:solidFill>
              <a:srgbClr val="005776"/>
            </a:solidFill>
          </a:ln>
        </p:spPr>
        <p:txBody>
          <a:bodyPr wrap="square" lIns="0" tIns="0" rIns="0" bIns="0" rtlCol="0"/>
          <a:lstStyle/>
          <a:p>
            <a:endParaRPr/>
          </a:p>
        </p:txBody>
      </p:sp>
      <p:sp>
        <p:nvSpPr>
          <p:cNvPr id="759" name="object 759"/>
          <p:cNvSpPr/>
          <p:nvPr/>
        </p:nvSpPr>
        <p:spPr>
          <a:xfrm>
            <a:off x="3442861" y="4609746"/>
            <a:ext cx="24130" cy="27305"/>
          </a:xfrm>
          <a:custGeom>
            <a:avLst/>
            <a:gdLst/>
            <a:ahLst/>
            <a:cxnLst/>
            <a:rect l="l" t="t" r="r" b="b"/>
            <a:pathLst>
              <a:path w="24129" h="27304">
                <a:moveTo>
                  <a:pt x="24053" y="26924"/>
                </a:moveTo>
                <a:lnTo>
                  <a:pt x="0" y="0"/>
                </a:lnTo>
              </a:path>
            </a:pathLst>
          </a:custGeom>
          <a:ln w="19900">
            <a:solidFill>
              <a:srgbClr val="005776"/>
            </a:solidFill>
          </a:ln>
        </p:spPr>
        <p:txBody>
          <a:bodyPr wrap="square" lIns="0" tIns="0" rIns="0" bIns="0" rtlCol="0"/>
          <a:lstStyle/>
          <a:p>
            <a:endParaRPr/>
          </a:p>
        </p:txBody>
      </p:sp>
      <p:sp>
        <p:nvSpPr>
          <p:cNvPr id="760" name="object 760"/>
          <p:cNvSpPr/>
          <p:nvPr/>
        </p:nvSpPr>
        <p:spPr>
          <a:xfrm>
            <a:off x="3466910" y="4605032"/>
            <a:ext cx="24130" cy="31750"/>
          </a:xfrm>
          <a:custGeom>
            <a:avLst/>
            <a:gdLst/>
            <a:ahLst/>
            <a:cxnLst/>
            <a:rect l="l" t="t" r="r" b="b"/>
            <a:pathLst>
              <a:path w="24129" h="31750">
                <a:moveTo>
                  <a:pt x="24066" y="0"/>
                </a:moveTo>
                <a:lnTo>
                  <a:pt x="0" y="31635"/>
                </a:lnTo>
              </a:path>
            </a:pathLst>
          </a:custGeom>
          <a:ln w="19900">
            <a:solidFill>
              <a:srgbClr val="005776"/>
            </a:solidFill>
          </a:ln>
        </p:spPr>
        <p:txBody>
          <a:bodyPr wrap="square" lIns="0" tIns="0" rIns="0" bIns="0" rtlCol="0"/>
          <a:lstStyle/>
          <a:p>
            <a:endParaRPr/>
          </a:p>
        </p:txBody>
      </p:sp>
      <p:sp>
        <p:nvSpPr>
          <p:cNvPr id="761" name="object 761"/>
          <p:cNvSpPr/>
          <p:nvPr/>
        </p:nvSpPr>
        <p:spPr>
          <a:xfrm>
            <a:off x="3490977" y="4605028"/>
            <a:ext cx="24130" cy="30480"/>
          </a:xfrm>
          <a:custGeom>
            <a:avLst/>
            <a:gdLst/>
            <a:ahLst/>
            <a:cxnLst/>
            <a:rect l="l" t="t" r="r" b="b"/>
            <a:pathLst>
              <a:path w="24129" h="30479">
                <a:moveTo>
                  <a:pt x="24053" y="30327"/>
                </a:moveTo>
                <a:lnTo>
                  <a:pt x="0" y="0"/>
                </a:lnTo>
              </a:path>
            </a:pathLst>
          </a:custGeom>
          <a:ln w="19900">
            <a:solidFill>
              <a:srgbClr val="005776"/>
            </a:solidFill>
          </a:ln>
        </p:spPr>
        <p:txBody>
          <a:bodyPr wrap="square" lIns="0" tIns="0" rIns="0" bIns="0" rtlCol="0"/>
          <a:lstStyle/>
          <a:p>
            <a:endParaRPr/>
          </a:p>
        </p:txBody>
      </p:sp>
      <p:sp>
        <p:nvSpPr>
          <p:cNvPr id="762" name="object 762"/>
          <p:cNvSpPr/>
          <p:nvPr/>
        </p:nvSpPr>
        <p:spPr>
          <a:xfrm>
            <a:off x="3515026" y="4635356"/>
            <a:ext cx="24130" cy="9525"/>
          </a:xfrm>
          <a:custGeom>
            <a:avLst/>
            <a:gdLst/>
            <a:ahLst/>
            <a:cxnLst/>
            <a:rect l="l" t="t" r="r" b="b"/>
            <a:pathLst>
              <a:path w="24129" h="9525">
                <a:moveTo>
                  <a:pt x="24066" y="9499"/>
                </a:moveTo>
                <a:lnTo>
                  <a:pt x="0" y="0"/>
                </a:lnTo>
              </a:path>
            </a:pathLst>
          </a:custGeom>
          <a:ln w="19900">
            <a:solidFill>
              <a:srgbClr val="005776"/>
            </a:solidFill>
          </a:ln>
        </p:spPr>
        <p:txBody>
          <a:bodyPr wrap="square" lIns="0" tIns="0" rIns="0" bIns="0" rtlCol="0"/>
          <a:lstStyle/>
          <a:p>
            <a:endParaRPr/>
          </a:p>
        </p:txBody>
      </p:sp>
      <p:sp>
        <p:nvSpPr>
          <p:cNvPr id="763" name="object 763"/>
          <p:cNvSpPr/>
          <p:nvPr/>
        </p:nvSpPr>
        <p:spPr>
          <a:xfrm>
            <a:off x="3539092" y="4644858"/>
            <a:ext cx="24130" cy="19685"/>
          </a:xfrm>
          <a:custGeom>
            <a:avLst/>
            <a:gdLst/>
            <a:ahLst/>
            <a:cxnLst/>
            <a:rect l="l" t="t" r="r" b="b"/>
            <a:pathLst>
              <a:path w="24129" h="19685">
                <a:moveTo>
                  <a:pt x="24053" y="19494"/>
                </a:moveTo>
                <a:lnTo>
                  <a:pt x="0" y="0"/>
                </a:lnTo>
              </a:path>
            </a:pathLst>
          </a:custGeom>
          <a:ln w="19900">
            <a:solidFill>
              <a:srgbClr val="005776"/>
            </a:solidFill>
          </a:ln>
        </p:spPr>
        <p:txBody>
          <a:bodyPr wrap="square" lIns="0" tIns="0" rIns="0" bIns="0" rtlCol="0"/>
          <a:lstStyle/>
          <a:p>
            <a:endParaRPr/>
          </a:p>
        </p:txBody>
      </p:sp>
      <p:sp>
        <p:nvSpPr>
          <p:cNvPr id="764" name="object 764"/>
          <p:cNvSpPr/>
          <p:nvPr/>
        </p:nvSpPr>
        <p:spPr>
          <a:xfrm>
            <a:off x="3563146" y="4625124"/>
            <a:ext cx="24130" cy="39370"/>
          </a:xfrm>
          <a:custGeom>
            <a:avLst/>
            <a:gdLst/>
            <a:ahLst/>
            <a:cxnLst/>
            <a:rect l="l" t="t" r="r" b="b"/>
            <a:pathLst>
              <a:path w="24129" h="39370">
                <a:moveTo>
                  <a:pt x="24053" y="0"/>
                </a:moveTo>
                <a:lnTo>
                  <a:pt x="0" y="39230"/>
                </a:lnTo>
              </a:path>
            </a:pathLst>
          </a:custGeom>
          <a:ln w="19900">
            <a:solidFill>
              <a:srgbClr val="005776"/>
            </a:solidFill>
          </a:ln>
        </p:spPr>
        <p:txBody>
          <a:bodyPr wrap="square" lIns="0" tIns="0" rIns="0" bIns="0" rtlCol="0"/>
          <a:lstStyle/>
          <a:p>
            <a:endParaRPr/>
          </a:p>
        </p:txBody>
      </p:sp>
      <p:sp>
        <p:nvSpPr>
          <p:cNvPr id="765" name="object 765"/>
          <p:cNvSpPr/>
          <p:nvPr/>
        </p:nvSpPr>
        <p:spPr>
          <a:xfrm>
            <a:off x="3587194" y="4616554"/>
            <a:ext cx="24130" cy="8890"/>
          </a:xfrm>
          <a:custGeom>
            <a:avLst/>
            <a:gdLst/>
            <a:ahLst/>
            <a:cxnLst/>
            <a:rect l="l" t="t" r="r" b="b"/>
            <a:pathLst>
              <a:path w="24129" h="8889">
                <a:moveTo>
                  <a:pt x="24066" y="0"/>
                </a:moveTo>
                <a:lnTo>
                  <a:pt x="0" y="8572"/>
                </a:lnTo>
              </a:path>
            </a:pathLst>
          </a:custGeom>
          <a:ln w="19900">
            <a:solidFill>
              <a:srgbClr val="005776"/>
            </a:solidFill>
          </a:ln>
        </p:spPr>
        <p:txBody>
          <a:bodyPr wrap="square" lIns="0" tIns="0" rIns="0" bIns="0" rtlCol="0"/>
          <a:lstStyle/>
          <a:p>
            <a:endParaRPr/>
          </a:p>
        </p:txBody>
      </p:sp>
      <p:sp>
        <p:nvSpPr>
          <p:cNvPr id="766" name="object 766"/>
          <p:cNvSpPr/>
          <p:nvPr/>
        </p:nvSpPr>
        <p:spPr>
          <a:xfrm>
            <a:off x="3611261" y="4594912"/>
            <a:ext cx="24130" cy="22225"/>
          </a:xfrm>
          <a:custGeom>
            <a:avLst/>
            <a:gdLst/>
            <a:ahLst/>
            <a:cxnLst/>
            <a:rect l="l" t="t" r="r" b="b"/>
            <a:pathLst>
              <a:path w="24129" h="22225">
                <a:moveTo>
                  <a:pt x="24053" y="0"/>
                </a:moveTo>
                <a:lnTo>
                  <a:pt x="0" y="21640"/>
                </a:lnTo>
              </a:path>
            </a:pathLst>
          </a:custGeom>
          <a:ln w="19900">
            <a:solidFill>
              <a:srgbClr val="005776"/>
            </a:solidFill>
          </a:ln>
        </p:spPr>
        <p:txBody>
          <a:bodyPr wrap="square" lIns="0" tIns="0" rIns="0" bIns="0" rtlCol="0"/>
          <a:lstStyle/>
          <a:p>
            <a:endParaRPr/>
          </a:p>
        </p:txBody>
      </p:sp>
      <p:sp>
        <p:nvSpPr>
          <p:cNvPr id="767" name="object 767"/>
          <p:cNvSpPr/>
          <p:nvPr/>
        </p:nvSpPr>
        <p:spPr>
          <a:xfrm>
            <a:off x="3635309" y="4594913"/>
            <a:ext cx="24130" cy="44450"/>
          </a:xfrm>
          <a:custGeom>
            <a:avLst/>
            <a:gdLst/>
            <a:ahLst/>
            <a:cxnLst/>
            <a:rect l="l" t="t" r="r" b="b"/>
            <a:pathLst>
              <a:path w="24129" h="44450">
                <a:moveTo>
                  <a:pt x="24066" y="43865"/>
                </a:moveTo>
                <a:lnTo>
                  <a:pt x="0" y="0"/>
                </a:lnTo>
              </a:path>
            </a:pathLst>
          </a:custGeom>
          <a:ln w="19900">
            <a:solidFill>
              <a:srgbClr val="005776"/>
            </a:solidFill>
          </a:ln>
        </p:spPr>
        <p:txBody>
          <a:bodyPr wrap="square" lIns="0" tIns="0" rIns="0" bIns="0" rtlCol="0"/>
          <a:lstStyle/>
          <a:p>
            <a:endParaRPr/>
          </a:p>
        </p:txBody>
      </p:sp>
      <p:sp>
        <p:nvSpPr>
          <p:cNvPr id="768" name="object 768"/>
          <p:cNvSpPr/>
          <p:nvPr/>
        </p:nvSpPr>
        <p:spPr>
          <a:xfrm>
            <a:off x="3659376" y="4638775"/>
            <a:ext cx="24130" cy="13970"/>
          </a:xfrm>
          <a:custGeom>
            <a:avLst/>
            <a:gdLst/>
            <a:ahLst/>
            <a:cxnLst/>
            <a:rect l="l" t="t" r="r" b="b"/>
            <a:pathLst>
              <a:path w="24129" h="13970">
                <a:moveTo>
                  <a:pt x="24053" y="13398"/>
                </a:moveTo>
                <a:lnTo>
                  <a:pt x="0" y="0"/>
                </a:lnTo>
              </a:path>
            </a:pathLst>
          </a:custGeom>
          <a:ln w="19900">
            <a:solidFill>
              <a:srgbClr val="005776"/>
            </a:solidFill>
          </a:ln>
        </p:spPr>
        <p:txBody>
          <a:bodyPr wrap="square" lIns="0" tIns="0" rIns="0" bIns="0" rtlCol="0"/>
          <a:lstStyle/>
          <a:p>
            <a:endParaRPr/>
          </a:p>
        </p:txBody>
      </p:sp>
      <p:sp>
        <p:nvSpPr>
          <p:cNvPr id="769" name="object 769"/>
          <p:cNvSpPr/>
          <p:nvPr/>
        </p:nvSpPr>
        <p:spPr>
          <a:xfrm>
            <a:off x="3683424" y="4584196"/>
            <a:ext cx="24130" cy="68580"/>
          </a:xfrm>
          <a:custGeom>
            <a:avLst/>
            <a:gdLst/>
            <a:ahLst/>
            <a:cxnLst/>
            <a:rect l="l" t="t" r="r" b="b"/>
            <a:pathLst>
              <a:path w="24129" h="68579">
                <a:moveTo>
                  <a:pt x="24066" y="0"/>
                </a:moveTo>
                <a:lnTo>
                  <a:pt x="0" y="67983"/>
                </a:lnTo>
              </a:path>
            </a:pathLst>
          </a:custGeom>
          <a:ln w="19900">
            <a:solidFill>
              <a:srgbClr val="005776"/>
            </a:solidFill>
          </a:ln>
        </p:spPr>
        <p:txBody>
          <a:bodyPr wrap="square" lIns="0" tIns="0" rIns="0" bIns="0" rtlCol="0"/>
          <a:lstStyle/>
          <a:p>
            <a:endParaRPr/>
          </a:p>
        </p:txBody>
      </p:sp>
      <p:sp>
        <p:nvSpPr>
          <p:cNvPr id="770" name="object 770"/>
          <p:cNvSpPr/>
          <p:nvPr/>
        </p:nvSpPr>
        <p:spPr>
          <a:xfrm>
            <a:off x="3707491" y="4584193"/>
            <a:ext cx="24130" cy="29845"/>
          </a:xfrm>
          <a:custGeom>
            <a:avLst/>
            <a:gdLst/>
            <a:ahLst/>
            <a:cxnLst/>
            <a:rect l="l" t="t" r="r" b="b"/>
            <a:pathLst>
              <a:path w="24129" h="29845">
                <a:moveTo>
                  <a:pt x="24053" y="29235"/>
                </a:moveTo>
                <a:lnTo>
                  <a:pt x="0" y="0"/>
                </a:lnTo>
              </a:path>
            </a:pathLst>
          </a:custGeom>
          <a:ln w="19900">
            <a:solidFill>
              <a:srgbClr val="005776"/>
            </a:solidFill>
          </a:ln>
        </p:spPr>
        <p:txBody>
          <a:bodyPr wrap="square" lIns="0" tIns="0" rIns="0" bIns="0" rtlCol="0"/>
          <a:lstStyle/>
          <a:p>
            <a:endParaRPr/>
          </a:p>
        </p:txBody>
      </p:sp>
      <p:sp>
        <p:nvSpPr>
          <p:cNvPr id="771" name="object 771"/>
          <p:cNvSpPr/>
          <p:nvPr/>
        </p:nvSpPr>
        <p:spPr>
          <a:xfrm>
            <a:off x="3731545" y="4613427"/>
            <a:ext cx="24130" cy="20955"/>
          </a:xfrm>
          <a:custGeom>
            <a:avLst/>
            <a:gdLst/>
            <a:ahLst/>
            <a:cxnLst/>
            <a:rect l="l" t="t" r="r" b="b"/>
            <a:pathLst>
              <a:path w="24129" h="20954">
                <a:moveTo>
                  <a:pt x="24053" y="20688"/>
                </a:moveTo>
                <a:lnTo>
                  <a:pt x="0" y="0"/>
                </a:lnTo>
              </a:path>
            </a:pathLst>
          </a:custGeom>
          <a:ln w="19900">
            <a:solidFill>
              <a:srgbClr val="005776"/>
            </a:solidFill>
          </a:ln>
        </p:spPr>
        <p:txBody>
          <a:bodyPr wrap="square" lIns="0" tIns="0" rIns="0" bIns="0" rtlCol="0"/>
          <a:lstStyle/>
          <a:p>
            <a:endParaRPr/>
          </a:p>
        </p:txBody>
      </p:sp>
      <p:sp>
        <p:nvSpPr>
          <p:cNvPr id="772" name="object 772"/>
          <p:cNvSpPr/>
          <p:nvPr/>
        </p:nvSpPr>
        <p:spPr>
          <a:xfrm>
            <a:off x="3755593" y="4612821"/>
            <a:ext cx="24130" cy="21590"/>
          </a:xfrm>
          <a:custGeom>
            <a:avLst/>
            <a:gdLst/>
            <a:ahLst/>
            <a:cxnLst/>
            <a:rect l="l" t="t" r="r" b="b"/>
            <a:pathLst>
              <a:path w="24129" h="21589">
                <a:moveTo>
                  <a:pt x="24066" y="0"/>
                </a:moveTo>
                <a:lnTo>
                  <a:pt x="0" y="21297"/>
                </a:lnTo>
              </a:path>
            </a:pathLst>
          </a:custGeom>
          <a:ln w="19900">
            <a:solidFill>
              <a:srgbClr val="005776"/>
            </a:solidFill>
          </a:ln>
        </p:spPr>
        <p:txBody>
          <a:bodyPr wrap="square" lIns="0" tIns="0" rIns="0" bIns="0" rtlCol="0"/>
          <a:lstStyle/>
          <a:p>
            <a:endParaRPr/>
          </a:p>
        </p:txBody>
      </p:sp>
      <p:sp>
        <p:nvSpPr>
          <p:cNvPr id="773" name="object 773"/>
          <p:cNvSpPr/>
          <p:nvPr/>
        </p:nvSpPr>
        <p:spPr>
          <a:xfrm>
            <a:off x="3779661" y="4612822"/>
            <a:ext cx="24130" cy="12700"/>
          </a:xfrm>
          <a:custGeom>
            <a:avLst/>
            <a:gdLst/>
            <a:ahLst/>
            <a:cxnLst/>
            <a:rect l="l" t="t" r="r" b="b"/>
            <a:pathLst>
              <a:path w="24129" h="12700">
                <a:moveTo>
                  <a:pt x="24053" y="12649"/>
                </a:moveTo>
                <a:lnTo>
                  <a:pt x="0" y="0"/>
                </a:lnTo>
              </a:path>
            </a:pathLst>
          </a:custGeom>
          <a:ln w="19900">
            <a:solidFill>
              <a:srgbClr val="005776"/>
            </a:solidFill>
          </a:ln>
        </p:spPr>
        <p:txBody>
          <a:bodyPr wrap="square" lIns="0" tIns="0" rIns="0" bIns="0" rtlCol="0"/>
          <a:lstStyle/>
          <a:p>
            <a:endParaRPr/>
          </a:p>
        </p:txBody>
      </p:sp>
      <p:sp>
        <p:nvSpPr>
          <p:cNvPr id="774" name="object 774"/>
          <p:cNvSpPr/>
          <p:nvPr/>
        </p:nvSpPr>
        <p:spPr>
          <a:xfrm>
            <a:off x="3803708" y="4580439"/>
            <a:ext cx="24130" cy="45085"/>
          </a:xfrm>
          <a:custGeom>
            <a:avLst/>
            <a:gdLst/>
            <a:ahLst/>
            <a:cxnLst/>
            <a:rect l="l" t="t" r="r" b="b"/>
            <a:pathLst>
              <a:path w="24129" h="45085">
                <a:moveTo>
                  <a:pt x="24066" y="0"/>
                </a:moveTo>
                <a:lnTo>
                  <a:pt x="0" y="45034"/>
                </a:lnTo>
              </a:path>
            </a:pathLst>
          </a:custGeom>
          <a:ln w="19900">
            <a:solidFill>
              <a:srgbClr val="005776"/>
            </a:solidFill>
          </a:ln>
        </p:spPr>
        <p:txBody>
          <a:bodyPr wrap="square" lIns="0" tIns="0" rIns="0" bIns="0" rtlCol="0"/>
          <a:lstStyle/>
          <a:p>
            <a:endParaRPr/>
          </a:p>
        </p:txBody>
      </p:sp>
      <p:sp>
        <p:nvSpPr>
          <p:cNvPr id="775" name="object 775"/>
          <p:cNvSpPr/>
          <p:nvPr/>
        </p:nvSpPr>
        <p:spPr>
          <a:xfrm>
            <a:off x="3827776" y="4580432"/>
            <a:ext cx="24130" cy="41910"/>
          </a:xfrm>
          <a:custGeom>
            <a:avLst/>
            <a:gdLst/>
            <a:ahLst/>
            <a:cxnLst/>
            <a:rect l="l" t="t" r="r" b="b"/>
            <a:pathLst>
              <a:path w="24129" h="41910">
                <a:moveTo>
                  <a:pt x="24053" y="41529"/>
                </a:moveTo>
                <a:lnTo>
                  <a:pt x="0" y="0"/>
                </a:lnTo>
              </a:path>
            </a:pathLst>
          </a:custGeom>
          <a:ln w="19900">
            <a:solidFill>
              <a:srgbClr val="005776"/>
            </a:solidFill>
          </a:ln>
        </p:spPr>
        <p:txBody>
          <a:bodyPr wrap="square" lIns="0" tIns="0" rIns="0" bIns="0" rtlCol="0"/>
          <a:lstStyle/>
          <a:p>
            <a:endParaRPr/>
          </a:p>
        </p:txBody>
      </p:sp>
      <p:sp>
        <p:nvSpPr>
          <p:cNvPr id="776" name="object 776"/>
          <p:cNvSpPr/>
          <p:nvPr/>
        </p:nvSpPr>
        <p:spPr>
          <a:xfrm>
            <a:off x="3851830" y="4621965"/>
            <a:ext cx="24130" cy="5715"/>
          </a:xfrm>
          <a:custGeom>
            <a:avLst/>
            <a:gdLst/>
            <a:ahLst/>
            <a:cxnLst/>
            <a:rect l="l" t="t" r="r" b="b"/>
            <a:pathLst>
              <a:path w="24129" h="5714">
                <a:moveTo>
                  <a:pt x="24053" y="5651"/>
                </a:moveTo>
                <a:lnTo>
                  <a:pt x="0" y="0"/>
                </a:lnTo>
              </a:path>
            </a:pathLst>
          </a:custGeom>
          <a:ln w="19900">
            <a:solidFill>
              <a:srgbClr val="005776"/>
            </a:solidFill>
          </a:ln>
        </p:spPr>
        <p:txBody>
          <a:bodyPr wrap="square" lIns="0" tIns="0" rIns="0" bIns="0" rtlCol="0"/>
          <a:lstStyle/>
          <a:p>
            <a:endParaRPr/>
          </a:p>
        </p:txBody>
      </p:sp>
      <p:sp>
        <p:nvSpPr>
          <p:cNvPr id="777" name="object 777"/>
          <p:cNvSpPr/>
          <p:nvPr/>
        </p:nvSpPr>
        <p:spPr>
          <a:xfrm>
            <a:off x="3875877" y="4627621"/>
            <a:ext cx="24130" cy="53975"/>
          </a:xfrm>
          <a:custGeom>
            <a:avLst/>
            <a:gdLst/>
            <a:ahLst/>
            <a:cxnLst/>
            <a:rect l="l" t="t" r="r" b="b"/>
            <a:pathLst>
              <a:path w="24129" h="53975">
                <a:moveTo>
                  <a:pt x="24066" y="53809"/>
                </a:moveTo>
                <a:lnTo>
                  <a:pt x="0" y="0"/>
                </a:lnTo>
              </a:path>
            </a:pathLst>
          </a:custGeom>
          <a:ln w="19900">
            <a:solidFill>
              <a:srgbClr val="005776"/>
            </a:solidFill>
          </a:ln>
        </p:spPr>
        <p:txBody>
          <a:bodyPr wrap="square" lIns="0" tIns="0" rIns="0" bIns="0" rtlCol="0"/>
          <a:lstStyle/>
          <a:p>
            <a:endParaRPr/>
          </a:p>
        </p:txBody>
      </p:sp>
      <p:sp>
        <p:nvSpPr>
          <p:cNvPr id="778" name="object 778"/>
          <p:cNvSpPr/>
          <p:nvPr/>
        </p:nvSpPr>
        <p:spPr>
          <a:xfrm>
            <a:off x="3899945" y="4681425"/>
            <a:ext cx="24130" cy="5715"/>
          </a:xfrm>
          <a:custGeom>
            <a:avLst/>
            <a:gdLst/>
            <a:ahLst/>
            <a:cxnLst/>
            <a:rect l="l" t="t" r="r" b="b"/>
            <a:pathLst>
              <a:path w="24129" h="5714">
                <a:moveTo>
                  <a:pt x="24053" y="5511"/>
                </a:moveTo>
                <a:lnTo>
                  <a:pt x="0" y="0"/>
                </a:lnTo>
              </a:path>
            </a:pathLst>
          </a:custGeom>
          <a:ln w="19900">
            <a:solidFill>
              <a:srgbClr val="005776"/>
            </a:solidFill>
          </a:ln>
        </p:spPr>
        <p:txBody>
          <a:bodyPr wrap="square" lIns="0" tIns="0" rIns="0" bIns="0" rtlCol="0"/>
          <a:lstStyle/>
          <a:p>
            <a:endParaRPr/>
          </a:p>
        </p:txBody>
      </p:sp>
      <p:sp>
        <p:nvSpPr>
          <p:cNvPr id="779" name="object 779"/>
          <p:cNvSpPr/>
          <p:nvPr/>
        </p:nvSpPr>
        <p:spPr>
          <a:xfrm>
            <a:off x="3923992" y="4661587"/>
            <a:ext cx="24130" cy="25400"/>
          </a:xfrm>
          <a:custGeom>
            <a:avLst/>
            <a:gdLst/>
            <a:ahLst/>
            <a:cxnLst/>
            <a:rect l="l" t="t" r="r" b="b"/>
            <a:pathLst>
              <a:path w="24129" h="25400">
                <a:moveTo>
                  <a:pt x="24066" y="0"/>
                </a:moveTo>
                <a:lnTo>
                  <a:pt x="0" y="25349"/>
                </a:lnTo>
              </a:path>
            </a:pathLst>
          </a:custGeom>
          <a:ln w="19900">
            <a:solidFill>
              <a:srgbClr val="005776"/>
            </a:solidFill>
          </a:ln>
        </p:spPr>
        <p:txBody>
          <a:bodyPr wrap="square" lIns="0" tIns="0" rIns="0" bIns="0" rtlCol="0"/>
          <a:lstStyle/>
          <a:p>
            <a:endParaRPr/>
          </a:p>
        </p:txBody>
      </p:sp>
      <p:sp>
        <p:nvSpPr>
          <p:cNvPr id="780" name="object 780"/>
          <p:cNvSpPr/>
          <p:nvPr/>
        </p:nvSpPr>
        <p:spPr>
          <a:xfrm>
            <a:off x="3948059" y="4661591"/>
            <a:ext cx="24130" cy="64769"/>
          </a:xfrm>
          <a:custGeom>
            <a:avLst/>
            <a:gdLst/>
            <a:ahLst/>
            <a:cxnLst/>
            <a:rect l="l" t="t" r="r" b="b"/>
            <a:pathLst>
              <a:path w="24129" h="64770">
                <a:moveTo>
                  <a:pt x="24053" y="64389"/>
                </a:moveTo>
                <a:lnTo>
                  <a:pt x="0" y="0"/>
                </a:lnTo>
              </a:path>
            </a:pathLst>
          </a:custGeom>
          <a:ln w="19900">
            <a:solidFill>
              <a:srgbClr val="005776"/>
            </a:solidFill>
          </a:ln>
        </p:spPr>
        <p:txBody>
          <a:bodyPr wrap="square" lIns="0" tIns="0" rIns="0" bIns="0" rtlCol="0"/>
          <a:lstStyle/>
          <a:p>
            <a:endParaRPr/>
          </a:p>
        </p:txBody>
      </p:sp>
      <p:sp>
        <p:nvSpPr>
          <p:cNvPr id="781" name="object 781"/>
          <p:cNvSpPr/>
          <p:nvPr/>
        </p:nvSpPr>
        <p:spPr>
          <a:xfrm>
            <a:off x="3972114" y="4725974"/>
            <a:ext cx="24130" cy="45085"/>
          </a:xfrm>
          <a:custGeom>
            <a:avLst/>
            <a:gdLst/>
            <a:ahLst/>
            <a:cxnLst/>
            <a:rect l="l" t="t" r="r" b="b"/>
            <a:pathLst>
              <a:path w="24129" h="45085">
                <a:moveTo>
                  <a:pt x="24053" y="44665"/>
                </a:moveTo>
                <a:lnTo>
                  <a:pt x="0" y="0"/>
                </a:lnTo>
              </a:path>
            </a:pathLst>
          </a:custGeom>
          <a:ln w="19900">
            <a:solidFill>
              <a:srgbClr val="005776"/>
            </a:solidFill>
          </a:ln>
        </p:spPr>
        <p:txBody>
          <a:bodyPr wrap="square" lIns="0" tIns="0" rIns="0" bIns="0" rtlCol="0"/>
          <a:lstStyle/>
          <a:p>
            <a:endParaRPr/>
          </a:p>
        </p:txBody>
      </p:sp>
      <p:sp>
        <p:nvSpPr>
          <p:cNvPr id="782" name="object 782"/>
          <p:cNvSpPr/>
          <p:nvPr/>
        </p:nvSpPr>
        <p:spPr>
          <a:xfrm>
            <a:off x="3996161" y="4729886"/>
            <a:ext cx="24130" cy="41275"/>
          </a:xfrm>
          <a:custGeom>
            <a:avLst/>
            <a:gdLst/>
            <a:ahLst/>
            <a:cxnLst/>
            <a:rect l="l" t="t" r="r" b="b"/>
            <a:pathLst>
              <a:path w="24129" h="41275">
                <a:moveTo>
                  <a:pt x="24066" y="0"/>
                </a:moveTo>
                <a:lnTo>
                  <a:pt x="0" y="40754"/>
                </a:lnTo>
              </a:path>
            </a:pathLst>
          </a:custGeom>
          <a:ln w="19900">
            <a:solidFill>
              <a:srgbClr val="005776"/>
            </a:solidFill>
          </a:ln>
        </p:spPr>
        <p:txBody>
          <a:bodyPr wrap="square" lIns="0" tIns="0" rIns="0" bIns="0" rtlCol="0"/>
          <a:lstStyle/>
          <a:p>
            <a:endParaRPr/>
          </a:p>
        </p:txBody>
      </p:sp>
      <p:sp>
        <p:nvSpPr>
          <p:cNvPr id="783" name="object 783"/>
          <p:cNvSpPr/>
          <p:nvPr/>
        </p:nvSpPr>
        <p:spPr>
          <a:xfrm>
            <a:off x="4020229" y="4728758"/>
            <a:ext cx="24130" cy="1270"/>
          </a:xfrm>
          <a:custGeom>
            <a:avLst/>
            <a:gdLst/>
            <a:ahLst/>
            <a:cxnLst/>
            <a:rect l="l" t="t" r="r" b="b"/>
            <a:pathLst>
              <a:path w="24129" h="1270">
                <a:moveTo>
                  <a:pt x="24053" y="0"/>
                </a:moveTo>
                <a:lnTo>
                  <a:pt x="0" y="1130"/>
                </a:lnTo>
              </a:path>
            </a:pathLst>
          </a:custGeom>
          <a:ln w="19900">
            <a:solidFill>
              <a:srgbClr val="005776"/>
            </a:solidFill>
          </a:ln>
        </p:spPr>
        <p:txBody>
          <a:bodyPr wrap="square" lIns="0" tIns="0" rIns="0" bIns="0" rtlCol="0"/>
          <a:lstStyle/>
          <a:p>
            <a:endParaRPr/>
          </a:p>
        </p:txBody>
      </p:sp>
      <p:sp>
        <p:nvSpPr>
          <p:cNvPr id="784" name="object 784"/>
          <p:cNvSpPr/>
          <p:nvPr/>
        </p:nvSpPr>
        <p:spPr>
          <a:xfrm>
            <a:off x="4044276" y="4728763"/>
            <a:ext cx="24130" cy="20320"/>
          </a:xfrm>
          <a:custGeom>
            <a:avLst/>
            <a:gdLst/>
            <a:ahLst/>
            <a:cxnLst/>
            <a:rect l="l" t="t" r="r" b="b"/>
            <a:pathLst>
              <a:path w="24129" h="20320">
                <a:moveTo>
                  <a:pt x="24066" y="19888"/>
                </a:moveTo>
                <a:lnTo>
                  <a:pt x="0" y="0"/>
                </a:lnTo>
              </a:path>
            </a:pathLst>
          </a:custGeom>
          <a:ln w="19900">
            <a:solidFill>
              <a:srgbClr val="005776"/>
            </a:solidFill>
          </a:ln>
        </p:spPr>
        <p:txBody>
          <a:bodyPr wrap="square" lIns="0" tIns="0" rIns="0" bIns="0" rtlCol="0"/>
          <a:lstStyle/>
          <a:p>
            <a:endParaRPr/>
          </a:p>
        </p:txBody>
      </p:sp>
      <p:sp>
        <p:nvSpPr>
          <p:cNvPr id="785" name="object 785"/>
          <p:cNvSpPr/>
          <p:nvPr/>
        </p:nvSpPr>
        <p:spPr>
          <a:xfrm>
            <a:off x="4068343" y="4748653"/>
            <a:ext cx="24130" cy="3175"/>
          </a:xfrm>
          <a:custGeom>
            <a:avLst/>
            <a:gdLst/>
            <a:ahLst/>
            <a:cxnLst/>
            <a:rect l="l" t="t" r="r" b="b"/>
            <a:pathLst>
              <a:path w="24129" h="3175">
                <a:moveTo>
                  <a:pt x="24053" y="2578"/>
                </a:moveTo>
                <a:lnTo>
                  <a:pt x="0" y="0"/>
                </a:lnTo>
              </a:path>
            </a:pathLst>
          </a:custGeom>
          <a:ln w="19900">
            <a:solidFill>
              <a:srgbClr val="005776"/>
            </a:solidFill>
          </a:ln>
        </p:spPr>
        <p:txBody>
          <a:bodyPr wrap="square" lIns="0" tIns="0" rIns="0" bIns="0" rtlCol="0"/>
          <a:lstStyle/>
          <a:p>
            <a:endParaRPr/>
          </a:p>
        </p:txBody>
      </p:sp>
      <p:sp>
        <p:nvSpPr>
          <p:cNvPr id="786" name="object 786"/>
          <p:cNvSpPr/>
          <p:nvPr/>
        </p:nvSpPr>
        <p:spPr>
          <a:xfrm>
            <a:off x="4092392" y="4751235"/>
            <a:ext cx="24130" cy="40640"/>
          </a:xfrm>
          <a:custGeom>
            <a:avLst/>
            <a:gdLst/>
            <a:ahLst/>
            <a:cxnLst/>
            <a:rect l="l" t="t" r="r" b="b"/>
            <a:pathLst>
              <a:path w="24129" h="40639">
                <a:moveTo>
                  <a:pt x="24066" y="40563"/>
                </a:moveTo>
                <a:lnTo>
                  <a:pt x="0" y="0"/>
                </a:lnTo>
              </a:path>
            </a:pathLst>
          </a:custGeom>
          <a:ln w="19900">
            <a:solidFill>
              <a:srgbClr val="005776"/>
            </a:solidFill>
          </a:ln>
        </p:spPr>
        <p:txBody>
          <a:bodyPr wrap="square" lIns="0" tIns="0" rIns="0" bIns="0" rtlCol="0"/>
          <a:lstStyle/>
          <a:p>
            <a:endParaRPr/>
          </a:p>
        </p:txBody>
      </p:sp>
      <p:sp>
        <p:nvSpPr>
          <p:cNvPr id="787" name="object 787"/>
          <p:cNvSpPr/>
          <p:nvPr/>
        </p:nvSpPr>
        <p:spPr>
          <a:xfrm>
            <a:off x="4116458" y="4791801"/>
            <a:ext cx="24130" cy="50165"/>
          </a:xfrm>
          <a:custGeom>
            <a:avLst/>
            <a:gdLst/>
            <a:ahLst/>
            <a:cxnLst/>
            <a:rect l="l" t="t" r="r" b="b"/>
            <a:pathLst>
              <a:path w="24129" h="50164">
                <a:moveTo>
                  <a:pt x="24053" y="50177"/>
                </a:moveTo>
                <a:lnTo>
                  <a:pt x="0" y="0"/>
                </a:lnTo>
              </a:path>
            </a:pathLst>
          </a:custGeom>
          <a:ln w="19900">
            <a:solidFill>
              <a:srgbClr val="005776"/>
            </a:solidFill>
          </a:ln>
        </p:spPr>
        <p:txBody>
          <a:bodyPr wrap="square" lIns="0" tIns="0" rIns="0" bIns="0" rtlCol="0"/>
          <a:lstStyle/>
          <a:p>
            <a:endParaRPr/>
          </a:p>
        </p:txBody>
      </p:sp>
      <p:sp>
        <p:nvSpPr>
          <p:cNvPr id="788" name="object 788"/>
          <p:cNvSpPr/>
          <p:nvPr/>
        </p:nvSpPr>
        <p:spPr>
          <a:xfrm>
            <a:off x="4140513" y="4828671"/>
            <a:ext cx="24130" cy="13335"/>
          </a:xfrm>
          <a:custGeom>
            <a:avLst/>
            <a:gdLst/>
            <a:ahLst/>
            <a:cxnLst/>
            <a:rect l="l" t="t" r="r" b="b"/>
            <a:pathLst>
              <a:path w="24129" h="13335">
                <a:moveTo>
                  <a:pt x="24053" y="0"/>
                </a:moveTo>
                <a:lnTo>
                  <a:pt x="0" y="13309"/>
                </a:lnTo>
              </a:path>
            </a:pathLst>
          </a:custGeom>
          <a:ln w="19900">
            <a:solidFill>
              <a:srgbClr val="005776"/>
            </a:solidFill>
          </a:ln>
        </p:spPr>
        <p:txBody>
          <a:bodyPr wrap="square" lIns="0" tIns="0" rIns="0" bIns="0" rtlCol="0"/>
          <a:lstStyle/>
          <a:p>
            <a:endParaRPr/>
          </a:p>
        </p:txBody>
      </p:sp>
      <p:sp>
        <p:nvSpPr>
          <p:cNvPr id="789" name="object 789"/>
          <p:cNvSpPr/>
          <p:nvPr/>
        </p:nvSpPr>
        <p:spPr>
          <a:xfrm>
            <a:off x="4164561" y="4794900"/>
            <a:ext cx="24130" cy="34290"/>
          </a:xfrm>
          <a:custGeom>
            <a:avLst/>
            <a:gdLst/>
            <a:ahLst/>
            <a:cxnLst/>
            <a:rect l="l" t="t" r="r" b="b"/>
            <a:pathLst>
              <a:path w="24129" h="34289">
                <a:moveTo>
                  <a:pt x="24066" y="0"/>
                </a:moveTo>
                <a:lnTo>
                  <a:pt x="0" y="33769"/>
                </a:lnTo>
              </a:path>
            </a:pathLst>
          </a:custGeom>
          <a:ln w="19900">
            <a:solidFill>
              <a:srgbClr val="005776"/>
            </a:solidFill>
          </a:ln>
        </p:spPr>
        <p:txBody>
          <a:bodyPr wrap="square" lIns="0" tIns="0" rIns="0" bIns="0" rtlCol="0"/>
          <a:lstStyle/>
          <a:p>
            <a:endParaRPr/>
          </a:p>
        </p:txBody>
      </p:sp>
      <p:sp>
        <p:nvSpPr>
          <p:cNvPr id="790" name="object 790"/>
          <p:cNvSpPr/>
          <p:nvPr/>
        </p:nvSpPr>
        <p:spPr>
          <a:xfrm>
            <a:off x="4188627" y="4794901"/>
            <a:ext cx="24130" cy="13335"/>
          </a:xfrm>
          <a:custGeom>
            <a:avLst/>
            <a:gdLst/>
            <a:ahLst/>
            <a:cxnLst/>
            <a:rect l="l" t="t" r="r" b="b"/>
            <a:pathLst>
              <a:path w="24129" h="13335">
                <a:moveTo>
                  <a:pt x="24053" y="13169"/>
                </a:moveTo>
                <a:lnTo>
                  <a:pt x="0" y="0"/>
                </a:lnTo>
              </a:path>
            </a:pathLst>
          </a:custGeom>
          <a:ln w="19900">
            <a:solidFill>
              <a:srgbClr val="005776"/>
            </a:solidFill>
          </a:ln>
        </p:spPr>
        <p:txBody>
          <a:bodyPr wrap="square" lIns="0" tIns="0" rIns="0" bIns="0" rtlCol="0"/>
          <a:lstStyle/>
          <a:p>
            <a:endParaRPr/>
          </a:p>
        </p:txBody>
      </p:sp>
      <p:sp>
        <p:nvSpPr>
          <p:cNvPr id="791" name="object 791"/>
          <p:cNvSpPr/>
          <p:nvPr/>
        </p:nvSpPr>
        <p:spPr>
          <a:xfrm>
            <a:off x="4212676" y="4808066"/>
            <a:ext cx="24130" cy="11430"/>
          </a:xfrm>
          <a:custGeom>
            <a:avLst/>
            <a:gdLst/>
            <a:ahLst/>
            <a:cxnLst/>
            <a:rect l="l" t="t" r="r" b="b"/>
            <a:pathLst>
              <a:path w="24129" h="11429">
                <a:moveTo>
                  <a:pt x="24066" y="11303"/>
                </a:moveTo>
                <a:lnTo>
                  <a:pt x="0" y="0"/>
                </a:lnTo>
              </a:path>
            </a:pathLst>
          </a:custGeom>
          <a:ln w="19900">
            <a:solidFill>
              <a:srgbClr val="005776"/>
            </a:solidFill>
          </a:ln>
        </p:spPr>
        <p:txBody>
          <a:bodyPr wrap="square" lIns="0" tIns="0" rIns="0" bIns="0" rtlCol="0"/>
          <a:lstStyle/>
          <a:p>
            <a:endParaRPr/>
          </a:p>
        </p:txBody>
      </p:sp>
      <p:sp>
        <p:nvSpPr>
          <p:cNvPr id="792" name="object 792"/>
          <p:cNvSpPr/>
          <p:nvPr/>
        </p:nvSpPr>
        <p:spPr>
          <a:xfrm>
            <a:off x="4236742" y="4819365"/>
            <a:ext cx="24130" cy="13970"/>
          </a:xfrm>
          <a:custGeom>
            <a:avLst/>
            <a:gdLst/>
            <a:ahLst/>
            <a:cxnLst/>
            <a:rect l="l" t="t" r="r" b="b"/>
            <a:pathLst>
              <a:path w="24129" h="13970">
                <a:moveTo>
                  <a:pt x="24053" y="13385"/>
                </a:moveTo>
                <a:lnTo>
                  <a:pt x="0" y="0"/>
                </a:lnTo>
              </a:path>
            </a:pathLst>
          </a:custGeom>
          <a:ln w="19900">
            <a:solidFill>
              <a:srgbClr val="005776"/>
            </a:solidFill>
          </a:ln>
        </p:spPr>
        <p:txBody>
          <a:bodyPr wrap="square" lIns="0" tIns="0" rIns="0" bIns="0" rtlCol="0"/>
          <a:lstStyle/>
          <a:p>
            <a:endParaRPr/>
          </a:p>
        </p:txBody>
      </p:sp>
      <p:sp>
        <p:nvSpPr>
          <p:cNvPr id="793" name="object 793"/>
          <p:cNvSpPr/>
          <p:nvPr/>
        </p:nvSpPr>
        <p:spPr>
          <a:xfrm>
            <a:off x="4260796" y="4823064"/>
            <a:ext cx="24130" cy="10160"/>
          </a:xfrm>
          <a:custGeom>
            <a:avLst/>
            <a:gdLst/>
            <a:ahLst/>
            <a:cxnLst/>
            <a:rect l="l" t="t" r="r" b="b"/>
            <a:pathLst>
              <a:path w="24129" h="10160">
                <a:moveTo>
                  <a:pt x="24053" y="0"/>
                </a:moveTo>
                <a:lnTo>
                  <a:pt x="0" y="9690"/>
                </a:lnTo>
              </a:path>
            </a:pathLst>
          </a:custGeom>
          <a:ln w="19900">
            <a:solidFill>
              <a:srgbClr val="005776"/>
            </a:solidFill>
          </a:ln>
        </p:spPr>
        <p:txBody>
          <a:bodyPr wrap="square" lIns="0" tIns="0" rIns="0" bIns="0" rtlCol="0"/>
          <a:lstStyle/>
          <a:p>
            <a:endParaRPr/>
          </a:p>
        </p:txBody>
      </p:sp>
      <p:sp>
        <p:nvSpPr>
          <p:cNvPr id="794" name="object 794"/>
          <p:cNvSpPr/>
          <p:nvPr/>
        </p:nvSpPr>
        <p:spPr>
          <a:xfrm>
            <a:off x="4284845" y="4823064"/>
            <a:ext cx="24130" cy="34290"/>
          </a:xfrm>
          <a:custGeom>
            <a:avLst/>
            <a:gdLst/>
            <a:ahLst/>
            <a:cxnLst/>
            <a:rect l="l" t="t" r="r" b="b"/>
            <a:pathLst>
              <a:path w="24129" h="34289">
                <a:moveTo>
                  <a:pt x="24066" y="33908"/>
                </a:moveTo>
                <a:lnTo>
                  <a:pt x="0" y="0"/>
                </a:lnTo>
              </a:path>
            </a:pathLst>
          </a:custGeom>
          <a:ln w="19900">
            <a:solidFill>
              <a:srgbClr val="005776"/>
            </a:solidFill>
          </a:ln>
        </p:spPr>
        <p:txBody>
          <a:bodyPr wrap="square" lIns="0" tIns="0" rIns="0" bIns="0" rtlCol="0"/>
          <a:lstStyle/>
          <a:p>
            <a:endParaRPr/>
          </a:p>
        </p:txBody>
      </p:sp>
      <p:sp>
        <p:nvSpPr>
          <p:cNvPr id="795" name="object 795"/>
          <p:cNvSpPr/>
          <p:nvPr/>
        </p:nvSpPr>
        <p:spPr>
          <a:xfrm>
            <a:off x="4308911" y="4856976"/>
            <a:ext cx="24130" cy="6985"/>
          </a:xfrm>
          <a:custGeom>
            <a:avLst/>
            <a:gdLst/>
            <a:ahLst/>
            <a:cxnLst/>
            <a:rect l="l" t="t" r="r" b="b"/>
            <a:pathLst>
              <a:path w="24129" h="6985">
                <a:moveTo>
                  <a:pt x="24053" y="6756"/>
                </a:moveTo>
                <a:lnTo>
                  <a:pt x="0" y="0"/>
                </a:lnTo>
              </a:path>
            </a:pathLst>
          </a:custGeom>
          <a:ln w="19900">
            <a:solidFill>
              <a:srgbClr val="005776"/>
            </a:solidFill>
          </a:ln>
        </p:spPr>
        <p:txBody>
          <a:bodyPr wrap="square" lIns="0" tIns="0" rIns="0" bIns="0" rtlCol="0"/>
          <a:lstStyle/>
          <a:p>
            <a:endParaRPr/>
          </a:p>
        </p:txBody>
      </p:sp>
      <p:sp>
        <p:nvSpPr>
          <p:cNvPr id="796" name="object 796"/>
          <p:cNvSpPr/>
          <p:nvPr/>
        </p:nvSpPr>
        <p:spPr>
          <a:xfrm>
            <a:off x="4332959" y="4863734"/>
            <a:ext cx="24130" cy="43180"/>
          </a:xfrm>
          <a:custGeom>
            <a:avLst/>
            <a:gdLst/>
            <a:ahLst/>
            <a:cxnLst/>
            <a:rect l="l" t="t" r="r" b="b"/>
            <a:pathLst>
              <a:path w="24129" h="43179">
                <a:moveTo>
                  <a:pt x="24066" y="42786"/>
                </a:moveTo>
                <a:lnTo>
                  <a:pt x="0" y="0"/>
                </a:lnTo>
              </a:path>
            </a:pathLst>
          </a:custGeom>
          <a:ln w="19900">
            <a:solidFill>
              <a:srgbClr val="005776"/>
            </a:solidFill>
          </a:ln>
        </p:spPr>
        <p:txBody>
          <a:bodyPr wrap="square" lIns="0" tIns="0" rIns="0" bIns="0" rtlCol="0"/>
          <a:lstStyle/>
          <a:p>
            <a:endParaRPr/>
          </a:p>
        </p:txBody>
      </p:sp>
      <p:sp>
        <p:nvSpPr>
          <p:cNvPr id="797" name="object 797"/>
          <p:cNvSpPr/>
          <p:nvPr/>
        </p:nvSpPr>
        <p:spPr>
          <a:xfrm>
            <a:off x="4357027" y="4906517"/>
            <a:ext cx="24130" cy="43815"/>
          </a:xfrm>
          <a:custGeom>
            <a:avLst/>
            <a:gdLst/>
            <a:ahLst/>
            <a:cxnLst/>
            <a:rect l="l" t="t" r="r" b="b"/>
            <a:pathLst>
              <a:path w="24129" h="43814">
                <a:moveTo>
                  <a:pt x="24053" y="43497"/>
                </a:moveTo>
                <a:lnTo>
                  <a:pt x="0" y="0"/>
                </a:lnTo>
              </a:path>
            </a:pathLst>
          </a:custGeom>
          <a:ln w="19900">
            <a:solidFill>
              <a:srgbClr val="005776"/>
            </a:solidFill>
          </a:ln>
        </p:spPr>
        <p:txBody>
          <a:bodyPr wrap="square" lIns="0" tIns="0" rIns="0" bIns="0" rtlCol="0"/>
          <a:lstStyle/>
          <a:p>
            <a:endParaRPr/>
          </a:p>
        </p:txBody>
      </p:sp>
      <p:sp>
        <p:nvSpPr>
          <p:cNvPr id="798" name="object 798"/>
          <p:cNvSpPr/>
          <p:nvPr/>
        </p:nvSpPr>
        <p:spPr>
          <a:xfrm>
            <a:off x="4381074" y="4946655"/>
            <a:ext cx="24130" cy="3810"/>
          </a:xfrm>
          <a:custGeom>
            <a:avLst/>
            <a:gdLst/>
            <a:ahLst/>
            <a:cxnLst/>
            <a:rect l="l" t="t" r="r" b="b"/>
            <a:pathLst>
              <a:path w="24129" h="3810">
                <a:moveTo>
                  <a:pt x="24066" y="0"/>
                </a:moveTo>
                <a:lnTo>
                  <a:pt x="0" y="3365"/>
                </a:lnTo>
              </a:path>
            </a:pathLst>
          </a:custGeom>
          <a:ln w="19900">
            <a:solidFill>
              <a:srgbClr val="005776"/>
            </a:solidFill>
          </a:ln>
        </p:spPr>
        <p:txBody>
          <a:bodyPr wrap="square" lIns="0" tIns="0" rIns="0" bIns="0" rtlCol="0"/>
          <a:lstStyle/>
          <a:p>
            <a:endParaRPr/>
          </a:p>
        </p:txBody>
      </p:sp>
      <p:sp>
        <p:nvSpPr>
          <p:cNvPr id="799" name="object 799"/>
          <p:cNvSpPr/>
          <p:nvPr/>
        </p:nvSpPr>
        <p:spPr>
          <a:xfrm>
            <a:off x="4405142" y="4946651"/>
            <a:ext cx="24130" cy="56515"/>
          </a:xfrm>
          <a:custGeom>
            <a:avLst/>
            <a:gdLst/>
            <a:ahLst/>
            <a:cxnLst/>
            <a:rect l="l" t="t" r="r" b="b"/>
            <a:pathLst>
              <a:path w="24129" h="56514">
                <a:moveTo>
                  <a:pt x="24053" y="56235"/>
                </a:moveTo>
                <a:lnTo>
                  <a:pt x="0" y="0"/>
                </a:lnTo>
              </a:path>
            </a:pathLst>
          </a:custGeom>
          <a:ln w="19900">
            <a:solidFill>
              <a:srgbClr val="005776"/>
            </a:solidFill>
          </a:ln>
        </p:spPr>
        <p:txBody>
          <a:bodyPr wrap="square" lIns="0" tIns="0" rIns="0" bIns="0" rtlCol="0"/>
          <a:lstStyle/>
          <a:p>
            <a:endParaRPr/>
          </a:p>
        </p:txBody>
      </p:sp>
      <p:sp>
        <p:nvSpPr>
          <p:cNvPr id="800" name="object 800"/>
          <p:cNvSpPr/>
          <p:nvPr/>
        </p:nvSpPr>
        <p:spPr>
          <a:xfrm>
            <a:off x="4429196" y="4967751"/>
            <a:ext cx="24130" cy="35560"/>
          </a:xfrm>
          <a:custGeom>
            <a:avLst/>
            <a:gdLst/>
            <a:ahLst/>
            <a:cxnLst/>
            <a:rect l="l" t="t" r="r" b="b"/>
            <a:pathLst>
              <a:path w="24129" h="35560">
                <a:moveTo>
                  <a:pt x="24053" y="0"/>
                </a:moveTo>
                <a:lnTo>
                  <a:pt x="0" y="35140"/>
                </a:lnTo>
              </a:path>
            </a:pathLst>
          </a:custGeom>
          <a:ln w="19900">
            <a:solidFill>
              <a:srgbClr val="005776"/>
            </a:solidFill>
          </a:ln>
        </p:spPr>
        <p:txBody>
          <a:bodyPr wrap="square" lIns="0" tIns="0" rIns="0" bIns="0" rtlCol="0"/>
          <a:lstStyle/>
          <a:p>
            <a:endParaRPr/>
          </a:p>
        </p:txBody>
      </p:sp>
      <p:sp>
        <p:nvSpPr>
          <p:cNvPr id="801" name="object 801"/>
          <p:cNvSpPr/>
          <p:nvPr/>
        </p:nvSpPr>
        <p:spPr>
          <a:xfrm>
            <a:off x="4453243" y="4944050"/>
            <a:ext cx="24130" cy="24130"/>
          </a:xfrm>
          <a:custGeom>
            <a:avLst/>
            <a:gdLst/>
            <a:ahLst/>
            <a:cxnLst/>
            <a:rect l="l" t="t" r="r" b="b"/>
            <a:pathLst>
              <a:path w="24129" h="24129">
                <a:moveTo>
                  <a:pt x="24066" y="0"/>
                </a:moveTo>
                <a:lnTo>
                  <a:pt x="0" y="23698"/>
                </a:lnTo>
              </a:path>
            </a:pathLst>
          </a:custGeom>
          <a:ln w="19900">
            <a:solidFill>
              <a:srgbClr val="005776"/>
            </a:solidFill>
          </a:ln>
        </p:spPr>
        <p:txBody>
          <a:bodyPr wrap="square" lIns="0" tIns="0" rIns="0" bIns="0" rtlCol="0"/>
          <a:lstStyle/>
          <a:p>
            <a:endParaRPr/>
          </a:p>
        </p:txBody>
      </p:sp>
      <p:sp>
        <p:nvSpPr>
          <p:cNvPr id="802" name="object 802"/>
          <p:cNvSpPr/>
          <p:nvPr/>
        </p:nvSpPr>
        <p:spPr>
          <a:xfrm>
            <a:off x="4477311" y="4944054"/>
            <a:ext cx="24130" cy="37465"/>
          </a:xfrm>
          <a:custGeom>
            <a:avLst/>
            <a:gdLst/>
            <a:ahLst/>
            <a:cxnLst/>
            <a:rect l="l" t="t" r="r" b="b"/>
            <a:pathLst>
              <a:path w="24129" h="37464">
                <a:moveTo>
                  <a:pt x="24053" y="37414"/>
                </a:moveTo>
                <a:lnTo>
                  <a:pt x="0" y="0"/>
                </a:lnTo>
              </a:path>
            </a:pathLst>
          </a:custGeom>
          <a:ln w="19900">
            <a:solidFill>
              <a:srgbClr val="005776"/>
            </a:solidFill>
          </a:ln>
        </p:spPr>
        <p:txBody>
          <a:bodyPr wrap="square" lIns="0" tIns="0" rIns="0" bIns="0" rtlCol="0"/>
          <a:lstStyle/>
          <a:p>
            <a:endParaRPr/>
          </a:p>
        </p:txBody>
      </p:sp>
      <p:sp>
        <p:nvSpPr>
          <p:cNvPr id="803" name="object 803"/>
          <p:cNvSpPr/>
          <p:nvPr/>
        </p:nvSpPr>
        <p:spPr>
          <a:xfrm>
            <a:off x="4501358" y="4981469"/>
            <a:ext cx="24130" cy="19050"/>
          </a:xfrm>
          <a:custGeom>
            <a:avLst/>
            <a:gdLst/>
            <a:ahLst/>
            <a:cxnLst/>
            <a:rect l="l" t="t" r="r" b="b"/>
            <a:pathLst>
              <a:path w="24129" h="19050">
                <a:moveTo>
                  <a:pt x="24066" y="18453"/>
                </a:moveTo>
                <a:lnTo>
                  <a:pt x="0" y="0"/>
                </a:lnTo>
              </a:path>
            </a:pathLst>
          </a:custGeom>
          <a:ln w="19900">
            <a:solidFill>
              <a:srgbClr val="005776"/>
            </a:solidFill>
          </a:ln>
        </p:spPr>
        <p:txBody>
          <a:bodyPr wrap="square" lIns="0" tIns="0" rIns="0" bIns="0" rtlCol="0"/>
          <a:lstStyle/>
          <a:p>
            <a:endParaRPr/>
          </a:p>
        </p:txBody>
      </p:sp>
      <p:sp>
        <p:nvSpPr>
          <p:cNvPr id="804" name="object 804"/>
          <p:cNvSpPr/>
          <p:nvPr/>
        </p:nvSpPr>
        <p:spPr>
          <a:xfrm>
            <a:off x="4525426" y="4999920"/>
            <a:ext cx="24130" cy="8890"/>
          </a:xfrm>
          <a:custGeom>
            <a:avLst/>
            <a:gdLst/>
            <a:ahLst/>
            <a:cxnLst/>
            <a:rect l="l" t="t" r="r" b="b"/>
            <a:pathLst>
              <a:path w="24129" h="8889">
                <a:moveTo>
                  <a:pt x="24053" y="8597"/>
                </a:moveTo>
                <a:lnTo>
                  <a:pt x="0" y="0"/>
                </a:lnTo>
              </a:path>
            </a:pathLst>
          </a:custGeom>
          <a:ln w="19900">
            <a:solidFill>
              <a:srgbClr val="005776"/>
            </a:solidFill>
          </a:ln>
        </p:spPr>
        <p:txBody>
          <a:bodyPr wrap="square" lIns="0" tIns="0" rIns="0" bIns="0" rtlCol="0"/>
          <a:lstStyle/>
          <a:p>
            <a:endParaRPr/>
          </a:p>
        </p:txBody>
      </p:sp>
      <p:sp>
        <p:nvSpPr>
          <p:cNvPr id="805" name="object 805"/>
          <p:cNvSpPr/>
          <p:nvPr/>
        </p:nvSpPr>
        <p:spPr>
          <a:xfrm>
            <a:off x="4549480" y="5008522"/>
            <a:ext cx="24130" cy="1905"/>
          </a:xfrm>
          <a:custGeom>
            <a:avLst/>
            <a:gdLst/>
            <a:ahLst/>
            <a:cxnLst/>
            <a:rect l="l" t="t" r="r" b="b"/>
            <a:pathLst>
              <a:path w="24129" h="1904">
                <a:moveTo>
                  <a:pt x="24053" y="1384"/>
                </a:moveTo>
                <a:lnTo>
                  <a:pt x="0" y="0"/>
                </a:lnTo>
              </a:path>
            </a:pathLst>
          </a:custGeom>
          <a:ln w="19900">
            <a:solidFill>
              <a:srgbClr val="005776"/>
            </a:solidFill>
          </a:ln>
        </p:spPr>
        <p:txBody>
          <a:bodyPr wrap="square" lIns="0" tIns="0" rIns="0" bIns="0" rtlCol="0"/>
          <a:lstStyle/>
          <a:p>
            <a:endParaRPr/>
          </a:p>
        </p:txBody>
      </p:sp>
      <p:sp>
        <p:nvSpPr>
          <p:cNvPr id="806" name="object 806"/>
          <p:cNvSpPr/>
          <p:nvPr/>
        </p:nvSpPr>
        <p:spPr>
          <a:xfrm>
            <a:off x="4573527" y="4973754"/>
            <a:ext cx="24130" cy="36195"/>
          </a:xfrm>
          <a:custGeom>
            <a:avLst/>
            <a:gdLst/>
            <a:ahLst/>
            <a:cxnLst/>
            <a:rect l="l" t="t" r="r" b="b"/>
            <a:pathLst>
              <a:path w="24129" h="36195">
                <a:moveTo>
                  <a:pt x="24066" y="0"/>
                </a:moveTo>
                <a:lnTo>
                  <a:pt x="0" y="36156"/>
                </a:lnTo>
              </a:path>
            </a:pathLst>
          </a:custGeom>
          <a:ln w="19900">
            <a:solidFill>
              <a:srgbClr val="005776"/>
            </a:solidFill>
          </a:ln>
        </p:spPr>
        <p:txBody>
          <a:bodyPr wrap="square" lIns="0" tIns="0" rIns="0" bIns="0" rtlCol="0"/>
          <a:lstStyle/>
          <a:p>
            <a:endParaRPr/>
          </a:p>
        </p:txBody>
      </p:sp>
      <p:sp>
        <p:nvSpPr>
          <p:cNvPr id="807" name="object 807"/>
          <p:cNvSpPr/>
          <p:nvPr/>
        </p:nvSpPr>
        <p:spPr>
          <a:xfrm>
            <a:off x="4597595" y="4947039"/>
            <a:ext cx="24130" cy="27305"/>
          </a:xfrm>
          <a:custGeom>
            <a:avLst/>
            <a:gdLst/>
            <a:ahLst/>
            <a:cxnLst/>
            <a:rect l="l" t="t" r="r" b="b"/>
            <a:pathLst>
              <a:path w="24129" h="27304">
                <a:moveTo>
                  <a:pt x="24053" y="0"/>
                </a:moveTo>
                <a:lnTo>
                  <a:pt x="0" y="26720"/>
                </a:lnTo>
              </a:path>
            </a:pathLst>
          </a:custGeom>
          <a:ln w="19900">
            <a:solidFill>
              <a:srgbClr val="005776"/>
            </a:solidFill>
          </a:ln>
        </p:spPr>
        <p:txBody>
          <a:bodyPr wrap="square" lIns="0" tIns="0" rIns="0" bIns="0" rtlCol="0"/>
          <a:lstStyle/>
          <a:p>
            <a:endParaRPr/>
          </a:p>
        </p:txBody>
      </p:sp>
      <p:sp>
        <p:nvSpPr>
          <p:cNvPr id="808" name="object 808"/>
          <p:cNvSpPr/>
          <p:nvPr/>
        </p:nvSpPr>
        <p:spPr>
          <a:xfrm>
            <a:off x="4621643" y="4946940"/>
            <a:ext cx="24130" cy="635"/>
          </a:xfrm>
          <a:custGeom>
            <a:avLst/>
            <a:gdLst/>
            <a:ahLst/>
            <a:cxnLst/>
            <a:rect l="l" t="t" r="r" b="b"/>
            <a:pathLst>
              <a:path w="24129" h="635">
                <a:moveTo>
                  <a:pt x="24066" y="0"/>
                </a:moveTo>
                <a:lnTo>
                  <a:pt x="0" y="101"/>
                </a:lnTo>
              </a:path>
            </a:pathLst>
          </a:custGeom>
          <a:ln w="19900">
            <a:solidFill>
              <a:srgbClr val="005776"/>
            </a:solidFill>
          </a:ln>
        </p:spPr>
        <p:txBody>
          <a:bodyPr wrap="square" lIns="0" tIns="0" rIns="0" bIns="0" rtlCol="0"/>
          <a:lstStyle/>
          <a:p>
            <a:endParaRPr/>
          </a:p>
        </p:txBody>
      </p:sp>
      <p:sp>
        <p:nvSpPr>
          <p:cNvPr id="809" name="object 809"/>
          <p:cNvSpPr/>
          <p:nvPr/>
        </p:nvSpPr>
        <p:spPr>
          <a:xfrm>
            <a:off x="4645709" y="4946944"/>
            <a:ext cx="24130" cy="8255"/>
          </a:xfrm>
          <a:custGeom>
            <a:avLst/>
            <a:gdLst/>
            <a:ahLst/>
            <a:cxnLst/>
            <a:rect l="l" t="t" r="r" b="b"/>
            <a:pathLst>
              <a:path w="24129" h="8254">
                <a:moveTo>
                  <a:pt x="24053" y="8255"/>
                </a:moveTo>
                <a:lnTo>
                  <a:pt x="0" y="0"/>
                </a:lnTo>
              </a:path>
            </a:pathLst>
          </a:custGeom>
          <a:ln w="19900">
            <a:solidFill>
              <a:srgbClr val="005776"/>
            </a:solidFill>
          </a:ln>
        </p:spPr>
        <p:txBody>
          <a:bodyPr wrap="square" lIns="0" tIns="0" rIns="0" bIns="0" rtlCol="0"/>
          <a:lstStyle/>
          <a:p>
            <a:endParaRPr/>
          </a:p>
        </p:txBody>
      </p:sp>
      <p:sp>
        <p:nvSpPr>
          <p:cNvPr id="810" name="object 810"/>
          <p:cNvSpPr/>
          <p:nvPr/>
        </p:nvSpPr>
        <p:spPr>
          <a:xfrm>
            <a:off x="4669764" y="4948775"/>
            <a:ext cx="24130" cy="6985"/>
          </a:xfrm>
          <a:custGeom>
            <a:avLst/>
            <a:gdLst/>
            <a:ahLst/>
            <a:cxnLst/>
            <a:rect l="l" t="t" r="r" b="b"/>
            <a:pathLst>
              <a:path w="24129" h="6985">
                <a:moveTo>
                  <a:pt x="24053" y="0"/>
                </a:moveTo>
                <a:lnTo>
                  <a:pt x="0" y="6426"/>
                </a:lnTo>
              </a:path>
            </a:pathLst>
          </a:custGeom>
          <a:ln w="19900">
            <a:solidFill>
              <a:srgbClr val="005776"/>
            </a:solidFill>
          </a:ln>
        </p:spPr>
        <p:txBody>
          <a:bodyPr wrap="square" lIns="0" tIns="0" rIns="0" bIns="0" rtlCol="0"/>
          <a:lstStyle/>
          <a:p>
            <a:endParaRPr/>
          </a:p>
        </p:txBody>
      </p:sp>
      <p:sp>
        <p:nvSpPr>
          <p:cNvPr id="811" name="object 811"/>
          <p:cNvSpPr/>
          <p:nvPr/>
        </p:nvSpPr>
        <p:spPr>
          <a:xfrm>
            <a:off x="4693811" y="4948774"/>
            <a:ext cx="24130" cy="2540"/>
          </a:xfrm>
          <a:custGeom>
            <a:avLst/>
            <a:gdLst/>
            <a:ahLst/>
            <a:cxnLst/>
            <a:rect l="l" t="t" r="r" b="b"/>
            <a:pathLst>
              <a:path w="24129" h="2539">
                <a:moveTo>
                  <a:pt x="24066" y="2184"/>
                </a:moveTo>
                <a:lnTo>
                  <a:pt x="0" y="0"/>
                </a:lnTo>
              </a:path>
            </a:pathLst>
          </a:custGeom>
          <a:ln w="19900">
            <a:solidFill>
              <a:srgbClr val="005776"/>
            </a:solidFill>
          </a:ln>
        </p:spPr>
        <p:txBody>
          <a:bodyPr wrap="square" lIns="0" tIns="0" rIns="0" bIns="0" rtlCol="0"/>
          <a:lstStyle/>
          <a:p>
            <a:endParaRPr/>
          </a:p>
        </p:txBody>
      </p:sp>
      <p:sp>
        <p:nvSpPr>
          <p:cNvPr id="812" name="object 812"/>
          <p:cNvSpPr/>
          <p:nvPr/>
        </p:nvSpPr>
        <p:spPr>
          <a:xfrm>
            <a:off x="4717879" y="4930928"/>
            <a:ext cx="24130" cy="20320"/>
          </a:xfrm>
          <a:custGeom>
            <a:avLst/>
            <a:gdLst/>
            <a:ahLst/>
            <a:cxnLst/>
            <a:rect l="l" t="t" r="r" b="b"/>
            <a:pathLst>
              <a:path w="24129" h="20320">
                <a:moveTo>
                  <a:pt x="24053" y="0"/>
                </a:moveTo>
                <a:lnTo>
                  <a:pt x="0" y="20027"/>
                </a:lnTo>
              </a:path>
            </a:pathLst>
          </a:custGeom>
          <a:ln w="19900">
            <a:solidFill>
              <a:srgbClr val="005776"/>
            </a:solidFill>
          </a:ln>
        </p:spPr>
        <p:txBody>
          <a:bodyPr wrap="square" lIns="0" tIns="0" rIns="0" bIns="0" rtlCol="0"/>
          <a:lstStyle/>
          <a:p>
            <a:endParaRPr/>
          </a:p>
        </p:txBody>
      </p:sp>
      <p:sp>
        <p:nvSpPr>
          <p:cNvPr id="813" name="object 813"/>
          <p:cNvSpPr/>
          <p:nvPr/>
        </p:nvSpPr>
        <p:spPr>
          <a:xfrm>
            <a:off x="4741927" y="4930933"/>
            <a:ext cx="24130" cy="635"/>
          </a:xfrm>
          <a:custGeom>
            <a:avLst/>
            <a:gdLst/>
            <a:ahLst/>
            <a:cxnLst/>
            <a:rect l="l" t="t" r="r" b="b"/>
            <a:pathLst>
              <a:path w="24129" h="635">
                <a:moveTo>
                  <a:pt x="24066" y="330"/>
                </a:moveTo>
                <a:lnTo>
                  <a:pt x="0" y="0"/>
                </a:lnTo>
              </a:path>
            </a:pathLst>
          </a:custGeom>
          <a:ln w="19900">
            <a:solidFill>
              <a:srgbClr val="005776"/>
            </a:solidFill>
          </a:ln>
        </p:spPr>
        <p:txBody>
          <a:bodyPr wrap="square" lIns="0" tIns="0" rIns="0" bIns="0" rtlCol="0"/>
          <a:lstStyle/>
          <a:p>
            <a:endParaRPr/>
          </a:p>
        </p:txBody>
      </p:sp>
      <p:sp>
        <p:nvSpPr>
          <p:cNvPr id="814" name="object 814"/>
          <p:cNvSpPr/>
          <p:nvPr/>
        </p:nvSpPr>
        <p:spPr>
          <a:xfrm>
            <a:off x="4765993" y="4915041"/>
            <a:ext cx="24130" cy="16510"/>
          </a:xfrm>
          <a:custGeom>
            <a:avLst/>
            <a:gdLst/>
            <a:ahLst/>
            <a:cxnLst/>
            <a:rect l="l" t="t" r="r" b="b"/>
            <a:pathLst>
              <a:path w="24129" h="16510">
                <a:moveTo>
                  <a:pt x="24053" y="0"/>
                </a:moveTo>
                <a:lnTo>
                  <a:pt x="0" y="16217"/>
                </a:lnTo>
              </a:path>
            </a:pathLst>
          </a:custGeom>
          <a:ln w="19900">
            <a:solidFill>
              <a:srgbClr val="005776"/>
            </a:solidFill>
          </a:ln>
        </p:spPr>
        <p:txBody>
          <a:bodyPr wrap="square" lIns="0" tIns="0" rIns="0" bIns="0" rtlCol="0"/>
          <a:lstStyle/>
          <a:p>
            <a:endParaRPr/>
          </a:p>
        </p:txBody>
      </p:sp>
      <p:sp>
        <p:nvSpPr>
          <p:cNvPr id="815" name="object 815"/>
          <p:cNvSpPr/>
          <p:nvPr/>
        </p:nvSpPr>
        <p:spPr>
          <a:xfrm>
            <a:off x="4790042" y="4908157"/>
            <a:ext cx="24130" cy="6985"/>
          </a:xfrm>
          <a:custGeom>
            <a:avLst/>
            <a:gdLst/>
            <a:ahLst/>
            <a:cxnLst/>
            <a:rect l="l" t="t" r="r" b="b"/>
            <a:pathLst>
              <a:path w="24129" h="6985">
                <a:moveTo>
                  <a:pt x="24066" y="0"/>
                </a:moveTo>
                <a:lnTo>
                  <a:pt x="0" y="6883"/>
                </a:lnTo>
              </a:path>
            </a:pathLst>
          </a:custGeom>
          <a:ln w="19900">
            <a:solidFill>
              <a:srgbClr val="005776"/>
            </a:solidFill>
          </a:ln>
        </p:spPr>
        <p:txBody>
          <a:bodyPr wrap="square" lIns="0" tIns="0" rIns="0" bIns="0" rtlCol="0"/>
          <a:lstStyle/>
          <a:p>
            <a:endParaRPr/>
          </a:p>
        </p:txBody>
      </p:sp>
      <p:sp>
        <p:nvSpPr>
          <p:cNvPr id="816" name="object 816"/>
          <p:cNvSpPr/>
          <p:nvPr/>
        </p:nvSpPr>
        <p:spPr>
          <a:xfrm>
            <a:off x="4814108" y="4902577"/>
            <a:ext cx="24130" cy="5715"/>
          </a:xfrm>
          <a:custGeom>
            <a:avLst/>
            <a:gdLst/>
            <a:ahLst/>
            <a:cxnLst/>
            <a:rect l="l" t="t" r="r" b="b"/>
            <a:pathLst>
              <a:path w="24129" h="5714">
                <a:moveTo>
                  <a:pt x="24053" y="0"/>
                </a:moveTo>
                <a:lnTo>
                  <a:pt x="0" y="5575"/>
                </a:lnTo>
              </a:path>
            </a:pathLst>
          </a:custGeom>
          <a:ln w="19900">
            <a:solidFill>
              <a:srgbClr val="005776"/>
            </a:solidFill>
          </a:ln>
        </p:spPr>
        <p:txBody>
          <a:bodyPr wrap="square" lIns="0" tIns="0" rIns="0" bIns="0" rtlCol="0"/>
          <a:lstStyle/>
          <a:p>
            <a:endParaRPr/>
          </a:p>
        </p:txBody>
      </p:sp>
      <p:sp>
        <p:nvSpPr>
          <p:cNvPr id="817" name="object 817"/>
          <p:cNvSpPr/>
          <p:nvPr/>
        </p:nvSpPr>
        <p:spPr>
          <a:xfrm>
            <a:off x="4838163" y="4902573"/>
            <a:ext cx="24130" cy="11430"/>
          </a:xfrm>
          <a:custGeom>
            <a:avLst/>
            <a:gdLst/>
            <a:ahLst/>
            <a:cxnLst/>
            <a:rect l="l" t="t" r="r" b="b"/>
            <a:pathLst>
              <a:path w="24129" h="11429">
                <a:moveTo>
                  <a:pt x="24053" y="11264"/>
                </a:moveTo>
                <a:lnTo>
                  <a:pt x="0" y="0"/>
                </a:lnTo>
              </a:path>
            </a:pathLst>
          </a:custGeom>
          <a:ln w="19900">
            <a:solidFill>
              <a:srgbClr val="005776"/>
            </a:solidFill>
          </a:ln>
        </p:spPr>
        <p:txBody>
          <a:bodyPr wrap="square" lIns="0" tIns="0" rIns="0" bIns="0" rtlCol="0"/>
          <a:lstStyle/>
          <a:p>
            <a:endParaRPr/>
          </a:p>
        </p:txBody>
      </p:sp>
      <p:sp>
        <p:nvSpPr>
          <p:cNvPr id="818" name="object 818"/>
          <p:cNvSpPr/>
          <p:nvPr/>
        </p:nvSpPr>
        <p:spPr>
          <a:xfrm>
            <a:off x="4862211" y="4913834"/>
            <a:ext cx="24130" cy="23495"/>
          </a:xfrm>
          <a:custGeom>
            <a:avLst/>
            <a:gdLst/>
            <a:ahLst/>
            <a:cxnLst/>
            <a:rect l="l" t="t" r="r" b="b"/>
            <a:pathLst>
              <a:path w="24129" h="23495">
                <a:moveTo>
                  <a:pt x="24066" y="23469"/>
                </a:moveTo>
                <a:lnTo>
                  <a:pt x="0" y="0"/>
                </a:lnTo>
              </a:path>
            </a:pathLst>
          </a:custGeom>
          <a:ln w="19900">
            <a:solidFill>
              <a:srgbClr val="005776"/>
            </a:solidFill>
          </a:ln>
        </p:spPr>
        <p:txBody>
          <a:bodyPr wrap="square" lIns="0" tIns="0" rIns="0" bIns="0" rtlCol="0"/>
          <a:lstStyle/>
          <a:p>
            <a:endParaRPr/>
          </a:p>
        </p:txBody>
      </p:sp>
      <p:sp>
        <p:nvSpPr>
          <p:cNvPr id="819" name="object 819"/>
          <p:cNvSpPr/>
          <p:nvPr/>
        </p:nvSpPr>
        <p:spPr>
          <a:xfrm>
            <a:off x="4886278" y="4937302"/>
            <a:ext cx="24130" cy="635"/>
          </a:xfrm>
          <a:custGeom>
            <a:avLst/>
            <a:gdLst/>
            <a:ahLst/>
            <a:cxnLst/>
            <a:rect l="l" t="t" r="r" b="b"/>
            <a:pathLst>
              <a:path w="24129" h="635">
                <a:moveTo>
                  <a:pt x="24053" y="38"/>
                </a:moveTo>
                <a:lnTo>
                  <a:pt x="0" y="0"/>
                </a:lnTo>
              </a:path>
            </a:pathLst>
          </a:custGeom>
          <a:ln w="19900">
            <a:solidFill>
              <a:srgbClr val="005776"/>
            </a:solidFill>
          </a:ln>
        </p:spPr>
        <p:txBody>
          <a:bodyPr wrap="square" lIns="0" tIns="0" rIns="0" bIns="0" rtlCol="0"/>
          <a:lstStyle/>
          <a:p>
            <a:endParaRPr/>
          </a:p>
        </p:txBody>
      </p:sp>
      <p:sp>
        <p:nvSpPr>
          <p:cNvPr id="820" name="object 820"/>
          <p:cNvSpPr/>
          <p:nvPr/>
        </p:nvSpPr>
        <p:spPr>
          <a:xfrm>
            <a:off x="4910326" y="4931040"/>
            <a:ext cx="24130" cy="6350"/>
          </a:xfrm>
          <a:custGeom>
            <a:avLst/>
            <a:gdLst/>
            <a:ahLst/>
            <a:cxnLst/>
            <a:rect l="l" t="t" r="r" b="b"/>
            <a:pathLst>
              <a:path w="24129" h="6350">
                <a:moveTo>
                  <a:pt x="24066" y="0"/>
                </a:moveTo>
                <a:lnTo>
                  <a:pt x="0" y="6299"/>
                </a:lnTo>
              </a:path>
            </a:pathLst>
          </a:custGeom>
          <a:ln w="19900">
            <a:solidFill>
              <a:srgbClr val="005776"/>
            </a:solidFill>
          </a:ln>
        </p:spPr>
        <p:txBody>
          <a:bodyPr wrap="square" lIns="0" tIns="0" rIns="0" bIns="0" rtlCol="0"/>
          <a:lstStyle/>
          <a:p>
            <a:endParaRPr/>
          </a:p>
        </p:txBody>
      </p:sp>
      <p:sp>
        <p:nvSpPr>
          <p:cNvPr id="821" name="object 821"/>
          <p:cNvSpPr/>
          <p:nvPr/>
        </p:nvSpPr>
        <p:spPr>
          <a:xfrm>
            <a:off x="4934393" y="4931037"/>
            <a:ext cx="24130" cy="19685"/>
          </a:xfrm>
          <a:custGeom>
            <a:avLst/>
            <a:gdLst/>
            <a:ahLst/>
            <a:cxnLst/>
            <a:rect l="l" t="t" r="r" b="b"/>
            <a:pathLst>
              <a:path w="24129" h="19685">
                <a:moveTo>
                  <a:pt x="24053" y="19685"/>
                </a:moveTo>
                <a:lnTo>
                  <a:pt x="0" y="0"/>
                </a:lnTo>
              </a:path>
            </a:pathLst>
          </a:custGeom>
          <a:ln w="19900">
            <a:solidFill>
              <a:srgbClr val="005776"/>
            </a:solidFill>
          </a:ln>
        </p:spPr>
        <p:txBody>
          <a:bodyPr wrap="square" lIns="0" tIns="0" rIns="0" bIns="0" rtlCol="0"/>
          <a:lstStyle/>
          <a:p>
            <a:endParaRPr/>
          </a:p>
        </p:txBody>
      </p:sp>
      <p:sp>
        <p:nvSpPr>
          <p:cNvPr id="822" name="object 822"/>
          <p:cNvSpPr/>
          <p:nvPr/>
        </p:nvSpPr>
        <p:spPr>
          <a:xfrm>
            <a:off x="4958446" y="4947920"/>
            <a:ext cx="24130" cy="3175"/>
          </a:xfrm>
          <a:custGeom>
            <a:avLst/>
            <a:gdLst/>
            <a:ahLst/>
            <a:cxnLst/>
            <a:rect l="l" t="t" r="r" b="b"/>
            <a:pathLst>
              <a:path w="24129" h="3175">
                <a:moveTo>
                  <a:pt x="24053" y="0"/>
                </a:moveTo>
                <a:lnTo>
                  <a:pt x="0" y="2806"/>
                </a:lnTo>
              </a:path>
            </a:pathLst>
          </a:custGeom>
          <a:ln w="19900">
            <a:solidFill>
              <a:srgbClr val="005776"/>
            </a:solidFill>
          </a:ln>
        </p:spPr>
        <p:txBody>
          <a:bodyPr wrap="square" lIns="0" tIns="0" rIns="0" bIns="0" rtlCol="0"/>
          <a:lstStyle/>
          <a:p>
            <a:endParaRPr/>
          </a:p>
        </p:txBody>
      </p:sp>
      <p:sp>
        <p:nvSpPr>
          <p:cNvPr id="823" name="object 823"/>
          <p:cNvSpPr/>
          <p:nvPr/>
        </p:nvSpPr>
        <p:spPr>
          <a:xfrm>
            <a:off x="4982495" y="4947201"/>
            <a:ext cx="24130" cy="1270"/>
          </a:xfrm>
          <a:custGeom>
            <a:avLst/>
            <a:gdLst/>
            <a:ahLst/>
            <a:cxnLst/>
            <a:rect l="l" t="t" r="r" b="b"/>
            <a:pathLst>
              <a:path w="24129" h="1270">
                <a:moveTo>
                  <a:pt x="24066" y="0"/>
                </a:moveTo>
                <a:lnTo>
                  <a:pt x="0" y="723"/>
                </a:lnTo>
              </a:path>
            </a:pathLst>
          </a:custGeom>
          <a:ln w="19900">
            <a:solidFill>
              <a:srgbClr val="005776"/>
            </a:solidFill>
          </a:ln>
        </p:spPr>
        <p:txBody>
          <a:bodyPr wrap="square" lIns="0" tIns="0" rIns="0" bIns="0" rtlCol="0"/>
          <a:lstStyle/>
          <a:p>
            <a:endParaRPr/>
          </a:p>
        </p:txBody>
      </p:sp>
      <p:sp>
        <p:nvSpPr>
          <p:cNvPr id="824" name="object 824"/>
          <p:cNvSpPr/>
          <p:nvPr/>
        </p:nvSpPr>
        <p:spPr>
          <a:xfrm>
            <a:off x="5006562" y="4942251"/>
            <a:ext cx="24130" cy="5080"/>
          </a:xfrm>
          <a:custGeom>
            <a:avLst/>
            <a:gdLst/>
            <a:ahLst/>
            <a:cxnLst/>
            <a:rect l="l" t="t" r="r" b="b"/>
            <a:pathLst>
              <a:path w="24129" h="5079">
                <a:moveTo>
                  <a:pt x="24053" y="0"/>
                </a:moveTo>
                <a:lnTo>
                  <a:pt x="0" y="4953"/>
                </a:lnTo>
              </a:path>
            </a:pathLst>
          </a:custGeom>
          <a:ln w="19900">
            <a:solidFill>
              <a:srgbClr val="005776"/>
            </a:solidFill>
          </a:ln>
        </p:spPr>
        <p:txBody>
          <a:bodyPr wrap="square" lIns="0" tIns="0" rIns="0" bIns="0" rtlCol="0"/>
          <a:lstStyle/>
          <a:p>
            <a:endParaRPr/>
          </a:p>
        </p:txBody>
      </p:sp>
      <p:sp>
        <p:nvSpPr>
          <p:cNvPr id="825" name="object 825"/>
          <p:cNvSpPr/>
          <p:nvPr/>
        </p:nvSpPr>
        <p:spPr>
          <a:xfrm>
            <a:off x="5030617" y="4929837"/>
            <a:ext cx="24130" cy="12700"/>
          </a:xfrm>
          <a:custGeom>
            <a:avLst/>
            <a:gdLst/>
            <a:ahLst/>
            <a:cxnLst/>
            <a:rect l="l" t="t" r="r" b="b"/>
            <a:pathLst>
              <a:path w="24129" h="12700">
                <a:moveTo>
                  <a:pt x="24053" y="0"/>
                </a:moveTo>
                <a:lnTo>
                  <a:pt x="0" y="12420"/>
                </a:lnTo>
              </a:path>
            </a:pathLst>
          </a:custGeom>
          <a:ln w="19900">
            <a:solidFill>
              <a:srgbClr val="005776"/>
            </a:solidFill>
          </a:ln>
        </p:spPr>
        <p:txBody>
          <a:bodyPr wrap="square" lIns="0" tIns="0" rIns="0" bIns="0" rtlCol="0"/>
          <a:lstStyle/>
          <a:p>
            <a:endParaRPr/>
          </a:p>
        </p:txBody>
      </p:sp>
      <p:sp>
        <p:nvSpPr>
          <p:cNvPr id="826" name="object 826"/>
          <p:cNvSpPr/>
          <p:nvPr/>
        </p:nvSpPr>
        <p:spPr>
          <a:xfrm>
            <a:off x="5054664" y="4923487"/>
            <a:ext cx="24130" cy="6350"/>
          </a:xfrm>
          <a:custGeom>
            <a:avLst/>
            <a:gdLst/>
            <a:ahLst/>
            <a:cxnLst/>
            <a:rect l="l" t="t" r="r" b="b"/>
            <a:pathLst>
              <a:path w="24129" h="6350">
                <a:moveTo>
                  <a:pt x="24066" y="0"/>
                </a:moveTo>
                <a:lnTo>
                  <a:pt x="0" y="6350"/>
                </a:lnTo>
              </a:path>
            </a:pathLst>
          </a:custGeom>
          <a:ln w="19900">
            <a:solidFill>
              <a:srgbClr val="005776"/>
            </a:solidFill>
          </a:ln>
        </p:spPr>
        <p:txBody>
          <a:bodyPr wrap="square" lIns="0" tIns="0" rIns="0" bIns="0" rtlCol="0"/>
          <a:lstStyle/>
          <a:p>
            <a:endParaRPr/>
          </a:p>
        </p:txBody>
      </p:sp>
      <p:sp>
        <p:nvSpPr>
          <p:cNvPr id="827" name="object 827"/>
          <p:cNvSpPr/>
          <p:nvPr/>
        </p:nvSpPr>
        <p:spPr>
          <a:xfrm>
            <a:off x="5078724" y="4923485"/>
            <a:ext cx="24130" cy="16510"/>
          </a:xfrm>
          <a:custGeom>
            <a:avLst/>
            <a:gdLst/>
            <a:ahLst/>
            <a:cxnLst/>
            <a:rect l="l" t="t" r="r" b="b"/>
            <a:pathLst>
              <a:path w="24129" h="16510">
                <a:moveTo>
                  <a:pt x="24066" y="16484"/>
                </a:moveTo>
                <a:lnTo>
                  <a:pt x="0" y="0"/>
                </a:lnTo>
              </a:path>
            </a:pathLst>
          </a:custGeom>
          <a:ln w="19900">
            <a:solidFill>
              <a:srgbClr val="005776"/>
            </a:solidFill>
          </a:ln>
        </p:spPr>
        <p:txBody>
          <a:bodyPr wrap="square" lIns="0" tIns="0" rIns="0" bIns="0" rtlCol="0"/>
          <a:lstStyle/>
          <a:p>
            <a:endParaRPr/>
          </a:p>
        </p:txBody>
      </p:sp>
      <p:sp>
        <p:nvSpPr>
          <p:cNvPr id="828" name="object 828"/>
          <p:cNvSpPr/>
          <p:nvPr/>
        </p:nvSpPr>
        <p:spPr>
          <a:xfrm>
            <a:off x="5102786" y="4936869"/>
            <a:ext cx="24130" cy="3175"/>
          </a:xfrm>
          <a:custGeom>
            <a:avLst/>
            <a:gdLst/>
            <a:ahLst/>
            <a:cxnLst/>
            <a:rect l="l" t="t" r="r" b="b"/>
            <a:pathLst>
              <a:path w="24129" h="3175">
                <a:moveTo>
                  <a:pt x="24053" y="0"/>
                </a:moveTo>
                <a:lnTo>
                  <a:pt x="0" y="3098"/>
                </a:lnTo>
              </a:path>
            </a:pathLst>
          </a:custGeom>
          <a:ln w="19900">
            <a:solidFill>
              <a:srgbClr val="005776"/>
            </a:solidFill>
          </a:ln>
        </p:spPr>
        <p:txBody>
          <a:bodyPr wrap="square" lIns="0" tIns="0" rIns="0" bIns="0" rtlCol="0"/>
          <a:lstStyle/>
          <a:p>
            <a:endParaRPr/>
          </a:p>
        </p:txBody>
      </p:sp>
      <p:sp>
        <p:nvSpPr>
          <p:cNvPr id="829" name="object 829"/>
          <p:cNvSpPr/>
          <p:nvPr/>
        </p:nvSpPr>
        <p:spPr>
          <a:xfrm>
            <a:off x="5126833" y="4936872"/>
            <a:ext cx="24130" cy="17145"/>
          </a:xfrm>
          <a:custGeom>
            <a:avLst/>
            <a:gdLst/>
            <a:ahLst/>
            <a:cxnLst/>
            <a:rect l="l" t="t" r="r" b="b"/>
            <a:pathLst>
              <a:path w="24129" h="17145">
                <a:moveTo>
                  <a:pt x="24066" y="16802"/>
                </a:moveTo>
                <a:lnTo>
                  <a:pt x="0" y="0"/>
                </a:lnTo>
              </a:path>
            </a:pathLst>
          </a:custGeom>
          <a:ln w="19900">
            <a:solidFill>
              <a:srgbClr val="005776"/>
            </a:solidFill>
          </a:ln>
        </p:spPr>
        <p:txBody>
          <a:bodyPr wrap="square" lIns="0" tIns="0" rIns="0" bIns="0" rtlCol="0"/>
          <a:lstStyle/>
          <a:p>
            <a:endParaRPr/>
          </a:p>
        </p:txBody>
      </p:sp>
      <p:sp>
        <p:nvSpPr>
          <p:cNvPr id="830" name="object 830"/>
          <p:cNvSpPr/>
          <p:nvPr/>
        </p:nvSpPr>
        <p:spPr>
          <a:xfrm>
            <a:off x="5150894" y="4953680"/>
            <a:ext cx="24130" cy="11430"/>
          </a:xfrm>
          <a:custGeom>
            <a:avLst/>
            <a:gdLst/>
            <a:ahLst/>
            <a:cxnLst/>
            <a:rect l="l" t="t" r="r" b="b"/>
            <a:pathLst>
              <a:path w="24129" h="11429">
                <a:moveTo>
                  <a:pt x="24066" y="10871"/>
                </a:moveTo>
                <a:lnTo>
                  <a:pt x="0" y="0"/>
                </a:lnTo>
              </a:path>
            </a:pathLst>
          </a:custGeom>
          <a:ln w="19900">
            <a:solidFill>
              <a:srgbClr val="005776"/>
            </a:solidFill>
          </a:ln>
        </p:spPr>
        <p:txBody>
          <a:bodyPr wrap="square" lIns="0" tIns="0" rIns="0" bIns="0" rtlCol="0"/>
          <a:lstStyle/>
          <a:p>
            <a:endParaRPr/>
          </a:p>
        </p:txBody>
      </p:sp>
      <p:sp>
        <p:nvSpPr>
          <p:cNvPr id="831" name="object 831"/>
          <p:cNvSpPr/>
          <p:nvPr/>
        </p:nvSpPr>
        <p:spPr>
          <a:xfrm>
            <a:off x="5174955" y="4950647"/>
            <a:ext cx="24130" cy="13970"/>
          </a:xfrm>
          <a:custGeom>
            <a:avLst/>
            <a:gdLst/>
            <a:ahLst/>
            <a:cxnLst/>
            <a:rect l="l" t="t" r="r" b="b"/>
            <a:pathLst>
              <a:path w="24129" h="13970">
                <a:moveTo>
                  <a:pt x="24066" y="0"/>
                </a:moveTo>
                <a:lnTo>
                  <a:pt x="0" y="13906"/>
                </a:lnTo>
              </a:path>
            </a:pathLst>
          </a:custGeom>
          <a:ln w="19900">
            <a:solidFill>
              <a:srgbClr val="005776"/>
            </a:solidFill>
          </a:ln>
        </p:spPr>
        <p:txBody>
          <a:bodyPr wrap="square" lIns="0" tIns="0" rIns="0" bIns="0" rtlCol="0"/>
          <a:lstStyle/>
          <a:p>
            <a:endParaRPr/>
          </a:p>
        </p:txBody>
      </p:sp>
      <p:sp>
        <p:nvSpPr>
          <p:cNvPr id="832" name="object 832"/>
          <p:cNvSpPr/>
          <p:nvPr/>
        </p:nvSpPr>
        <p:spPr>
          <a:xfrm>
            <a:off x="5199015" y="4950647"/>
            <a:ext cx="24130" cy="3810"/>
          </a:xfrm>
          <a:custGeom>
            <a:avLst/>
            <a:gdLst/>
            <a:ahLst/>
            <a:cxnLst/>
            <a:rect l="l" t="t" r="r" b="b"/>
            <a:pathLst>
              <a:path w="24129" h="3810">
                <a:moveTo>
                  <a:pt x="24053" y="3200"/>
                </a:moveTo>
                <a:lnTo>
                  <a:pt x="0" y="0"/>
                </a:lnTo>
              </a:path>
            </a:pathLst>
          </a:custGeom>
          <a:ln w="19900">
            <a:solidFill>
              <a:srgbClr val="005776"/>
            </a:solidFill>
          </a:ln>
        </p:spPr>
        <p:txBody>
          <a:bodyPr wrap="square" lIns="0" tIns="0" rIns="0" bIns="0" rtlCol="0"/>
          <a:lstStyle/>
          <a:p>
            <a:endParaRPr/>
          </a:p>
        </p:txBody>
      </p:sp>
      <p:sp>
        <p:nvSpPr>
          <p:cNvPr id="833" name="object 833"/>
          <p:cNvSpPr/>
          <p:nvPr/>
        </p:nvSpPr>
        <p:spPr>
          <a:xfrm>
            <a:off x="5223064" y="4943727"/>
            <a:ext cx="24130" cy="10160"/>
          </a:xfrm>
          <a:custGeom>
            <a:avLst/>
            <a:gdLst/>
            <a:ahLst/>
            <a:cxnLst/>
            <a:rect l="l" t="t" r="r" b="b"/>
            <a:pathLst>
              <a:path w="24129" h="10160">
                <a:moveTo>
                  <a:pt x="24066" y="0"/>
                </a:moveTo>
                <a:lnTo>
                  <a:pt x="0" y="10121"/>
                </a:lnTo>
              </a:path>
            </a:pathLst>
          </a:custGeom>
          <a:ln w="19900">
            <a:solidFill>
              <a:srgbClr val="005776"/>
            </a:solidFill>
          </a:ln>
        </p:spPr>
        <p:txBody>
          <a:bodyPr wrap="square" lIns="0" tIns="0" rIns="0" bIns="0" rtlCol="0"/>
          <a:lstStyle/>
          <a:p>
            <a:endParaRPr/>
          </a:p>
        </p:txBody>
      </p:sp>
      <p:sp>
        <p:nvSpPr>
          <p:cNvPr id="834" name="object 834"/>
          <p:cNvSpPr/>
          <p:nvPr/>
        </p:nvSpPr>
        <p:spPr>
          <a:xfrm>
            <a:off x="5247124" y="4943733"/>
            <a:ext cx="24130" cy="6350"/>
          </a:xfrm>
          <a:custGeom>
            <a:avLst/>
            <a:gdLst/>
            <a:ahLst/>
            <a:cxnLst/>
            <a:rect l="l" t="t" r="r" b="b"/>
            <a:pathLst>
              <a:path w="24129" h="6350">
                <a:moveTo>
                  <a:pt x="24066" y="6083"/>
                </a:moveTo>
                <a:lnTo>
                  <a:pt x="0" y="0"/>
                </a:lnTo>
              </a:path>
            </a:pathLst>
          </a:custGeom>
          <a:ln w="19900">
            <a:solidFill>
              <a:srgbClr val="005776"/>
            </a:solidFill>
          </a:ln>
        </p:spPr>
        <p:txBody>
          <a:bodyPr wrap="square" lIns="0" tIns="0" rIns="0" bIns="0" rtlCol="0"/>
          <a:lstStyle/>
          <a:p>
            <a:endParaRPr/>
          </a:p>
        </p:txBody>
      </p:sp>
      <p:sp>
        <p:nvSpPr>
          <p:cNvPr id="835" name="object 835"/>
          <p:cNvSpPr/>
          <p:nvPr/>
        </p:nvSpPr>
        <p:spPr>
          <a:xfrm>
            <a:off x="5271184" y="4949821"/>
            <a:ext cx="24130" cy="5715"/>
          </a:xfrm>
          <a:custGeom>
            <a:avLst/>
            <a:gdLst/>
            <a:ahLst/>
            <a:cxnLst/>
            <a:rect l="l" t="t" r="r" b="b"/>
            <a:pathLst>
              <a:path w="24129" h="5714">
                <a:moveTo>
                  <a:pt x="24053" y="5156"/>
                </a:moveTo>
                <a:lnTo>
                  <a:pt x="0" y="0"/>
                </a:lnTo>
              </a:path>
            </a:pathLst>
          </a:custGeom>
          <a:ln w="19900">
            <a:solidFill>
              <a:srgbClr val="005776"/>
            </a:solidFill>
          </a:ln>
        </p:spPr>
        <p:txBody>
          <a:bodyPr wrap="square" lIns="0" tIns="0" rIns="0" bIns="0" rtlCol="0"/>
          <a:lstStyle/>
          <a:p>
            <a:endParaRPr/>
          </a:p>
        </p:txBody>
      </p:sp>
      <p:sp>
        <p:nvSpPr>
          <p:cNvPr id="836" name="object 836"/>
          <p:cNvSpPr/>
          <p:nvPr/>
        </p:nvSpPr>
        <p:spPr>
          <a:xfrm>
            <a:off x="5295233" y="4954976"/>
            <a:ext cx="24130" cy="17145"/>
          </a:xfrm>
          <a:custGeom>
            <a:avLst/>
            <a:gdLst/>
            <a:ahLst/>
            <a:cxnLst/>
            <a:rect l="l" t="t" r="r" b="b"/>
            <a:pathLst>
              <a:path w="24129" h="17145">
                <a:moveTo>
                  <a:pt x="24066" y="16992"/>
                </a:moveTo>
                <a:lnTo>
                  <a:pt x="0" y="0"/>
                </a:lnTo>
              </a:path>
            </a:pathLst>
          </a:custGeom>
          <a:ln w="19900">
            <a:solidFill>
              <a:srgbClr val="005776"/>
            </a:solidFill>
          </a:ln>
        </p:spPr>
        <p:txBody>
          <a:bodyPr wrap="square" lIns="0" tIns="0" rIns="0" bIns="0" rtlCol="0"/>
          <a:lstStyle/>
          <a:p>
            <a:endParaRPr/>
          </a:p>
        </p:txBody>
      </p:sp>
      <p:sp>
        <p:nvSpPr>
          <p:cNvPr id="837" name="object 837"/>
          <p:cNvSpPr/>
          <p:nvPr/>
        </p:nvSpPr>
        <p:spPr>
          <a:xfrm>
            <a:off x="5319293" y="4957369"/>
            <a:ext cx="24130" cy="14604"/>
          </a:xfrm>
          <a:custGeom>
            <a:avLst/>
            <a:gdLst/>
            <a:ahLst/>
            <a:cxnLst/>
            <a:rect l="l" t="t" r="r" b="b"/>
            <a:pathLst>
              <a:path w="24129" h="14604">
                <a:moveTo>
                  <a:pt x="24066" y="0"/>
                </a:moveTo>
                <a:lnTo>
                  <a:pt x="0" y="14592"/>
                </a:lnTo>
              </a:path>
            </a:pathLst>
          </a:custGeom>
          <a:ln w="19900">
            <a:solidFill>
              <a:srgbClr val="005776"/>
            </a:solidFill>
          </a:ln>
        </p:spPr>
        <p:txBody>
          <a:bodyPr wrap="square" lIns="0" tIns="0" rIns="0" bIns="0" rtlCol="0"/>
          <a:lstStyle/>
          <a:p>
            <a:endParaRPr/>
          </a:p>
        </p:txBody>
      </p:sp>
      <p:sp>
        <p:nvSpPr>
          <p:cNvPr id="838" name="object 838"/>
          <p:cNvSpPr/>
          <p:nvPr/>
        </p:nvSpPr>
        <p:spPr>
          <a:xfrm>
            <a:off x="5343353" y="4957375"/>
            <a:ext cx="24130" cy="11430"/>
          </a:xfrm>
          <a:custGeom>
            <a:avLst/>
            <a:gdLst/>
            <a:ahLst/>
            <a:cxnLst/>
            <a:rect l="l" t="t" r="r" b="b"/>
            <a:pathLst>
              <a:path w="24129" h="11429">
                <a:moveTo>
                  <a:pt x="24066" y="10896"/>
                </a:moveTo>
                <a:lnTo>
                  <a:pt x="0" y="0"/>
                </a:lnTo>
              </a:path>
            </a:pathLst>
          </a:custGeom>
          <a:ln w="19900">
            <a:solidFill>
              <a:srgbClr val="005776"/>
            </a:solidFill>
          </a:ln>
        </p:spPr>
        <p:txBody>
          <a:bodyPr wrap="square" lIns="0" tIns="0" rIns="0" bIns="0" rtlCol="0"/>
          <a:lstStyle/>
          <a:p>
            <a:endParaRPr/>
          </a:p>
        </p:txBody>
      </p:sp>
      <p:sp>
        <p:nvSpPr>
          <p:cNvPr id="839" name="object 839"/>
          <p:cNvSpPr/>
          <p:nvPr/>
        </p:nvSpPr>
        <p:spPr>
          <a:xfrm>
            <a:off x="5367415" y="4960744"/>
            <a:ext cx="24130" cy="7620"/>
          </a:xfrm>
          <a:custGeom>
            <a:avLst/>
            <a:gdLst/>
            <a:ahLst/>
            <a:cxnLst/>
            <a:rect l="l" t="t" r="r" b="b"/>
            <a:pathLst>
              <a:path w="24129" h="7620">
                <a:moveTo>
                  <a:pt x="24053" y="0"/>
                </a:moveTo>
                <a:lnTo>
                  <a:pt x="0" y="7531"/>
                </a:lnTo>
              </a:path>
            </a:pathLst>
          </a:custGeom>
          <a:ln w="19900">
            <a:solidFill>
              <a:srgbClr val="005776"/>
            </a:solidFill>
          </a:ln>
        </p:spPr>
        <p:txBody>
          <a:bodyPr wrap="square" lIns="0" tIns="0" rIns="0" bIns="0" rtlCol="0"/>
          <a:lstStyle/>
          <a:p>
            <a:endParaRPr/>
          </a:p>
        </p:txBody>
      </p:sp>
      <p:sp>
        <p:nvSpPr>
          <p:cNvPr id="840" name="object 840"/>
          <p:cNvSpPr/>
          <p:nvPr/>
        </p:nvSpPr>
        <p:spPr>
          <a:xfrm>
            <a:off x="5391462" y="4960741"/>
            <a:ext cx="24130" cy="3810"/>
          </a:xfrm>
          <a:custGeom>
            <a:avLst/>
            <a:gdLst/>
            <a:ahLst/>
            <a:cxnLst/>
            <a:rect l="l" t="t" r="r" b="b"/>
            <a:pathLst>
              <a:path w="24129" h="3810">
                <a:moveTo>
                  <a:pt x="24066" y="3289"/>
                </a:moveTo>
                <a:lnTo>
                  <a:pt x="0" y="0"/>
                </a:lnTo>
              </a:path>
            </a:pathLst>
          </a:custGeom>
          <a:ln w="19900">
            <a:solidFill>
              <a:srgbClr val="005776"/>
            </a:solidFill>
          </a:ln>
        </p:spPr>
        <p:txBody>
          <a:bodyPr wrap="square" lIns="0" tIns="0" rIns="0" bIns="0" rtlCol="0"/>
          <a:lstStyle/>
          <a:p>
            <a:endParaRPr/>
          </a:p>
        </p:txBody>
      </p:sp>
      <p:sp>
        <p:nvSpPr>
          <p:cNvPr id="841" name="object 841"/>
          <p:cNvSpPr/>
          <p:nvPr/>
        </p:nvSpPr>
        <p:spPr>
          <a:xfrm>
            <a:off x="5415523" y="4964026"/>
            <a:ext cx="24130" cy="3175"/>
          </a:xfrm>
          <a:custGeom>
            <a:avLst/>
            <a:gdLst/>
            <a:ahLst/>
            <a:cxnLst/>
            <a:rect l="l" t="t" r="r" b="b"/>
            <a:pathLst>
              <a:path w="24129" h="3175">
                <a:moveTo>
                  <a:pt x="24066" y="2819"/>
                </a:moveTo>
                <a:lnTo>
                  <a:pt x="0" y="0"/>
                </a:lnTo>
              </a:path>
            </a:pathLst>
          </a:custGeom>
          <a:ln w="19900">
            <a:solidFill>
              <a:srgbClr val="005776"/>
            </a:solidFill>
          </a:ln>
        </p:spPr>
        <p:txBody>
          <a:bodyPr wrap="square" lIns="0" tIns="0" rIns="0" bIns="0" rtlCol="0"/>
          <a:lstStyle/>
          <a:p>
            <a:endParaRPr/>
          </a:p>
        </p:txBody>
      </p:sp>
      <p:sp>
        <p:nvSpPr>
          <p:cNvPr id="842" name="object 842"/>
          <p:cNvSpPr/>
          <p:nvPr/>
        </p:nvSpPr>
        <p:spPr>
          <a:xfrm>
            <a:off x="5439583" y="4966485"/>
            <a:ext cx="24130" cy="635"/>
          </a:xfrm>
          <a:custGeom>
            <a:avLst/>
            <a:gdLst/>
            <a:ahLst/>
            <a:cxnLst/>
            <a:rect l="l" t="t" r="r" b="b"/>
            <a:pathLst>
              <a:path w="24129" h="635">
                <a:moveTo>
                  <a:pt x="24053" y="0"/>
                </a:moveTo>
                <a:lnTo>
                  <a:pt x="0" y="355"/>
                </a:lnTo>
              </a:path>
            </a:pathLst>
          </a:custGeom>
          <a:ln w="19900">
            <a:solidFill>
              <a:srgbClr val="005776"/>
            </a:solidFill>
          </a:ln>
        </p:spPr>
        <p:txBody>
          <a:bodyPr wrap="square" lIns="0" tIns="0" rIns="0" bIns="0" rtlCol="0"/>
          <a:lstStyle/>
          <a:p>
            <a:endParaRPr/>
          </a:p>
        </p:txBody>
      </p:sp>
      <p:sp>
        <p:nvSpPr>
          <p:cNvPr id="843" name="object 843"/>
          <p:cNvSpPr/>
          <p:nvPr/>
        </p:nvSpPr>
        <p:spPr>
          <a:xfrm>
            <a:off x="5463631" y="4966485"/>
            <a:ext cx="24130" cy="20955"/>
          </a:xfrm>
          <a:custGeom>
            <a:avLst/>
            <a:gdLst/>
            <a:ahLst/>
            <a:cxnLst/>
            <a:rect l="l" t="t" r="r" b="b"/>
            <a:pathLst>
              <a:path w="24129" h="20954">
                <a:moveTo>
                  <a:pt x="24066" y="20637"/>
                </a:moveTo>
                <a:lnTo>
                  <a:pt x="0" y="0"/>
                </a:lnTo>
              </a:path>
            </a:pathLst>
          </a:custGeom>
          <a:ln w="19900">
            <a:solidFill>
              <a:srgbClr val="005776"/>
            </a:solidFill>
          </a:ln>
        </p:spPr>
        <p:txBody>
          <a:bodyPr wrap="square" lIns="0" tIns="0" rIns="0" bIns="0" rtlCol="0"/>
          <a:lstStyle/>
          <a:p>
            <a:endParaRPr/>
          </a:p>
        </p:txBody>
      </p:sp>
      <p:sp>
        <p:nvSpPr>
          <p:cNvPr id="844" name="object 844"/>
          <p:cNvSpPr/>
          <p:nvPr/>
        </p:nvSpPr>
        <p:spPr>
          <a:xfrm>
            <a:off x="5487692" y="4987118"/>
            <a:ext cx="24130" cy="4445"/>
          </a:xfrm>
          <a:custGeom>
            <a:avLst/>
            <a:gdLst/>
            <a:ahLst/>
            <a:cxnLst/>
            <a:rect l="l" t="t" r="r" b="b"/>
            <a:pathLst>
              <a:path w="24129" h="4445">
                <a:moveTo>
                  <a:pt x="24066" y="4432"/>
                </a:moveTo>
                <a:lnTo>
                  <a:pt x="0" y="0"/>
                </a:lnTo>
              </a:path>
            </a:pathLst>
          </a:custGeom>
          <a:ln w="19900">
            <a:solidFill>
              <a:srgbClr val="005776"/>
            </a:solidFill>
          </a:ln>
        </p:spPr>
        <p:txBody>
          <a:bodyPr wrap="square" lIns="0" tIns="0" rIns="0" bIns="0" rtlCol="0"/>
          <a:lstStyle/>
          <a:p>
            <a:endParaRPr/>
          </a:p>
        </p:txBody>
      </p:sp>
      <p:sp>
        <p:nvSpPr>
          <p:cNvPr id="845" name="object 845"/>
          <p:cNvSpPr/>
          <p:nvPr/>
        </p:nvSpPr>
        <p:spPr>
          <a:xfrm>
            <a:off x="5511753" y="4989926"/>
            <a:ext cx="24130" cy="1905"/>
          </a:xfrm>
          <a:custGeom>
            <a:avLst/>
            <a:gdLst/>
            <a:ahLst/>
            <a:cxnLst/>
            <a:rect l="l" t="t" r="r" b="b"/>
            <a:pathLst>
              <a:path w="24129" h="1904">
                <a:moveTo>
                  <a:pt x="24053" y="0"/>
                </a:moveTo>
                <a:lnTo>
                  <a:pt x="0" y="1625"/>
                </a:lnTo>
              </a:path>
            </a:pathLst>
          </a:custGeom>
          <a:ln w="19900">
            <a:solidFill>
              <a:srgbClr val="005776"/>
            </a:solidFill>
          </a:ln>
        </p:spPr>
        <p:txBody>
          <a:bodyPr wrap="square" lIns="0" tIns="0" rIns="0" bIns="0" rtlCol="0"/>
          <a:lstStyle/>
          <a:p>
            <a:endParaRPr/>
          </a:p>
        </p:txBody>
      </p:sp>
      <p:sp>
        <p:nvSpPr>
          <p:cNvPr id="846" name="object 846"/>
          <p:cNvSpPr/>
          <p:nvPr/>
        </p:nvSpPr>
        <p:spPr>
          <a:xfrm>
            <a:off x="5535801" y="4979087"/>
            <a:ext cx="24130" cy="11430"/>
          </a:xfrm>
          <a:custGeom>
            <a:avLst/>
            <a:gdLst/>
            <a:ahLst/>
            <a:cxnLst/>
            <a:rect l="l" t="t" r="r" b="b"/>
            <a:pathLst>
              <a:path w="24129" h="11429">
                <a:moveTo>
                  <a:pt x="24066" y="0"/>
                </a:moveTo>
                <a:lnTo>
                  <a:pt x="0" y="10845"/>
                </a:lnTo>
              </a:path>
            </a:pathLst>
          </a:custGeom>
          <a:ln w="19900">
            <a:solidFill>
              <a:srgbClr val="005776"/>
            </a:solidFill>
          </a:ln>
        </p:spPr>
        <p:txBody>
          <a:bodyPr wrap="square" lIns="0" tIns="0" rIns="0" bIns="0" rtlCol="0"/>
          <a:lstStyle/>
          <a:p>
            <a:endParaRPr/>
          </a:p>
        </p:txBody>
      </p:sp>
      <p:sp>
        <p:nvSpPr>
          <p:cNvPr id="847" name="object 847"/>
          <p:cNvSpPr/>
          <p:nvPr/>
        </p:nvSpPr>
        <p:spPr>
          <a:xfrm>
            <a:off x="5559861" y="4969190"/>
            <a:ext cx="24130" cy="10160"/>
          </a:xfrm>
          <a:custGeom>
            <a:avLst/>
            <a:gdLst/>
            <a:ahLst/>
            <a:cxnLst/>
            <a:rect l="l" t="t" r="r" b="b"/>
            <a:pathLst>
              <a:path w="24129" h="10160">
                <a:moveTo>
                  <a:pt x="24066" y="0"/>
                </a:moveTo>
                <a:lnTo>
                  <a:pt x="0" y="9893"/>
                </a:lnTo>
              </a:path>
            </a:pathLst>
          </a:custGeom>
          <a:ln w="19900">
            <a:solidFill>
              <a:srgbClr val="005776"/>
            </a:solidFill>
          </a:ln>
        </p:spPr>
        <p:txBody>
          <a:bodyPr wrap="square" lIns="0" tIns="0" rIns="0" bIns="0" rtlCol="0"/>
          <a:lstStyle/>
          <a:p>
            <a:endParaRPr/>
          </a:p>
        </p:txBody>
      </p:sp>
      <p:sp>
        <p:nvSpPr>
          <p:cNvPr id="848" name="object 848"/>
          <p:cNvSpPr/>
          <p:nvPr/>
        </p:nvSpPr>
        <p:spPr>
          <a:xfrm>
            <a:off x="5583921" y="4956414"/>
            <a:ext cx="24130" cy="13335"/>
          </a:xfrm>
          <a:custGeom>
            <a:avLst/>
            <a:gdLst/>
            <a:ahLst/>
            <a:cxnLst/>
            <a:rect l="l" t="t" r="r" b="b"/>
            <a:pathLst>
              <a:path w="24129" h="13335">
                <a:moveTo>
                  <a:pt x="24066" y="0"/>
                </a:moveTo>
                <a:lnTo>
                  <a:pt x="0" y="12776"/>
                </a:lnTo>
              </a:path>
            </a:pathLst>
          </a:custGeom>
          <a:ln w="19900">
            <a:solidFill>
              <a:srgbClr val="005776"/>
            </a:solidFill>
          </a:ln>
        </p:spPr>
        <p:txBody>
          <a:bodyPr wrap="square" lIns="0" tIns="0" rIns="0" bIns="0" rtlCol="0"/>
          <a:lstStyle/>
          <a:p>
            <a:endParaRPr/>
          </a:p>
        </p:txBody>
      </p:sp>
      <p:sp>
        <p:nvSpPr>
          <p:cNvPr id="849" name="object 849"/>
          <p:cNvSpPr/>
          <p:nvPr/>
        </p:nvSpPr>
        <p:spPr>
          <a:xfrm>
            <a:off x="5607983" y="4948577"/>
            <a:ext cx="24130" cy="8255"/>
          </a:xfrm>
          <a:custGeom>
            <a:avLst/>
            <a:gdLst/>
            <a:ahLst/>
            <a:cxnLst/>
            <a:rect l="l" t="t" r="r" b="b"/>
            <a:pathLst>
              <a:path w="24129" h="8254">
                <a:moveTo>
                  <a:pt x="24053" y="0"/>
                </a:moveTo>
                <a:lnTo>
                  <a:pt x="0" y="7835"/>
                </a:lnTo>
              </a:path>
            </a:pathLst>
          </a:custGeom>
          <a:ln w="19900">
            <a:solidFill>
              <a:srgbClr val="005776"/>
            </a:solidFill>
          </a:ln>
        </p:spPr>
        <p:txBody>
          <a:bodyPr wrap="square" lIns="0" tIns="0" rIns="0" bIns="0" rtlCol="0"/>
          <a:lstStyle/>
          <a:p>
            <a:endParaRPr/>
          </a:p>
        </p:txBody>
      </p:sp>
      <p:sp>
        <p:nvSpPr>
          <p:cNvPr id="850" name="object 850"/>
          <p:cNvSpPr/>
          <p:nvPr/>
        </p:nvSpPr>
        <p:spPr>
          <a:xfrm>
            <a:off x="5632031" y="4948572"/>
            <a:ext cx="24130" cy="9525"/>
          </a:xfrm>
          <a:custGeom>
            <a:avLst/>
            <a:gdLst/>
            <a:ahLst/>
            <a:cxnLst/>
            <a:rect l="l" t="t" r="r" b="b"/>
            <a:pathLst>
              <a:path w="24129" h="9525">
                <a:moveTo>
                  <a:pt x="24066" y="9194"/>
                </a:moveTo>
                <a:lnTo>
                  <a:pt x="0" y="0"/>
                </a:lnTo>
              </a:path>
            </a:pathLst>
          </a:custGeom>
          <a:ln w="19900">
            <a:solidFill>
              <a:srgbClr val="005776"/>
            </a:solidFill>
          </a:ln>
        </p:spPr>
        <p:txBody>
          <a:bodyPr wrap="square" lIns="0" tIns="0" rIns="0" bIns="0" rtlCol="0"/>
          <a:lstStyle/>
          <a:p>
            <a:endParaRPr/>
          </a:p>
        </p:txBody>
      </p:sp>
      <p:sp>
        <p:nvSpPr>
          <p:cNvPr id="851" name="object 851"/>
          <p:cNvSpPr/>
          <p:nvPr/>
        </p:nvSpPr>
        <p:spPr>
          <a:xfrm>
            <a:off x="5656091" y="4956006"/>
            <a:ext cx="24130" cy="1905"/>
          </a:xfrm>
          <a:custGeom>
            <a:avLst/>
            <a:gdLst/>
            <a:ahLst/>
            <a:cxnLst/>
            <a:rect l="l" t="t" r="r" b="b"/>
            <a:pathLst>
              <a:path w="24129" h="1904">
                <a:moveTo>
                  <a:pt x="24066" y="0"/>
                </a:moveTo>
                <a:lnTo>
                  <a:pt x="0" y="1765"/>
                </a:lnTo>
              </a:path>
            </a:pathLst>
          </a:custGeom>
          <a:ln w="19900">
            <a:solidFill>
              <a:srgbClr val="005776"/>
            </a:solidFill>
          </a:ln>
        </p:spPr>
        <p:txBody>
          <a:bodyPr wrap="square" lIns="0" tIns="0" rIns="0" bIns="0" rtlCol="0"/>
          <a:lstStyle/>
          <a:p>
            <a:endParaRPr/>
          </a:p>
        </p:txBody>
      </p:sp>
      <p:sp>
        <p:nvSpPr>
          <p:cNvPr id="852" name="object 852"/>
          <p:cNvSpPr/>
          <p:nvPr/>
        </p:nvSpPr>
        <p:spPr>
          <a:xfrm>
            <a:off x="5680152" y="4956007"/>
            <a:ext cx="24130" cy="10795"/>
          </a:xfrm>
          <a:custGeom>
            <a:avLst/>
            <a:gdLst/>
            <a:ahLst/>
            <a:cxnLst/>
            <a:rect l="l" t="t" r="r" b="b"/>
            <a:pathLst>
              <a:path w="24129" h="10795">
                <a:moveTo>
                  <a:pt x="24053" y="10515"/>
                </a:moveTo>
                <a:lnTo>
                  <a:pt x="0" y="0"/>
                </a:lnTo>
              </a:path>
            </a:pathLst>
          </a:custGeom>
          <a:ln w="19900">
            <a:solidFill>
              <a:srgbClr val="005776"/>
            </a:solidFill>
          </a:ln>
        </p:spPr>
        <p:txBody>
          <a:bodyPr wrap="square" lIns="0" tIns="0" rIns="0" bIns="0" rtlCol="0"/>
          <a:lstStyle/>
          <a:p>
            <a:endParaRPr/>
          </a:p>
        </p:txBody>
      </p:sp>
      <p:sp>
        <p:nvSpPr>
          <p:cNvPr id="853" name="object 853"/>
          <p:cNvSpPr/>
          <p:nvPr/>
        </p:nvSpPr>
        <p:spPr>
          <a:xfrm>
            <a:off x="5704199" y="4966520"/>
            <a:ext cx="24130" cy="635"/>
          </a:xfrm>
          <a:custGeom>
            <a:avLst/>
            <a:gdLst/>
            <a:ahLst/>
            <a:cxnLst/>
            <a:rect l="l" t="t" r="r" b="b"/>
            <a:pathLst>
              <a:path w="24129" h="635">
                <a:moveTo>
                  <a:pt x="24066" y="152"/>
                </a:moveTo>
                <a:lnTo>
                  <a:pt x="0" y="0"/>
                </a:lnTo>
              </a:path>
            </a:pathLst>
          </a:custGeom>
          <a:ln w="19900">
            <a:solidFill>
              <a:srgbClr val="005776"/>
            </a:solidFill>
          </a:ln>
        </p:spPr>
        <p:txBody>
          <a:bodyPr wrap="square" lIns="0" tIns="0" rIns="0" bIns="0" rtlCol="0"/>
          <a:lstStyle/>
          <a:p>
            <a:endParaRPr/>
          </a:p>
        </p:txBody>
      </p:sp>
      <p:sp>
        <p:nvSpPr>
          <p:cNvPr id="854" name="object 854"/>
          <p:cNvSpPr/>
          <p:nvPr/>
        </p:nvSpPr>
        <p:spPr>
          <a:xfrm>
            <a:off x="5728261" y="4948366"/>
            <a:ext cx="24130" cy="18415"/>
          </a:xfrm>
          <a:custGeom>
            <a:avLst/>
            <a:gdLst/>
            <a:ahLst/>
            <a:cxnLst/>
            <a:rect l="l" t="t" r="r" b="b"/>
            <a:pathLst>
              <a:path w="24129" h="18414">
                <a:moveTo>
                  <a:pt x="24066" y="0"/>
                </a:moveTo>
                <a:lnTo>
                  <a:pt x="0" y="18300"/>
                </a:lnTo>
              </a:path>
            </a:pathLst>
          </a:custGeom>
          <a:ln w="19900">
            <a:solidFill>
              <a:srgbClr val="005776"/>
            </a:solidFill>
          </a:ln>
        </p:spPr>
        <p:txBody>
          <a:bodyPr wrap="square" lIns="0" tIns="0" rIns="0" bIns="0" rtlCol="0"/>
          <a:lstStyle/>
          <a:p>
            <a:endParaRPr/>
          </a:p>
        </p:txBody>
      </p:sp>
      <p:sp>
        <p:nvSpPr>
          <p:cNvPr id="855" name="object 855"/>
          <p:cNvSpPr/>
          <p:nvPr/>
        </p:nvSpPr>
        <p:spPr>
          <a:xfrm>
            <a:off x="5752321" y="4938803"/>
            <a:ext cx="24130" cy="10160"/>
          </a:xfrm>
          <a:custGeom>
            <a:avLst/>
            <a:gdLst/>
            <a:ahLst/>
            <a:cxnLst/>
            <a:rect l="l" t="t" r="r" b="b"/>
            <a:pathLst>
              <a:path w="24129" h="10160">
                <a:moveTo>
                  <a:pt x="24066" y="0"/>
                </a:moveTo>
                <a:lnTo>
                  <a:pt x="0" y="9563"/>
                </a:lnTo>
              </a:path>
            </a:pathLst>
          </a:custGeom>
          <a:ln w="19900">
            <a:solidFill>
              <a:srgbClr val="005776"/>
            </a:solidFill>
          </a:ln>
        </p:spPr>
        <p:txBody>
          <a:bodyPr wrap="square" lIns="0" tIns="0" rIns="0" bIns="0" rtlCol="0"/>
          <a:lstStyle/>
          <a:p>
            <a:endParaRPr/>
          </a:p>
        </p:txBody>
      </p:sp>
      <p:sp>
        <p:nvSpPr>
          <p:cNvPr id="856" name="object 856"/>
          <p:cNvSpPr/>
          <p:nvPr/>
        </p:nvSpPr>
        <p:spPr>
          <a:xfrm>
            <a:off x="5776381" y="4938801"/>
            <a:ext cx="24130" cy="15875"/>
          </a:xfrm>
          <a:custGeom>
            <a:avLst/>
            <a:gdLst/>
            <a:ahLst/>
            <a:cxnLst/>
            <a:rect l="l" t="t" r="r" b="b"/>
            <a:pathLst>
              <a:path w="24129" h="15875">
                <a:moveTo>
                  <a:pt x="24053" y="15455"/>
                </a:moveTo>
                <a:lnTo>
                  <a:pt x="0" y="0"/>
                </a:lnTo>
              </a:path>
            </a:pathLst>
          </a:custGeom>
          <a:ln w="19900">
            <a:solidFill>
              <a:srgbClr val="005776"/>
            </a:solidFill>
          </a:ln>
        </p:spPr>
        <p:txBody>
          <a:bodyPr wrap="square" lIns="0" tIns="0" rIns="0" bIns="0" rtlCol="0"/>
          <a:lstStyle/>
          <a:p>
            <a:endParaRPr/>
          </a:p>
        </p:txBody>
      </p:sp>
      <p:sp>
        <p:nvSpPr>
          <p:cNvPr id="857" name="object 857"/>
          <p:cNvSpPr/>
          <p:nvPr/>
        </p:nvSpPr>
        <p:spPr>
          <a:xfrm>
            <a:off x="5800430" y="4954263"/>
            <a:ext cx="24130" cy="19050"/>
          </a:xfrm>
          <a:custGeom>
            <a:avLst/>
            <a:gdLst/>
            <a:ahLst/>
            <a:cxnLst/>
            <a:rect l="l" t="t" r="r" b="b"/>
            <a:pathLst>
              <a:path w="24129" h="19050">
                <a:moveTo>
                  <a:pt x="24066" y="18783"/>
                </a:moveTo>
                <a:lnTo>
                  <a:pt x="0" y="0"/>
                </a:lnTo>
              </a:path>
            </a:pathLst>
          </a:custGeom>
          <a:ln w="19900">
            <a:solidFill>
              <a:srgbClr val="005776"/>
            </a:solidFill>
          </a:ln>
        </p:spPr>
        <p:txBody>
          <a:bodyPr wrap="square" lIns="0" tIns="0" rIns="0" bIns="0" rtlCol="0"/>
          <a:lstStyle/>
          <a:p>
            <a:endParaRPr/>
          </a:p>
        </p:txBody>
      </p:sp>
      <p:sp>
        <p:nvSpPr>
          <p:cNvPr id="858" name="object 858"/>
          <p:cNvSpPr/>
          <p:nvPr/>
        </p:nvSpPr>
        <p:spPr>
          <a:xfrm>
            <a:off x="5824490" y="4967267"/>
            <a:ext cx="24130" cy="6350"/>
          </a:xfrm>
          <a:custGeom>
            <a:avLst/>
            <a:gdLst/>
            <a:ahLst/>
            <a:cxnLst/>
            <a:rect l="l" t="t" r="r" b="b"/>
            <a:pathLst>
              <a:path w="24129" h="6350">
                <a:moveTo>
                  <a:pt x="24066" y="0"/>
                </a:moveTo>
                <a:lnTo>
                  <a:pt x="0" y="5778"/>
                </a:lnTo>
              </a:path>
            </a:pathLst>
          </a:custGeom>
          <a:ln w="19900">
            <a:solidFill>
              <a:srgbClr val="005776"/>
            </a:solidFill>
          </a:ln>
        </p:spPr>
        <p:txBody>
          <a:bodyPr wrap="square" lIns="0" tIns="0" rIns="0" bIns="0" rtlCol="0"/>
          <a:lstStyle/>
          <a:p>
            <a:endParaRPr/>
          </a:p>
        </p:txBody>
      </p:sp>
      <p:sp>
        <p:nvSpPr>
          <p:cNvPr id="859" name="object 859"/>
          <p:cNvSpPr/>
          <p:nvPr/>
        </p:nvSpPr>
        <p:spPr>
          <a:xfrm>
            <a:off x="5848551" y="4951703"/>
            <a:ext cx="24130" cy="15875"/>
          </a:xfrm>
          <a:custGeom>
            <a:avLst/>
            <a:gdLst/>
            <a:ahLst/>
            <a:cxnLst/>
            <a:rect l="l" t="t" r="r" b="b"/>
            <a:pathLst>
              <a:path w="24129" h="15875">
                <a:moveTo>
                  <a:pt x="24053" y="0"/>
                </a:moveTo>
                <a:lnTo>
                  <a:pt x="0" y="15570"/>
                </a:lnTo>
              </a:path>
            </a:pathLst>
          </a:custGeom>
          <a:ln w="19900">
            <a:solidFill>
              <a:srgbClr val="005776"/>
            </a:solidFill>
          </a:ln>
        </p:spPr>
        <p:txBody>
          <a:bodyPr wrap="square" lIns="0" tIns="0" rIns="0" bIns="0" rtlCol="0"/>
          <a:lstStyle/>
          <a:p>
            <a:endParaRPr/>
          </a:p>
        </p:txBody>
      </p:sp>
      <p:sp>
        <p:nvSpPr>
          <p:cNvPr id="860" name="object 860"/>
          <p:cNvSpPr/>
          <p:nvPr/>
        </p:nvSpPr>
        <p:spPr>
          <a:xfrm>
            <a:off x="5872599" y="4946282"/>
            <a:ext cx="24130" cy="5715"/>
          </a:xfrm>
          <a:custGeom>
            <a:avLst/>
            <a:gdLst/>
            <a:ahLst/>
            <a:cxnLst/>
            <a:rect l="l" t="t" r="r" b="b"/>
            <a:pathLst>
              <a:path w="24129" h="5714">
                <a:moveTo>
                  <a:pt x="24066" y="0"/>
                </a:moveTo>
                <a:lnTo>
                  <a:pt x="0" y="5422"/>
                </a:lnTo>
              </a:path>
            </a:pathLst>
          </a:custGeom>
          <a:ln w="19900">
            <a:solidFill>
              <a:srgbClr val="005776"/>
            </a:solidFill>
          </a:ln>
        </p:spPr>
        <p:txBody>
          <a:bodyPr wrap="square" lIns="0" tIns="0" rIns="0" bIns="0" rtlCol="0"/>
          <a:lstStyle/>
          <a:p>
            <a:endParaRPr/>
          </a:p>
        </p:txBody>
      </p:sp>
      <p:sp>
        <p:nvSpPr>
          <p:cNvPr id="861" name="object 861"/>
          <p:cNvSpPr/>
          <p:nvPr/>
        </p:nvSpPr>
        <p:spPr>
          <a:xfrm>
            <a:off x="5896659" y="4946282"/>
            <a:ext cx="24130" cy="21590"/>
          </a:xfrm>
          <a:custGeom>
            <a:avLst/>
            <a:gdLst/>
            <a:ahLst/>
            <a:cxnLst/>
            <a:rect l="l" t="t" r="r" b="b"/>
            <a:pathLst>
              <a:path w="24129" h="21589">
                <a:moveTo>
                  <a:pt x="24066" y="21158"/>
                </a:moveTo>
                <a:lnTo>
                  <a:pt x="0" y="0"/>
                </a:lnTo>
              </a:path>
            </a:pathLst>
          </a:custGeom>
          <a:ln w="19900">
            <a:solidFill>
              <a:srgbClr val="005776"/>
            </a:solidFill>
          </a:ln>
        </p:spPr>
        <p:txBody>
          <a:bodyPr wrap="square" lIns="0" tIns="0" rIns="0" bIns="0" rtlCol="0"/>
          <a:lstStyle/>
          <a:p>
            <a:endParaRPr/>
          </a:p>
        </p:txBody>
      </p:sp>
      <p:sp>
        <p:nvSpPr>
          <p:cNvPr id="862" name="object 862"/>
          <p:cNvSpPr/>
          <p:nvPr/>
        </p:nvSpPr>
        <p:spPr>
          <a:xfrm>
            <a:off x="5920720" y="4967447"/>
            <a:ext cx="24130" cy="17145"/>
          </a:xfrm>
          <a:custGeom>
            <a:avLst/>
            <a:gdLst/>
            <a:ahLst/>
            <a:cxnLst/>
            <a:rect l="l" t="t" r="r" b="b"/>
            <a:pathLst>
              <a:path w="24129" h="17145">
                <a:moveTo>
                  <a:pt x="24053" y="16687"/>
                </a:moveTo>
                <a:lnTo>
                  <a:pt x="0" y="0"/>
                </a:lnTo>
              </a:path>
            </a:pathLst>
          </a:custGeom>
          <a:ln w="19900">
            <a:solidFill>
              <a:srgbClr val="005776"/>
            </a:solidFill>
          </a:ln>
        </p:spPr>
        <p:txBody>
          <a:bodyPr wrap="square" lIns="0" tIns="0" rIns="0" bIns="0" rtlCol="0"/>
          <a:lstStyle/>
          <a:p>
            <a:endParaRPr/>
          </a:p>
        </p:txBody>
      </p:sp>
      <p:sp>
        <p:nvSpPr>
          <p:cNvPr id="863" name="object 863"/>
          <p:cNvSpPr/>
          <p:nvPr/>
        </p:nvSpPr>
        <p:spPr>
          <a:xfrm>
            <a:off x="5944768" y="4984130"/>
            <a:ext cx="24130" cy="29845"/>
          </a:xfrm>
          <a:custGeom>
            <a:avLst/>
            <a:gdLst/>
            <a:ahLst/>
            <a:cxnLst/>
            <a:rect l="l" t="t" r="r" b="b"/>
            <a:pathLst>
              <a:path w="24129" h="29845">
                <a:moveTo>
                  <a:pt x="24066" y="29832"/>
                </a:moveTo>
                <a:lnTo>
                  <a:pt x="0" y="0"/>
                </a:lnTo>
              </a:path>
            </a:pathLst>
          </a:custGeom>
          <a:ln w="19900">
            <a:solidFill>
              <a:srgbClr val="005776"/>
            </a:solidFill>
          </a:ln>
        </p:spPr>
        <p:txBody>
          <a:bodyPr wrap="square" lIns="0" tIns="0" rIns="0" bIns="0" rtlCol="0"/>
          <a:lstStyle/>
          <a:p>
            <a:endParaRPr/>
          </a:p>
        </p:txBody>
      </p:sp>
      <p:sp>
        <p:nvSpPr>
          <p:cNvPr id="864" name="object 864"/>
          <p:cNvSpPr/>
          <p:nvPr/>
        </p:nvSpPr>
        <p:spPr>
          <a:xfrm>
            <a:off x="5968828" y="5013958"/>
            <a:ext cx="24130" cy="20955"/>
          </a:xfrm>
          <a:custGeom>
            <a:avLst/>
            <a:gdLst/>
            <a:ahLst/>
            <a:cxnLst/>
            <a:rect l="l" t="t" r="r" b="b"/>
            <a:pathLst>
              <a:path w="24129" h="20954">
                <a:moveTo>
                  <a:pt x="24066" y="20789"/>
                </a:moveTo>
                <a:lnTo>
                  <a:pt x="0" y="0"/>
                </a:lnTo>
              </a:path>
            </a:pathLst>
          </a:custGeom>
          <a:ln w="19900">
            <a:solidFill>
              <a:srgbClr val="005776"/>
            </a:solidFill>
          </a:ln>
        </p:spPr>
        <p:txBody>
          <a:bodyPr wrap="square" lIns="0" tIns="0" rIns="0" bIns="0" rtlCol="0"/>
          <a:lstStyle/>
          <a:p>
            <a:endParaRPr/>
          </a:p>
        </p:txBody>
      </p:sp>
      <p:sp>
        <p:nvSpPr>
          <p:cNvPr id="865" name="object 865"/>
          <p:cNvSpPr/>
          <p:nvPr/>
        </p:nvSpPr>
        <p:spPr>
          <a:xfrm>
            <a:off x="5992890" y="5034752"/>
            <a:ext cx="24130" cy="6985"/>
          </a:xfrm>
          <a:custGeom>
            <a:avLst/>
            <a:gdLst/>
            <a:ahLst/>
            <a:cxnLst/>
            <a:rect l="l" t="t" r="r" b="b"/>
            <a:pathLst>
              <a:path w="24129" h="6985">
                <a:moveTo>
                  <a:pt x="24066" y="6731"/>
                </a:moveTo>
                <a:lnTo>
                  <a:pt x="0" y="0"/>
                </a:lnTo>
              </a:path>
            </a:pathLst>
          </a:custGeom>
          <a:ln w="19900">
            <a:solidFill>
              <a:srgbClr val="005776"/>
            </a:solidFill>
          </a:ln>
        </p:spPr>
        <p:txBody>
          <a:bodyPr wrap="square" lIns="0" tIns="0" rIns="0" bIns="0" rtlCol="0"/>
          <a:lstStyle/>
          <a:p>
            <a:endParaRPr/>
          </a:p>
        </p:txBody>
      </p:sp>
      <p:sp>
        <p:nvSpPr>
          <p:cNvPr id="866" name="object 866"/>
          <p:cNvSpPr/>
          <p:nvPr/>
        </p:nvSpPr>
        <p:spPr>
          <a:xfrm>
            <a:off x="6016950" y="5025583"/>
            <a:ext cx="24130" cy="16510"/>
          </a:xfrm>
          <a:custGeom>
            <a:avLst/>
            <a:gdLst/>
            <a:ahLst/>
            <a:cxnLst/>
            <a:rect l="l" t="t" r="r" b="b"/>
            <a:pathLst>
              <a:path w="24129" h="16510">
                <a:moveTo>
                  <a:pt x="24053" y="0"/>
                </a:moveTo>
                <a:lnTo>
                  <a:pt x="0" y="15900"/>
                </a:lnTo>
              </a:path>
            </a:pathLst>
          </a:custGeom>
          <a:ln w="19900">
            <a:solidFill>
              <a:srgbClr val="005776"/>
            </a:solidFill>
          </a:ln>
        </p:spPr>
        <p:txBody>
          <a:bodyPr wrap="square" lIns="0" tIns="0" rIns="0" bIns="0" rtlCol="0"/>
          <a:lstStyle/>
          <a:p>
            <a:endParaRPr/>
          </a:p>
        </p:txBody>
      </p:sp>
      <p:sp>
        <p:nvSpPr>
          <p:cNvPr id="867" name="object 867"/>
          <p:cNvSpPr/>
          <p:nvPr/>
        </p:nvSpPr>
        <p:spPr>
          <a:xfrm>
            <a:off x="6040998" y="5025585"/>
            <a:ext cx="24130" cy="2540"/>
          </a:xfrm>
          <a:custGeom>
            <a:avLst/>
            <a:gdLst/>
            <a:ahLst/>
            <a:cxnLst/>
            <a:rect l="l" t="t" r="r" b="b"/>
            <a:pathLst>
              <a:path w="24129" h="2539">
                <a:moveTo>
                  <a:pt x="24066" y="2019"/>
                </a:moveTo>
                <a:lnTo>
                  <a:pt x="0" y="0"/>
                </a:lnTo>
              </a:path>
            </a:pathLst>
          </a:custGeom>
          <a:ln w="19900">
            <a:solidFill>
              <a:srgbClr val="005776"/>
            </a:solidFill>
          </a:ln>
        </p:spPr>
        <p:txBody>
          <a:bodyPr wrap="square" lIns="0" tIns="0" rIns="0" bIns="0" rtlCol="0"/>
          <a:lstStyle/>
          <a:p>
            <a:endParaRPr/>
          </a:p>
        </p:txBody>
      </p:sp>
      <p:sp>
        <p:nvSpPr>
          <p:cNvPr id="868" name="object 868"/>
          <p:cNvSpPr/>
          <p:nvPr/>
        </p:nvSpPr>
        <p:spPr>
          <a:xfrm>
            <a:off x="6065058" y="5027608"/>
            <a:ext cx="24130" cy="45720"/>
          </a:xfrm>
          <a:custGeom>
            <a:avLst/>
            <a:gdLst/>
            <a:ahLst/>
            <a:cxnLst/>
            <a:rect l="l" t="t" r="r" b="b"/>
            <a:pathLst>
              <a:path w="24129" h="45720">
                <a:moveTo>
                  <a:pt x="24066" y="45377"/>
                </a:moveTo>
                <a:lnTo>
                  <a:pt x="0" y="0"/>
                </a:lnTo>
              </a:path>
            </a:pathLst>
          </a:custGeom>
          <a:ln w="19900">
            <a:solidFill>
              <a:srgbClr val="005776"/>
            </a:solidFill>
          </a:ln>
        </p:spPr>
        <p:txBody>
          <a:bodyPr wrap="square" lIns="0" tIns="0" rIns="0" bIns="0" rtlCol="0"/>
          <a:lstStyle/>
          <a:p>
            <a:endParaRPr/>
          </a:p>
        </p:txBody>
      </p:sp>
      <p:sp>
        <p:nvSpPr>
          <p:cNvPr id="869" name="object 869"/>
          <p:cNvSpPr/>
          <p:nvPr/>
        </p:nvSpPr>
        <p:spPr>
          <a:xfrm>
            <a:off x="6089119" y="5072980"/>
            <a:ext cx="24130" cy="10160"/>
          </a:xfrm>
          <a:custGeom>
            <a:avLst/>
            <a:gdLst/>
            <a:ahLst/>
            <a:cxnLst/>
            <a:rect l="l" t="t" r="r" b="b"/>
            <a:pathLst>
              <a:path w="24129" h="10160">
                <a:moveTo>
                  <a:pt x="24053" y="9728"/>
                </a:moveTo>
                <a:lnTo>
                  <a:pt x="0" y="0"/>
                </a:lnTo>
              </a:path>
            </a:pathLst>
          </a:custGeom>
          <a:ln w="19900">
            <a:solidFill>
              <a:srgbClr val="005776"/>
            </a:solidFill>
          </a:ln>
        </p:spPr>
        <p:txBody>
          <a:bodyPr wrap="square" lIns="0" tIns="0" rIns="0" bIns="0" rtlCol="0"/>
          <a:lstStyle/>
          <a:p>
            <a:endParaRPr/>
          </a:p>
        </p:txBody>
      </p:sp>
      <p:sp>
        <p:nvSpPr>
          <p:cNvPr id="870" name="object 870"/>
          <p:cNvSpPr/>
          <p:nvPr/>
        </p:nvSpPr>
        <p:spPr>
          <a:xfrm>
            <a:off x="6113167" y="5079484"/>
            <a:ext cx="24130" cy="3810"/>
          </a:xfrm>
          <a:custGeom>
            <a:avLst/>
            <a:gdLst/>
            <a:ahLst/>
            <a:cxnLst/>
            <a:rect l="l" t="t" r="r" b="b"/>
            <a:pathLst>
              <a:path w="24129" h="3810">
                <a:moveTo>
                  <a:pt x="24066" y="0"/>
                </a:moveTo>
                <a:lnTo>
                  <a:pt x="0" y="3225"/>
                </a:lnTo>
              </a:path>
            </a:pathLst>
          </a:custGeom>
          <a:ln w="19900">
            <a:solidFill>
              <a:srgbClr val="005776"/>
            </a:solidFill>
          </a:ln>
        </p:spPr>
        <p:txBody>
          <a:bodyPr wrap="square" lIns="0" tIns="0" rIns="0" bIns="0" rtlCol="0"/>
          <a:lstStyle/>
          <a:p>
            <a:endParaRPr/>
          </a:p>
        </p:txBody>
      </p:sp>
      <p:sp>
        <p:nvSpPr>
          <p:cNvPr id="871" name="object 871"/>
          <p:cNvSpPr/>
          <p:nvPr/>
        </p:nvSpPr>
        <p:spPr>
          <a:xfrm>
            <a:off x="6137228" y="5079488"/>
            <a:ext cx="24130" cy="48895"/>
          </a:xfrm>
          <a:custGeom>
            <a:avLst/>
            <a:gdLst/>
            <a:ahLst/>
            <a:cxnLst/>
            <a:rect l="l" t="t" r="r" b="b"/>
            <a:pathLst>
              <a:path w="24129" h="48895">
                <a:moveTo>
                  <a:pt x="24066" y="48513"/>
                </a:moveTo>
                <a:lnTo>
                  <a:pt x="0" y="0"/>
                </a:lnTo>
              </a:path>
            </a:pathLst>
          </a:custGeom>
          <a:ln w="19900">
            <a:solidFill>
              <a:srgbClr val="005776"/>
            </a:solidFill>
          </a:ln>
        </p:spPr>
        <p:txBody>
          <a:bodyPr wrap="square" lIns="0" tIns="0" rIns="0" bIns="0" rtlCol="0"/>
          <a:lstStyle/>
          <a:p>
            <a:endParaRPr/>
          </a:p>
        </p:txBody>
      </p:sp>
      <p:sp>
        <p:nvSpPr>
          <p:cNvPr id="872" name="object 872"/>
          <p:cNvSpPr/>
          <p:nvPr/>
        </p:nvSpPr>
        <p:spPr>
          <a:xfrm>
            <a:off x="6161288" y="5128000"/>
            <a:ext cx="24130" cy="80645"/>
          </a:xfrm>
          <a:custGeom>
            <a:avLst/>
            <a:gdLst/>
            <a:ahLst/>
            <a:cxnLst/>
            <a:rect l="l" t="t" r="r" b="b"/>
            <a:pathLst>
              <a:path w="24129" h="80645">
                <a:moveTo>
                  <a:pt x="24066" y="80454"/>
                </a:moveTo>
                <a:lnTo>
                  <a:pt x="0" y="0"/>
                </a:lnTo>
              </a:path>
            </a:pathLst>
          </a:custGeom>
          <a:ln w="19900">
            <a:solidFill>
              <a:srgbClr val="005776"/>
            </a:solidFill>
          </a:ln>
        </p:spPr>
        <p:txBody>
          <a:bodyPr wrap="square" lIns="0" tIns="0" rIns="0" bIns="0" rtlCol="0"/>
          <a:lstStyle/>
          <a:p>
            <a:endParaRPr/>
          </a:p>
        </p:txBody>
      </p:sp>
      <p:sp>
        <p:nvSpPr>
          <p:cNvPr id="873" name="object 873"/>
          <p:cNvSpPr/>
          <p:nvPr/>
        </p:nvSpPr>
        <p:spPr>
          <a:xfrm>
            <a:off x="6185349" y="5208458"/>
            <a:ext cx="24130" cy="24130"/>
          </a:xfrm>
          <a:custGeom>
            <a:avLst/>
            <a:gdLst/>
            <a:ahLst/>
            <a:cxnLst/>
            <a:rect l="l" t="t" r="r" b="b"/>
            <a:pathLst>
              <a:path w="24129" h="24129">
                <a:moveTo>
                  <a:pt x="24053" y="23723"/>
                </a:moveTo>
                <a:lnTo>
                  <a:pt x="0" y="0"/>
                </a:lnTo>
              </a:path>
            </a:pathLst>
          </a:custGeom>
          <a:ln w="19900">
            <a:solidFill>
              <a:srgbClr val="005776"/>
            </a:solidFill>
          </a:ln>
        </p:spPr>
        <p:txBody>
          <a:bodyPr wrap="square" lIns="0" tIns="0" rIns="0" bIns="0" rtlCol="0"/>
          <a:lstStyle/>
          <a:p>
            <a:endParaRPr/>
          </a:p>
        </p:txBody>
      </p:sp>
      <p:sp>
        <p:nvSpPr>
          <p:cNvPr id="874" name="object 874"/>
          <p:cNvSpPr/>
          <p:nvPr/>
        </p:nvSpPr>
        <p:spPr>
          <a:xfrm>
            <a:off x="6209396" y="5231611"/>
            <a:ext cx="24130" cy="635"/>
          </a:xfrm>
          <a:custGeom>
            <a:avLst/>
            <a:gdLst/>
            <a:ahLst/>
            <a:cxnLst/>
            <a:rect l="l" t="t" r="r" b="b"/>
            <a:pathLst>
              <a:path w="24129" h="635">
                <a:moveTo>
                  <a:pt x="24066" y="0"/>
                </a:moveTo>
                <a:lnTo>
                  <a:pt x="0" y="571"/>
                </a:lnTo>
              </a:path>
            </a:pathLst>
          </a:custGeom>
          <a:ln w="19900">
            <a:solidFill>
              <a:srgbClr val="005776"/>
            </a:solidFill>
          </a:ln>
        </p:spPr>
        <p:txBody>
          <a:bodyPr wrap="square" lIns="0" tIns="0" rIns="0" bIns="0" rtlCol="0"/>
          <a:lstStyle/>
          <a:p>
            <a:endParaRPr/>
          </a:p>
        </p:txBody>
      </p:sp>
      <p:sp>
        <p:nvSpPr>
          <p:cNvPr id="875" name="object 875"/>
          <p:cNvSpPr/>
          <p:nvPr/>
        </p:nvSpPr>
        <p:spPr>
          <a:xfrm>
            <a:off x="6233458" y="5231616"/>
            <a:ext cx="24130" cy="36830"/>
          </a:xfrm>
          <a:custGeom>
            <a:avLst/>
            <a:gdLst/>
            <a:ahLst/>
            <a:cxnLst/>
            <a:rect l="l" t="t" r="r" b="b"/>
            <a:pathLst>
              <a:path w="24129" h="36829">
                <a:moveTo>
                  <a:pt x="24066" y="36829"/>
                </a:moveTo>
                <a:lnTo>
                  <a:pt x="0" y="0"/>
                </a:lnTo>
              </a:path>
            </a:pathLst>
          </a:custGeom>
          <a:ln w="19900">
            <a:solidFill>
              <a:srgbClr val="005776"/>
            </a:solidFill>
          </a:ln>
        </p:spPr>
        <p:txBody>
          <a:bodyPr wrap="square" lIns="0" tIns="0" rIns="0" bIns="0" rtlCol="0"/>
          <a:lstStyle/>
          <a:p>
            <a:endParaRPr/>
          </a:p>
        </p:txBody>
      </p:sp>
      <p:sp>
        <p:nvSpPr>
          <p:cNvPr id="876" name="object 876"/>
          <p:cNvSpPr/>
          <p:nvPr/>
        </p:nvSpPr>
        <p:spPr>
          <a:xfrm>
            <a:off x="6257518" y="5268442"/>
            <a:ext cx="24130" cy="41275"/>
          </a:xfrm>
          <a:custGeom>
            <a:avLst/>
            <a:gdLst/>
            <a:ahLst/>
            <a:cxnLst/>
            <a:rect l="l" t="t" r="r" b="b"/>
            <a:pathLst>
              <a:path w="24129" h="41275">
                <a:moveTo>
                  <a:pt x="24053" y="40919"/>
                </a:moveTo>
                <a:lnTo>
                  <a:pt x="0" y="0"/>
                </a:lnTo>
              </a:path>
            </a:pathLst>
          </a:custGeom>
          <a:ln w="19900">
            <a:solidFill>
              <a:srgbClr val="005776"/>
            </a:solidFill>
          </a:ln>
        </p:spPr>
        <p:txBody>
          <a:bodyPr wrap="square" lIns="0" tIns="0" rIns="0" bIns="0" rtlCol="0"/>
          <a:lstStyle/>
          <a:p>
            <a:endParaRPr/>
          </a:p>
        </p:txBody>
      </p:sp>
      <p:sp>
        <p:nvSpPr>
          <p:cNvPr id="877" name="object 877"/>
          <p:cNvSpPr/>
          <p:nvPr/>
        </p:nvSpPr>
        <p:spPr>
          <a:xfrm>
            <a:off x="6281566" y="5286318"/>
            <a:ext cx="24130" cy="23495"/>
          </a:xfrm>
          <a:custGeom>
            <a:avLst/>
            <a:gdLst/>
            <a:ahLst/>
            <a:cxnLst/>
            <a:rect l="l" t="t" r="r" b="b"/>
            <a:pathLst>
              <a:path w="24129" h="23495">
                <a:moveTo>
                  <a:pt x="24066" y="0"/>
                </a:moveTo>
                <a:lnTo>
                  <a:pt x="0" y="23037"/>
                </a:lnTo>
              </a:path>
            </a:pathLst>
          </a:custGeom>
          <a:ln w="19900">
            <a:solidFill>
              <a:srgbClr val="005776"/>
            </a:solidFill>
          </a:ln>
        </p:spPr>
        <p:txBody>
          <a:bodyPr wrap="square" lIns="0" tIns="0" rIns="0" bIns="0" rtlCol="0"/>
          <a:lstStyle/>
          <a:p>
            <a:endParaRPr/>
          </a:p>
        </p:txBody>
      </p:sp>
      <p:sp>
        <p:nvSpPr>
          <p:cNvPr id="878" name="object 878"/>
          <p:cNvSpPr/>
          <p:nvPr/>
        </p:nvSpPr>
        <p:spPr>
          <a:xfrm>
            <a:off x="6305627" y="5261302"/>
            <a:ext cx="24130" cy="25400"/>
          </a:xfrm>
          <a:custGeom>
            <a:avLst/>
            <a:gdLst/>
            <a:ahLst/>
            <a:cxnLst/>
            <a:rect l="l" t="t" r="r" b="b"/>
            <a:pathLst>
              <a:path w="24129" h="25400">
                <a:moveTo>
                  <a:pt x="24066" y="0"/>
                </a:moveTo>
                <a:lnTo>
                  <a:pt x="0" y="25019"/>
                </a:lnTo>
              </a:path>
            </a:pathLst>
          </a:custGeom>
          <a:ln w="19900">
            <a:solidFill>
              <a:srgbClr val="005776"/>
            </a:solidFill>
          </a:ln>
        </p:spPr>
        <p:txBody>
          <a:bodyPr wrap="square" lIns="0" tIns="0" rIns="0" bIns="0" rtlCol="0"/>
          <a:lstStyle/>
          <a:p>
            <a:endParaRPr/>
          </a:p>
        </p:txBody>
      </p:sp>
      <p:sp>
        <p:nvSpPr>
          <p:cNvPr id="879" name="object 879"/>
          <p:cNvSpPr/>
          <p:nvPr/>
        </p:nvSpPr>
        <p:spPr>
          <a:xfrm>
            <a:off x="6329687" y="5247250"/>
            <a:ext cx="24130" cy="14604"/>
          </a:xfrm>
          <a:custGeom>
            <a:avLst/>
            <a:gdLst/>
            <a:ahLst/>
            <a:cxnLst/>
            <a:rect l="l" t="t" r="r" b="b"/>
            <a:pathLst>
              <a:path w="24129" h="14604">
                <a:moveTo>
                  <a:pt x="24053" y="0"/>
                </a:moveTo>
                <a:lnTo>
                  <a:pt x="0" y="14046"/>
                </a:lnTo>
              </a:path>
            </a:pathLst>
          </a:custGeom>
          <a:ln w="19900">
            <a:solidFill>
              <a:srgbClr val="005776"/>
            </a:solidFill>
          </a:ln>
        </p:spPr>
        <p:txBody>
          <a:bodyPr wrap="square" lIns="0" tIns="0" rIns="0" bIns="0" rtlCol="0"/>
          <a:lstStyle/>
          <a:p>
            <a:endParaRPr/>
          </a:p>
        </p:txBody>
      </p:sp>
      <p:sp>
        <p:nvSpPr>
          <p:cNvPr id="880" name="object 880"/>
          <p:cNvSpPr/>
          <p:nvPr/>
        </p:nvSpPr>
        <p:spPr>
          <a:xfrm>
            <a:off x="6353736" y="5247246"/>
            <a:ext cx="24130" cy="4445"/>
          </a:xfrm>
          <a:custGeom>
            <a:avLst/>
            <a:gdLst/>
            <a:ahLst/>
            <a:cxnLst/>
            <a:rect l="l" t="t" r="r" b="b"/>
            <a:pathLst>
              <a:path w="24129" h="4445">
                <a:moveTo>
                  <a:pt x="24066" y="3860"/>
                </a:moveTo>
                <a:lnTo>
                  <a:pt x="0" y="0"/>
                </a:lnTo>
              </a:path>
            </a:pathLst>
          </a:custGeom>
          <a:ln w="19900">
            <a:solidFill>
              <a:srgbClr val="005776"/>
            </a:solidFill>
          </a:ln>
        </p:spPr>
        <p:txBody>
          <a:bodyPr wrap="square" lIns="0" tIns="0" rIns="0" bIns="0" rtlCol="0"/>
          <a:lstStyle/>
          <a:p>
            <a:endParaRPr/>
          </a:p>
        </p:txBody>
      </p:sp>
      <p:sp>
        <p:nvSpPr>
          <p:cNvPr id="881" name="object 881"/>
          <p:cNvSpPr/>
          <p:nvPr/>
        </p:nvSpPr>
        <p:spPr>
          <a:xfrm>
            <a:off x="6377796" y="5228150"/>
            <a:ext cx="24130" cy="23495"/>
          </a:xfrm>
          <a:custGeom>
            <a:avLst/>
            <a:gdLst/>
            <a:ahLst/>
            <a:cxnLst/>
            <a:rect l="l" t="t" r="r" b="b"/>
            <a:pathLst>
              <a:path w="24129" h="23495">
                <a:moveTo>
                  <a:pt x="24066" y="0"/>
                </a:moveTo>
                <a:lnTo>
                  <a:pt x="0" y="22961"/>
                </a:lnTo>
              </a:path>
            </a:pathLst>
          </a:custGeom>
          <a:ln w="19900">
            <a:solidFill>
              <a:srgbClr val="005776"/>
            </a:solidFill>
          </a:ln>
        </p:spPr>
        <p:txBody>
          <a:bodyPr wrap="square" lIns="0" tIns="0" rIns="0" bIns="0" rtlCol="0"/>
          <a:lstStyle/>
          <a:p>
            <a:endParaRPr/>
          </a:p>
        </p:txBody>
      </p:sp>
      <p:sp>
        <p:nvSpPr>
          <p:cNvPr id="882" name="object 882"/>
          <p:cNvSpPr/>
          <p:nvPr/>
        </p:nvSpPr>
        <p:spPr>
          <a:xfrm>
            <a:off x="6401856" y="5219047"/>
            <a:ext cx="24130" cy="9525"/>
          </a:xfrm>
          <a:custGeom>
            <a:avLst/>
            <a:gdLst/>
            <a:ahLst/>
            <a:cxnLst/>
            <a:rect l="l" t="t" r="r" b="b"/>
            <a:pathLst>
              <a:path w="24129" h="9525">
                <a:moveTo>
                  <a:pt x="24066" y="0"/>
                </a:moveTo>
                <a:lnTo>
                  <a:pt x="0" y="9105"/>
                </a:lnTo>
              </a:path>
            </a:pathLst>
          </a:custGeom>
          <a:ln w="19900">
            <a:solidFill>
              <a:srgbClr val="005776"/>
            </a:solidFill>
          </a:ln>
        </p:spPr>
        <p:txBody>
          <a:bodyPr wrap="square" lIns="0" tIns="0" rIns="0" bIns="0" rtlCol="0"/>
          <a:lstStyle/>
          <a:p>
            <a:endParaRPr/>
          </a:p>
        </p:txBody>
      </p:sp>
      <p:sp>
        <p:nvSpPr>
          <p:cNvPr id="883" name="object 883"/>
          <p:cNvSpPr/>
          <p:nvPr/>
        </p:nvSpPr>
        <p:spPr>
          <a:xfrm>
            <a:off x="6425918" y="5209237"/>
            <a:ext cx="24130" cy="10160"/>
          </a:xfrm>
          <a:custGeom>
            <a:avLst/>
            <a:gdLst/>
            <a:ahLst/>
            <a:cxnLst/>
            <a:rect l="l" t="t" r="r" b="b"/>
            <a:pathLst>
              <a:path w="24129" h="10160">
                <a:moveTo>
                  <a:pt x="24053" y="0"/>
                </a:moveTo>
                <a:lnTo>
                  <a:pt x="0" y="9804"/>
                </a:lnTo>
              </a:path>
            </a:pathLst>
          </a:custGeom>
          <a:ln w="19900">
            <a:solidFill>
              <a:srgbClr val="005776"/>
            </a:solidFill>
          </a:ln>
        </p:spPr>
        <p:txBody>
          <a:bodyPr wrap="square" lIns="0" tIns="0" rIns="0" bIns="0" rtlCol="0"/>
          <a:lstStyle/>
          <a:p>
            <a:endParaRPr/>
          </a:p>
        </p:txBody>
      </p:sp>
      <p:sp>
        <p:nvSpPr>
          <p:cNvPr id="884" name="object 884"/>
          <p:cNvSpPr/>
          <p:nvPr/>
        </p:nvSpPr>
        <p:spPr>
          <a:xfrm>
            <a:off x="6449965" y="5209233"/>
            <a:ext cx="24130" cy="11430"/>
          </a:xfrm>
          <a:custGeom>
            <a:avLst/>
            <a:gdLst/>
            <a:ahLst/>
            <a:cxnLst/>
            <a:rect l="l" t="t" r="r" b="b"/>
            <a:pathLst>
              <a:path w="24129" h="11429">
                <a:moveTo>
                  <a:pt x="24066" y="11264"/>
                </a:moveTo>
                <a:lnTo>
                  <a:pt x="0" y="0"/>
                </a:lnTo>
              </a:path>
            </a:pathLst>
          </a:custGeom>
          <a:ln w="19900">
            <a:solidFill>
              <a:srgbClr val="005776"/>
            </a:solidFill>
          </a:ln>
        </p:spPr>
        <p:txBody>
          <a:bodyPr wrap="square" lIns="0" tIns="0" rIns="0" bIns="0" rtlCol="0"/>
          <a:lstStyle/>
          <a:p>
            <a:endParaRPr/>
          </a:p>
        </p:txBody>
      </p:sp>
      <p:sp>
        <p:nvSpPr>
          <p:cNvPr id="885" name="object 885"/>
          <p:cNvSpPr/>
          <p:nvPr/>
        </p:nvSpPr>
        <p:spPr>
          <a:xfrm>
            <a:off x="6474025" y="5202205"/>
            <a:ext cx="24130" cy="18415"/>
          </a:xfrm>
          <a:custGeom>
            <a:avLst/>
            <a:gdLst/>
            <a:ahLst/>
            <a:cxnLst/>
            <a:rect l="l" t="t" r="r" b="b"/>
            <a:pathLst>
              <a:path w="24129" h="18414">
                <a:moveTo>
                  <a:pt x="24066" y="0"/>
                </a:moveTo>
                <a:lnTo>
                  <a:pt x="0" y="18288"/>
                </a:lnTo>
              </a:path>
            </a:pathLst>
          </a:custGeom>
          <a:ln w="19900">
            <a:solidFill>
              <a:srgbClr val="005776"/>
            </a:solidFill>
          </a:ln>
        </p:spPr>
        <p:txBody>
          <a:bodyPr wrap="square" lIns="0" tIns="0" rIns="0" bIns="0" rtlCol="0"/>
          <a:lstStyle/>
          <a:p>
            <a:endParaRPr/>
          </a:p>
        </p:txBody>
      </p:sp>
      <p:sp>
        <p:nvSpPr>
          <p:cNvPr id="886" name="object 886"/>
          <p:cNvSpPr/>
          <p:nvPr/>
        </p:nvSpPr>
        <p:spPr>
          <a:xfrm>
            <a:off x="6498087" y="5202200"/>
            <a:ext cx="24130" cy="8890"/>
          </a:xfrm>
          <a:custGeom>
            <a:avLst/>
            <a:gdLst/>
            <a:ahLst/>
            <a:cxnLst/>
            <a:rect l="l" t="t" r="r" b="b"/>
            <a:pathLst>
              <a:path w="24129" h="8889">
                <a:moveTo>
                  <a:pt x="24053" y="8636"/>
                </a:moveTo>
                <a:lnTo>
                  <a:pt x="0" y="0"/>
                </a:lnTo>
              </a:path>
            </a:pathLst>
          </a:custGeom>
          <a:ln w="19900">
            <a:solidFill>
              <a:srgbClr val="005776"/>
            </a:solidFill>
          </a:ln>
        </p:spPr>
        <p:txBody>
          <a:bodyPr wrap="square" lIns="0" tIns="0" rIns="0" bIns="0" rtlCol="0"/>
          <a:lstStyle/>
          <a:p>
            <a:endParaRPr/>
          </a:p>
        </p:txBody>
      </p:sp>
      <p:sp>
        <p:nvSpPr>
          <p:cNvPr id="887" name="object 887"/>
          <p:cNvSpPr/>
          <p:nvPr/>
        </p:nvSpPr>
        <p:spPr>
          <a:xfrm>
            <a:off x="6522134" y="5210832"/>
            <a:ext cx="24130" cy="15240"/>
          </a:xfrm>
          <a:custGeom>
            <a:avLst/>
            <a:gdLst/>
            <a:ahLst/>
            <a:cxnLst/>
            <a:rect l="l" t="t" r="r" b="b"/>
            <a:pathLst>
              <a:path w="24129" h="15239">
                <a:moveTo>
                  <a:pt x="24066" y="14998"/>
                </a:moveTo>
                <a:lnTo>
                  <a:pt x="0" y="0"/>
                </a:lnTo>
              </a:path>
            </a:pathLst>
          </a:custGeom>
          <a:ln w="19900">
            <a:solidFill>
              <a:srgbClr val="005776"/>
            </a:solidFill>
          </a:ln>
        </p:spPr>
        <p:txBody>
          <a:bodyPr wrap="square" lIns="0" tIns="0" rIns="0" bIns="0" rtlCol="0"/>
          <a:lstStyle/>
          <a:p>
            <a:endParaRPr/>
          </a:p>
        </p:txBody>
      </p:sp>
      <p:sp>
        <p:nvSpPr>
          <p:cNvPr id="888" name="object 888"/>
          <p:cNvSpPr/>
          <p:nvPr/>
        </p:nvSpPr>
        <p:spPr>
          <a:xfrm>
            <a:off x="6546195" y="5219990"/>
            <a:ext cx="24130" cy="6350"/>
          </a:xfrm>
          <a:custGeom>
            <a:avLst/>
            <a:gdLst/>
            <a:ahLst/>
            <a:cxnLst/>
            <a:rect l="l" t="t" r="r" b="b"/>
            <a:pathLst>
              <a:path w="24129" h="6350">
                <a:moveTo>
                  <a:pt x="24066" y="0"/>
                </a:moveTo>
                <a:lnTo>
                  <a:pt x="0" y="5842"/>
                </a:lnTo>
              </a:path>
            </a:pathLst>
          </a:custGeom>
          <a:ln w="19900">
            <a:solidFill>
              <a:srgbClr val="005776"/>
            </a:solidFill>
          </a:ln>
        </p:spPr>
        <p:txBody>
          <a:bodyPr wrap="square" lIns="0" tIns="0" rIns="0" bIns="0" rtlCol="0"/>
          <a:lstStyle/>
          <a:p>
            <a:endParaRPr/>
          </a:p>
        </p:txBody>
      </p:sp>
      <p:sp>
        <p:nvSpPr>
          <p:cNvPr id="889" name="object 889"/>
          <p:cNvSpPr/>
          <p:nvPr/>
        </p:nvSpPr>
        <p:spPr>
          <a:xfrm>
            <a:off x="6570256" y="5204858"/>
            <a:ext cx="24130" cy="15240"/>
          </a:xfrm>
          <a:custGeom>
            <a:avLst/>
            <a:gdLst/>
            <a:ahLst/>
            <a:cxnLst/>
            <a:rect l="l" t="t" r="r" b="b"/>
            <a:pathLst>
              <a:path w="24129" h="15239">
                <a:moveTo>
                  <a:pt x="24066" y="0"/>
                </a:moveTo>
                <a:lnTo>
                  <a:pt x="0" y="15125"/>
                </a:lnTo>
              </a:path>
            </a:pathLst>
          </a:custGeom>
          <a:ln w="19900">
            <a:solidFill>
              <a:srgbClr val="005776"/>
            </a:solidFill>
          </a:ln>
        </p:spPr>
        <p:txBody>
          <a:bodyPr wrap="square" lIns="0" tIns="0" rIns="0" bIns="0" rtlCol="0"/>
          <a:lstStyle/>
          <a:p>
            <a:endParaRPr/>
          </a:p>
        </p:txBody>
      </p:sp>
      <p:sp>
        <p:nvSpPr>
          <p:cNvPr id="890" name="object 890"/>
          <p:cNvSpPr/>
          <p:nvPr/>
        </p:nvSpPr>
        <p:spPr>
          <a:xfrm>
            <a:off x="6594316" y="5202466"/>
            <a:ext cx="24130" cy="2540"/>
          </a:xfrm>
          <a:custGeom>
            <a:avLst/>
            <a:gdLst/>
            <a:ahLst/>
            <a:cxnLst/>
            <a:rect l="l" t="t" r="r" b="b"/>
            <a:pathLst>
              <a:path w="24129" h="2539">
                <a:moveTo>
                  <a:pt x="24053" y="0"/>
                </a:moveTo>
                <a:lnTo>
                  <a:pt x="0" y="2387"/>
                </a:lnTo>
              </a:path>
            </a:pathLst>
          </a:custGeom>
          <a:ln w="19900">
            <a:solidFill>
              <a:srgbClr val="005776"/>
            </a:solidFill>
          </a:ln>
        </p:spPr>
        <p:txBody>
          <a:bodyPr wrap="square" lIns="0" tIns="0" rIns="0" bIns="0" rtlCol="0"/>
          <a:lstStyle/>
          <a:p>
            <a:endParaRPr/>
          </a:p>
        </p:txBody>
      </p:sp>
      <p:sp>
        <p:nvSpPr>
          <p:cNvPr id="891" name="object 891"/>
          <p:cNvSpPr/>
          <p:nvPr/>
        </p:nvSpPr>
        <p:spPr>
          <a:xfrm>
            <a:off x="6618365" y="5202470"/>
            <a:ext cx="24130" cy="33020"/>
          </a:xfrm>
          <a:custGeom>
            <a:avLst/>
            <a:gdLst/>
            <a:ahLst/>
            <a:cxnLst/>
            <a:rect l="l" t="t" r="r" b="b"/>
            <a:pathLst>
              <a:path w="24129" h="33020">
                <a:moveTo>
                  <a:pt x="24066" y="32651"/>
                </a:moveTo>
                <a:lnTo>
                  <a:pt x="0" y="0"/>
                </a:lnTo>
              </a:path>
            </a:pathLst>
          </a:custGeom>
          <a:ln w="19900">
            <a:solidFill>
              <a:srgbClr val="005776"/>
            </a:solidFill>
          </a:ln>
        </p:spPr>
        <p:txBody>
          <a:bodyPr wrap="square" lIns="0" tIns="0" rIns="0" bIns="0" rtlCol="0"/>
          <a:lstStyle/>
          <a:p>
            <a:endParaRPr/>
          </a:p>
        </p:txBody>
      </p:sp>
      <p:sp>
        <p:nvSpPr>
          <p:cNvPr id="892" name="object 892"/>
          <p:cNvSpPr/>
          <p:nvPr/>
        </p:nvSpPr>
        <p:spPr>
          <a:xfrm>
            <a:off x="6642424" y="5235120"/>
            <a:ext cx="24130" cy="20320"/>
          </a:xfrm>
          <a:custGeom>
            <a:avLst/>
            <a:gdLst/>
            <a:ahLst/>
            <a:cxnLst/>
            <a:rect l="l" t="t" r="r" b="b"/>
            <a:pathLst>
              <a:path w="24129" h="20320">
                <a:moveTo>
                  <a:pt x="24066" y="20129"/>
                </a:moveTo>
                <a:lnTo>
                  <a:pt x="0" y="0"/>
                </a:lnTo>
              </a:path>
            </a:pathLst>
          </a:custGeom>
          <a:ln w="19900">
            <a:solidFill>
              <a:srgbClr val="005776"/>
            </a:solidFill>
          </a:ln>
        </p:spPr>
        <p:txBody>
          <a:bodyPr wrap="square" lIns="0" tIns="0" rIns="0" bIns="0" rtlCol="0"/>
          <a:lstStyle/>
          <a:p>
            <a:endParaRPr/>
          </a:p>
        </p:txBody>
      </p:sp>
      <p:sp>
        <p:nvSpPr>
          <p:cNvPr id="893" name="object 893"/>
          <p:cNvSpPr/>
          <p:nvPr/>
        </p:nvSpPr>
        <p:spPr>
          <a:xfrm>
            <a:off x="6666486" y="5235554"/>
            <a:ext cx="24130" cy="19685"/>
          </a:xfrm>
          <a:custGeom>
            <a:avLst/>
            <a:gdLst/>
            <a:ahLst/>
            <a:cxnLst/>
            <a:rect l="l" t="t" r="r" b="b"/>
            <a:pathLst>
              <a:path w="24129" h="19685">
                <a:moveTo>
                  <a:pt x="24053" y="0"/>
                </a:moveTo>
                <a:lnTo>
                  <a:pt x="0" y="19697"/>
                </a:lnTo>
              </a:path>
            </a:pathLst>
          </a:custGeom>
          <a:ln w="19900">
            <a:solidFill>
              <a:srgbClr val="005776"/>
            </a:solidFill>
          </a:ln>
        </p:spPr>
        <p:txBody>
          <a:bodyPr wrap="square" lIns="0" tIns="0" rIns="0" bIns="0" rtlCol="0"/>
          <a:lstStyle/>
          <a:p>
            <a:endParaRPr/>
          </a:p>
        </p:txBody>
      </p:sp>
      <p:sp>
        <p:nvSpPr>
          <p:cNvPr id="894" name="object 894"/>
          <p:cNvSpPr/>
          <p:nvPr/>
        </p:nvSpPr>
        <p:spPr>
          <a:xfrm>
            <a:off x="6690534" y="5235561"/>
            <a:ext cx="24130" cy="18415"/>
          </a:xfrm>
          <a:custGeom>
            <a:avLst/>
            <a:gdLst/>
            <a:ahLst/>
            <a:cxnLst/>
            <a:rect l="l" t="t" r="r" b="b"/>
            <a:pathLst>
              <a:path w="24129" h="18414">
                <a:moveTo>
                  <a:pt x="24066" y="18287"/>
                </a:moveTo>
                <a:lnTo>
                  <a:pt x="0" y="0"/>
                </a:lnTo>
              </a:path>
            </a:pathLst>
          </a:custGeom>
          <a:ln w="19900">
            <a:solidFill>
              <a:srgbClr val="005776"/>
            </a:solidFill>
          </a:ln>
        </p:spPr>
        <p:txBody>
          <a:bodyPr wrap="square" lIns="0" tIns="0" rIns="0" bIns="0" rtlCol="0"/>
          <a:lstStyle/>
          <a:p>
            <a:endParaRPr/>
          </a:p>
        </p:txBody>
      </p:sp>
      <p:sp>
        <p:nvSpPr>
          <p:cNvPr id="895" name="object 895"/>
          <p:cNvSpPr/>
          <p:nvPr/>
        </p:nvSpPr>
        <p:spPr>
          <a:xfrm>
            <a:off x="6714594" y="5229862"/>
            <a:ext cx="24130" cy="24130"/>
          </a:xfrm>
          <a:custGeom>
            <a:avLst/>
            <a:gdLst/>
            <a:ahLst/>
            <a:cxnLst/>
            <a:rect l="l" t="t" r="r" b="b"/>
            <a:pathLst>
              <a:path w="24129" h="24129">
                <a:moveTo>
                  <a:pt x="24066" y="0"/>
                </a:moveTo>
                <a:lnTo>
                  <a:pt x="0" y="23990"/>
                </a:lnTo>
              </a:path>
            </a:pathLst>
          </a:custGeom>
          <a:ln w="19900">
            <a:solidFill>
              <a:srgbClr val="005776"/>
            </a:solidFill>
          </a:ln>
        </p:spPr>
        <p:txBody>
          <a:bodyPr wrap="square" lIns="0" tIns="0" rIns="0" bIns="0" rtlCol="0"/>
          <a:lstStyle/>
          <a:p>
            <a:endParaRPr/>
          </a:p>
        </p:txBody>
      </p:sp>
      <p:sp>
        <p:nvSpPr>
          <p:cNvPr id="896" name="object 896"/>
          <p:cNvSpPr/>
          <p:nvPr/>
        </p:nvSpPr>
        <p:spPr>
          <a:xfrm>
            <a:off x="6738655" y="5221688"/>
            <a:ext cx="24130" cy="8255"/>
          </a:xfrm>
          <a:custGeom>
            <a:avLst/>
            <a:gdLst/>
            <a:ahLst/>
            <a:cxnLst/>
            <a:rect l="l" t="t" r="r" b="b"/>
            <a:pathLst>
              <a:path w="24129" h="8254">
                <a:moveTo>
                  <a:pt x="24066" y="0"/>
                </a:moveTo>
                <a:lnTo>
                  <a:pt x="0" y="8178"/>
                </a:lnTo>
              </a:path>
            </a:pathLst>
          </a:custGeom>
          <a:ln w="19900">
            <a:solidFill>
              <a:srgbClr val="005776"/>
            </a:solidFill>
          </a:ln>
        </p:spPr>
        <p:txBody>
          <a:bodyPr wrap="square" lIns="0" tIns="0" rIns="0" bIns="0" rtlCol="0"/>
          <a:lstStyle/>
          <a:p>
            <a:endParaRPr/>
          </a:p>
        </p:txBody>
      </p:sp>
      <p:sp>
        <p:nvSpPr>
          <p:cNvPr id="897" name="object 897"/>
          <p:cNvSpPr/>
          <p:nvPr/>
        </p:nvSpPr>
        <p:spPr>
          <a:xfrm>
            <a:off x="6762715" y="5221683"/>
            <a:ext cx="24130" cy="7620"/>
          </a:xfrm>
          <a:custGeom>
            <a:avLst/>
            <a:gdLst/>
            <a:ahLst/>
            <a:cxnLst/>
            <a:rect l="l" t="t" r="r" b="b"/>
            <a:pathLst>
              <a:path w="24129" h="7620">
                <a:moveTo>
                  <a:pt x="24053" y="7099"/>
                </a:moveTo>
                <a:lnTo>
                  <a:pt x="0" y="0"/>
                </a:lnTo>
              </a:path>
            </a:pathLst>
          </a:custGeom>
          <a:ln w="19900">
            <a:solidFill>
              <a:srgbClr val="005776"/>
            </a:solidFill>
          </a:ln>
        </p:spPr>
        <p:txBody>
          <a:bodyPr wrap="square" lIns="0" tIns="0" rIns="0" bIns="0" rtlCol="0"/>
          <a:lstStyle/>
          <a:p>
            <a:endParaRPr/>
          </a:p>
        </p:txBody>
      </p:sp>
      <p:sp>
        <p:nvSpPr>
          <p:cNvPr id="898" name="object 898"/>
          <p:cNvSpPr/>
          <p:nvPr/>
        </p:nvSpPr>
        <p:spPr>
          <a:xfrm>
            <a:off x="6786763" y="5219903"/>
            <a:ext cx="24130" cy="8890"/>
          </a:xfrm>
          <a:custGeom>
            <a:avLst/>
            <a:gdLst/>
            <a:ahLst/>
            <a:cxnLst/>
            <a:rect l="l" t="t" r="r" b="b"/>
            <a:pathLst>
              <a:path w="24129" h="8889">
                <a:moveTo>
                  <a:pt x="24066" y="0"/>
                </a:moveTo>
                <a:lnTo>
                  <a:pt x="0" y="8877"/>
                </a:lnTo>
              </a:path>
            </a:pathLst>
          </a:custGeom>
          <a:ln w="19900">
            <a:solidFill>
              <a:srgbClr val="005776"/>
            </a:solidFill>
          </a:ln>
        </p:spPr>
        <p:txBody>
          <a:bodyPr wrap="square" lIns="0" tIns="0" rIns="0" bIns="0" rtlCol="0"/>
          <a:lstStyle/>
          <a:p>
            <a:endParaRPr/>
          </a:p>
        </p:txBody>
      </p:sp>
      <p:sp>
        <p:nvSpPr>
          <p:cNvPr id="899" name="object 899"/>
          <p:cNvSpPr/>
          <p:nvPr/>
        </p:nvSpPr>
        <p:spPr>
          <a:xfrm>
            <a:off x="6810824" y="5217100"/>
            <a:ext cx="24130" cy="3175"/>
          </a:xfrm>
          <a:custGeom>
            <a:avLst/>
            <a:gdLst/>
            <a:ahLst/>
            <a:cxnLst/>
            <a:rect l="l" t="t" r="r" b="b"/>
            <a:pathLst>
              <a:path w="24129" h="3175">
                <a:moveTo>
                  <a:pt x="24066" y="0"/>
                </a:moveTo>
                <a:lnTo>
                  <a:pt x="0" y="2806"/>
                </a:lnTo>
              </a:path>
            </a:pathLst>
          </a:custGeom>
          <a:ln w="19900">
            <a:solidFill>
              <a:srgbClr val="005776"/>
            </a:solidFill>
          </a:ln>
        </p:spPr>
        <p:txBody>
          <a:bodyPr wrap="square" lIns="0" tIns="0" rIns="0" bIns="0" rtlCol="0"/>
          <a:lstStyle/>
          <a:p>
            <a:endParaRPr/>
          </a:p>
        </p:txBody>
      </p:sp>
      <p:sp>
        <p:nvSpPr>
          <p:cNvPr id="900" name="object 900"/>
          <p:cNvSpPr/>
          <p:nvPr/>
        </p:nvSpPr>
        <p:spPr>
          <a:xfrm>
            <a:off x="6834884" y="5210204"/>
            <a:ext cx="24130" cy="6985"/>
          </a:xfrm>
          <a:custGeom>
            <a:avLst/>
            <a:gdLst/>
            <a:ahLst/>
            <a:cxnLst/>
            <a:rect l="l" t="t" r="r" b="b"/>
            <a:pathLst>
              <a:path w="24129" h="6985">
                <a:moveTo>
                  <a:pt x="24053" y="0"/>
                </a:moveTo>
                <a:lnTo>
                  <a:pt x="0" y="6896"/>
                </a:lnTo>
              </a:path>
            </a:pathLst>
          </a:custGeom>
          <a:ln w="19900">
            <a:solidFill>
              <a:srgbClr val="005776"/>
            </a:solidFill>
          </a:ln>
        </p:spPr>
        <p:txBody>
          <a:bodyPr wrap="square" lIns="0" tIns="0" rIns="0" bIns="0" rtlCol="0"/>
          <a:lstStyle/>
          <a:p>
            <a:endParaRPr/>
          </a:p>
        </p:txBody>
      </p:sp>
      <p:sp>
        <p:nvSpPr>
          <p:cNvPr id="901" name="object 901"/>
          <p:cNvSpPr/>
          <p:nvPr/>
        </p:nvSpPr>
        <p:spPr>
          <a:xfrm>
            <a:off x="6858933" y="5210199"/>
            <a:ext cx="24130" cy="5715"/>
          </a:xfrm>
          <a:custGeom>
            <a:avLst/>
            <a:gdLst/>
            <a:ahLst/>
            <a:cxnLst/>
            <a:rect l="l" t="t" r="r" b="b"/>
            <a:pathLst>
              <a:path w="24129" h="5714">
                <a:moveTo>
                  <a:pt x="24066" y="5524"/>
                </a:moveTo>
                <a:lnTo>
                  <a:pt x="0" y="0"/>
                </a:lnTo>
              </a:path>
            </a:pathLst>
          </a:custGeom>
          <a:ln w="19900">
            <a:solidFill>
              <a:srgbClr val="005776"/>
            </a:solidFill>
          </a:ln>
        </p:spPr>
        <p:txBody>
          <a:bodyPr wrap="square" lIns="0" tIns="0" rIns="0" bIns="0" rtlCol="0"/>
          <a:lstStyle/>
          <a:p>
            <a:endParaRPr/>
          </a:p>
        </p:txBody>
      </p:sp>
      <p:sp>
        <p:nvSpPr>
          <p:cNvPr id="902" name="object 902"/>
          <p:cNvSpPr/>
          <p:nvPr/>
        </p:nvSpPr>
        <p:spPr>
          <a:xfrm>
            <a:off x="6882993" y="5208033"/>
            <a:ext cx="24130" cy="8255"/>
          </a:xfrm>
          <a:custGeom>
            <a:avLst/>
            <a:gdLst/>
            <a:ahLst/>
            <a:cxnLst/>
            <a:rect l="l" t="t" r="r" b="b"/>
            <a:pathLst>
              <a:path w="24129" h="8254">
                <a:moveTo>
                  <a:pt x="24066" y="0"/>
                </a:moveTo>
                <a:lnTo>
                  <a:pt x="0" y="7683"/>
                </a:lnTo>
              </a:path>
            </a:pathLst>
          </a:custGeom>
          <a:ln w="19900">
            <a:solidFill>
              <a:srgbClr val="005776"/>
            </a:solidFill>
          </a:ln>
        </p:spPr>
        <p:txBody>
          <a:bodyPr wrap="square" lIns="0" tIns="0" rIns="0" bIns="0" rtlCol="0"/>
          <a:lstStyle/>
          <a:p>
            <a:endParaRPr/>
          </a:p>
        </p:txBody>
      </p:sp>
      <p:sp>
        <p:nvSpPr>
          <p:cNvPr id="903" name="object 903"/>
          <p:cNvSpPr/>
          <p:nvPr/>
        </p:nvSpPr>
        <p:spPr>
          <a:xfrm>
            <a:off x="6907053" y="5208037"/>
            <a:ext cx="24130" cy="6985"/>
          </a:xfrm>
          <a:custGeom>
            <a:avLst/>
            <a:gdLst/>
            <a:ahLst/>
            <a:cxnLst/>
            <a:rect l="l" t="t" r="r" b="b"/>
            <a:pathLst>
              <a:path w="24129" h="6985">
                <a:moveTo>
                  <a:pt x="24053" y="6718"/>
                </a:moveTo>
                <a:lnTo>
                  <a:pt x="0" y="0"/>
                </a:lnTo>
              </a:path>
            </a:pathLst>
          </a:custGeom>
          <a:ln w="19900">
            <a:solidFill>
              <a:srgbClr val="005776"/>
            </a:solidFill>
          </a:ln>
        </p:spPr>
        <p:txBody>
          <a:bodyPr wrap="square" lIns="0" tIns="0" rIns="0" bIns="0" rtlCol="0"/>
          <a:lstStyle/>
          <a:p>
            <a:endParaRPr/>
          </a:p>
        </p:txBody>
      </p:sp>
      <p:sp>
        <p:nvSpPr>
          <p:cNvPr id="904" name="object 904"/>
          <p:cNvSpPr/>
          <p:nvPr/>
        </p:nvSpPr>
        <p:spPr>
          <a:xfrm>
            <a:off x="6931102" y="5214750"/>
            <a:ext cx="24130" cy="12700"/>
          </a:xfrm>
          <a:custGeom>
            <a:avLst/>
            <a:gdLst/>
            <a:ahLst/>
            <a:cxnLst/>
            <a:rect l="l" t="t" r="r" b="b"/>
            <a:pathLst>
              <a:path w="24129" h="12700">
                <a:moveTo>
                  <a:pt x="24066" y="12407"/>
                </a:moveTo>
                <a:lnTo>
                  <a:pt x="0" y="0"/>
                </a:lnTo>
              </a:path>
            </a:pathLst>
          </a:custGeom>
          <a:ln w="19900">
            <a:solidFill>
              <a:srgbClr val="005776"/>
            </a:solidFill>
          </a:ln>
        </p:spPr>
        <p:txBody>
          <a:bodyPr wrap="square" lIns="0" tIns="0" rIns="0" bIns="0" rtlCol="0"/>
          <a:lstStyle/>
          <a:p>
            <a:endParaRPr/>
          </a:p>
        </p:txBody>
      </p:sp>
      <p:sp>
        <p:nvSpPr>
          <p:cNvPr id="905" name="object 905"/>
          <p:cNvSpPr/>
          <p:nvPr/>
        </p:nvSpPr>
        <p:spPr>
          <a:xfrm>
            <a:off x="6955162" y="5227154"/>
            <a:ext cx="24130" cy="9525"/>
          </a:xfrm>
          <a:custGeom>
            <a:avLst/>
            <a:gdLst/>
            <a:ahLst/>
            <a:cxnLst/>
            <a:rect l="l" t="t" r="r" b="b"/>
            <a:pathLst>
              <a:path w="24129" h="9525">
                <a:moveTo>
                  <a:pt x="24066" y="9169"/>
                </a:moveTo>
                <a:lnTo>
                  <a:pt x="0" y="0"/>
                </a:lnTo>
              </a:path>
            </a:pathLst>
          </a:custGeom>
          <a:ln w="19900">
            <a:solidFill>
              <a:srgbClr val="005776"/>
            </a:solidFill>
          </a:ln>
        </p:spPr>
        <p:txBody>
          <a:bodyPr wrap="square" lIns="0" tIns="0" rIns="0" bIns="0" rtlCol="0"/>
          <a:lstStyle/>
          <a:p>
            <a:endParaRPr/>
          </a:p>
        </p:txBody>
      </p:sp>
      <p:sp>
        <p:nvSpPr>
          <p:cNvPr id="906" name="object 906"/>
          <p:cNvSpPr/>
          <p:nvPr/>
        </p:nvSpPr>
        <p:spPr>
          <a:xfrm>
            <a:off x="6979222" y="5236328"/>
            <a:ext cx="24130" cy="21590"/>
          </a:xfrm>
          <a:custGeom>
            <a:avLst/>
            <a:gdLst/>
            <a:ahLst/>
            <a:cxnLst/>
            <a:rect l="l" t="t" r="r" b="b"/>
            <a:pathLst>
              <a:path w="24129" h="21589">
                <a:moveTo>
                  <a:pt x="24066" y="21018"/>
                </a:moveTo>
                <a:lnTo>
                  <a:pt x="0" y="0"/>
                </a:lnTo>
              </a:path>
            </a:pathLst>
          </a:custGeom>
          <a:ln w="19900">
            <a:solidFill>
              <a:srgbClr val="005776"/>
            </a:solidFill>
          </a:ln>
        </p:spPr>
        <p:txBody>
          <a:bodyPr wrap="square" lIns="0" tIns="0" rIns="0" bIns="0" rtlCol="0"/>
          <a:lstStyle/>
          <a:p>
            <a:endParaRPr/>
          </a:p>
        </p:txBody>
      </p:sp>
      <p:sp>
        <p:nvSpPr>
          <p:cNvPr id="907" name="object 907"/>
          <p:cNvSpPr/>
          <p:nvPr/>
        </p:nvSpPr>
        <p:spPr>
          <a:xfrm>
            <a:off x="7003284" y="5257350"/>
            <a:ext cx="24130" cy="27940"/>
          </a:xfrm>
          <a:custGeom>
            <a:avLst/>
            <a:gdLst/>
            <a:ahLst/>
            <a:cxnLst/>
            <a:rect l="l" t="t" r="r" b="b"/>
            <a:pathLst>
              <a:path w="24129" h="27939">
                <a:moveTo>
                  <a:pt x="24053" y="27317"/>
                </a:moveTo>
                <a:lnTo>
                  <a:pt x="0" y="0"/>
                </a:lnTo>
              </a:path>
            </a:pathLst>
          </a:custGeom>
          <a:ln w="19900">
            <a:solidFill>
              <a:srgbClr val="005776"/>
            </a:solidFill>
          </a:ln>
        </p:spPr>
        <p:txBody>
          <a:bodyPr wrap="square" lIns="0" tIns="0" rIns="0" bIns="0" rtlCol="0"/>
          <a:lstStyle/>
          <a:p>
            <a:endParaRPr/>
          </a:p>
        </p:txBody>
      </p:sp>
      <p:sp>
        <p:nvSpPr>
          <p:cNvPr id="908" name="object 908"/>
          <p:cNvSpPr/>
          <p:nvPr/>
        </p:nvSpPr>
        <p:spPr>
          <a:xfrm>
            <a:off x="7027331" y="5256069"/>
            <a:ext cx="24130" cy="29209"/>
          </a:xfrm>
          <a:custGeom>
            <a:avLst/>
            <a:gdLst/>
            <a:ahLst/>
            <a:cxnLst/>
            <a:rect l="l" t="t" r="r" b="b"/>
            <a:pathLst>
              <a:path w="24129" h="29210">
                <a:moveTo>
                  <a:pt x="24066" y="0"/>
                </a:moveTo>
                <a:lnTo>
                  <a:pt x="0" y="28600"/>
                </a:lnTo>
              </a:path>
            </a:pathLst>
          </a:custGeom>
          <a:ln w="19900">
            <a:solidFill>
              <a:srgbClr val="005776"/>
            </a:solidFill>
          </a:ln>
        </p:spPr>
        <p:txBody>
          <a:bodyPr wrap="square" lIns="0" tIns="0" rIns="0" bIns="0" rtlCol="0"/>
          <a:lstStyle/>
          <a:p>
            <a:endParaRPr/>
          </a:p>
        </p:txBody>
      </p:sp>
      <p:sp>
        <p:nvSpPr>
          <p:cNvPr id="909" name="object 909"/>
          <p:cNvSpPr/>
          <p:nvPr/>
        </p:nvSpPr>
        <p:spPr>
          <a:xfrm>
            <a:off x="7051392" y="5256072"/>
            <a:ext cx="24130" cy="6985"/>
          </a:xfrm>
          <a:custGeom>
            <a:avLst/>
            <a:gdLst/>
            <a:ahLst/>
            <a:cxnLst/>
            <a:rect l="l" t="t" r="r" b="b"/>
            <a:pathLst>
              <a:path w="24129" h="6985">
                <a:moveTo>
                  <a:pt x="24066" y="6705"/>
                </a:moveTo>
                <a:lnTo>
                  <a:pt x="0" y="0"/>
                </a:lnTo>
              </a:path>
            </a:pathLst>
          </a:custGeom>
          <a:ln w="19900">
            <a:solidFill>
              <a:srgbClr val="005776"/>
            </a:solidFill>
          </a:ln>
        </p:spPr>
        <p:txBody>
          <a:bodyPr wrap="square" lIns="0" tIns="0" rIns="0" bIns="0" rtlCol="0"/>
          <a:lstStyle/>
          <a:p>
            <a:endParaRPr/>
          </a:p>
        </p:txBody>
      </p:sp>
      <p:sp>
        <p:nvSpPr>
          <p:cNvPr id="910" name="object 910"/>
          <p:cNvSpPr/>
          <p:nvPr/>
        </p:nvSpPr>
        <p:spPr>
          <a:xfrm>
            <a:off x="7075453" y="5262784"/>
            <a:ext cx="24130" cy="5715"/>
          </a:xfrm>
          <a:custGeom>
            <a:avLst/>
            <a:gdLst/>
            <a:ahLst/>
            <a:cxnLst/>
            <a:rect l="l" t="t" r="r" b="b"/>
            <a:pathLst>
              <a:path w="24129" h="5714">
                <a:moveTo>
                  <a:pt x="24053" y="5562"/>
                </a:moveTo>
                <a:lnTo>
                  <a:pt x="0" y="0"/>
                </a:lnTo>
              </a:path>
            </a:pathLst>
          </a:custGeom>
          <a:ln w="19900">
            <a:solidFill>
              <a:srgbClr val="005776"/>
            </a:solidFill>
          </a:ln>
        </p:spPr>
        <p:txBody>
          <a:bodyPr wrap="square" lIns="0" tIns="0" rIns="0" bIns="0" rtlCol="0"/>
          <a:lstStyle/>
          <a:p>
            <a:endParaRPr/>
          </a:p>
        </p:txBody>
      </p:sp>
      <p:sp>
        <p:nvSpPr>
          <p:cNvPr id="911" name="object 911"/>
          <p:cNvSpPr/>
          <p:nvPr/>
        </p:nvSpPr>
        <p:spPr>
          <a:xfrm>
            <a:off x="7099500" y="5257805"/>
            <a:ext cx="24130" cy="10795"/>
          </a:xfrm>
          <a:custGeom>
            <a:avLst/>
            <a:gdLst/>
            <a:ahLst/>
            <a:cxnLst/>
            <a:rect l="l" t="t" r="r" b="b"/>
            <a:pathLst>
              <a:path w="24129" h="10795">
                <a:moveTo>
                  <a:pt x="24066" y="0"/>
                </a:moveTo>
                <a:lnTo>
                  <a:pt x="0" y="10541"/>
                </a:lnTo>
              </a:path>
            </a:pathLst>
          </a:custGeom>
          <a:ln w="19900">
            <a:solidFill>
              <a:srgbClr val="005776"/>
            </a:solidFill>
          </a:ln>
        </p:spPr>
        <p:txBody>
          <a:bodyPr wrap="square" lIns="0" tIns="0" rIns="0" bIns="0" rtlCol="0"/>
          <a:lstStyle/>
          <a:p>
            <a:endParaRPr/>
          </a:p>
        </p:txBody>
      </p:sp>
      <p:sp>
        <p:nvSpPr>
          <p:cNvPr id="912" name="object 912"/>
          <p:cNvSpPr/>
          <p:nvPr/>
        </p:nvSpPr>
        <p:spPr>
          <a:xfrm>
            <a:off x="7123562" y="5249433"/>
            <a:ext cx="24130" cy="8890"/>
          </a:xfrm>
          <a:custGeom>
            <a:avLst/>
            <a:gdLst/>
            <a:ahLst/>
            <a:cxnLst/>
            <a:rect l="l" t="t" r="r" b="b"/>
            <a:pathLst>
              <a:path w="24129" h="8889">
                <a:moveTo>
                  <a:pt x="24066" y="0"/>
                </a:moveTo>
                <a:lnTo>
                  <a:pt x="0" y="8369"/>
                </a:lnTo>
              </a:path>
            </a:pathLst>
          </a:custGeom>
          <a:ln w="19900">
            <a:solidFill>
              <a:srgbClr val="005776"/>
            </a:solidFill>
          </a:ln>
        </p:spPr>
        <p:txBody>
          <a:bodyPr wrap="square" lIns="0" tIns="0" rIns="0" bIns="0" rtlCol="0"/>
          <a:lstStyle/>
          <a:p>
            <a:endParaRPr/>
          </a:p>
        </p:txBody>
      </p:sp>
      <p:sp>
        <p:nvSpPr>
          <p:cNvPr id="913" name="object 913"/>
          <p:cNvSpPr/>
          <p:nvPr/>
        </p:nvSpPr>
        <p:spPr>
          <a:xfrm>
            <a:off x="7147621" y="5245464"/>
            <a:ext cx="24130" cy="4445"/>
          </a:xfrm>
          <a:custGeom>
            <a:avLst/>
            <a:gdLst/>
            <a:ahLst/>
            <a:cxnLst/>
            <a:rect l="l" t="t" r="r" b="b"/>
            <a:pathLst>
              <a:path w="24129" h="4445">
                <a:moveTo>
                  <a:pt x="24066" y="0"/>
                </a:moveTo>
                <a:lnTo>
                  <a:pt x="0" y="3962"/>
                </a:lnTo>
              </a:path>
            </a:pathLst>
          </a:custGeom>
          <a:ln w="19900">
            <a:solidFill>
              <a:srgbClr val="005776"/>
            </a:solidFill>
          </a:ln>
        </p:spPr>
        <p:txBody>
          <a:bodyPr wrap="square" lIns="0" tIns="0" rIns="0" bIns="0" rtlCol="0"/>
          <a:lstStyle/>
          <a:p>
            <a:endParaRPr/>
          </a:p>
        </p:txBody>
      </p:sp>
      <p:sp>
        <p:nvSpPr>
          <p:cNvPr id="914" name="object 914"/>
          <p:cNvSpPr/>
          <p:nvPr/>
        </p:nvSpPr>
        <p:spPr>
          <a:xfrm>
            <a:off x="7171683" y="5245461"/>
            <a:ext cx="24130" cy="5715"/>
          </a:xfrm>
          <a:custGeom>
            <a:avLst/>
            <a:gdLst/>
            <a:ahLst/>
            <a:cxnLst/>
            <a:rect l="l" t="t" r="r" b="b"/>
            <a:pathLst>
              <a:path w="24129" h="5714">
                <a:moveTo>
                  <a:pt x="24053" y="5410"/>
                </a:moveTo>
                <a:lnTo>
                  <a:pt x="0" y="0"/>
                </a:lnTo>
              </a:path>
            </a:pathLst>
          </a:custGeom>
          <a:ln w="19900">
            <a:solidFill>
              <a:srgbClr val="005776"/>
            </a:solidFill>
          </a:ln>
        </p:spPr>
        <p:txBody>
          <a:bodyPr wrap="square" lIns="0" tIns="0" rIns="0" bIns="0" rtlCol="0"/>
          <a:lstStyle/>
          <a:p>
            <a:endParaRPr/>
          </a:p>
        </p:txBody>
      </p:sp>
      <p:sp>
        <p:nvSpPr>
          <p:cNvPr id="915" name="object 915"/>
          <p:cNvSpPr/>
          <p:nvPr/>
        </p:nvSpPr>
        <p:spPr>
          <a:xfrm>
            <a:off x="7195731" y="5250872"/>
            <a:ext cx="24130" cy="24130"/>
          </a:xfrm>
          <a:custGeom>
            <a:avLst/>
            <a:gdLst/>
            <a:ahLst/>
            <a:cxnLst/>
            <a:rect l="l" t="t" r="r" b="b"/>
            <a:pathLst>
              <a:path w="24129" h="24129">
                <a:moveTo>
                  <a:pt x="24066" y="23787"/>
                </a:moveTo>
                <a:lnTo>
                  <a:pt x="0" y="0"/>
                </a:lnTo>
              </a:path>
            </a:pathLst>
          </a:custGeom>
          <a:ln w="19900">
            <a:solidFill>
              <a:srgbClr val="005776"/>
            </a:solidFill>
          </a:ln>
        </p:spPr>
        <p:txBody>
          <a:bodyPr wrap="square" lIns="0" tIns="0" rIns="0" bIns="0" rtlCol="0"/>
          <a:lstStyle/>
          <a:p>
            <a:endParaRPr/>
          </a:p>
        </p:txBody>
      </p:sp>
      <p:sp>
        <p:nvSpPr>
          <p:cNvPr id="916" name="object 916"/>
          <p:cNvSpPr/>
          <p:nvPr/>
        </p:nvSpPr>
        <p:spPr>
          <a:xfrm>
            <a:off x="7219791" y="5267243"/>
            <a:ext cx="24130" cy="7620"/>
          </a:xfrm>
          <a:custGeom>
            <a:avLst/>
            <a:gdLst/>
            <a:ahLst/>
            <a:cxnLst/>
            <a:rect l="l" t="t" r="r" b="b"/>
            <a:pathLst>
              <a:path w="24129" h="7620">
                <a:moveTo>
                  <a:pt x="24066" y="0"/>
                </a:moveTo>
                <a:lnTo>
                  <a:pt x="0" y="7416"/>
                </a:lnTo>
              </a:path>
            </a:pathLst>
          </a:custGeom>
          <a:ln w="19900">
            <a:solidFill>
              <a:srgbClr val="005776"/>
            </a:solidFill>
          </a:ln>
        </p:spPr>
        <p:txBody>
          <a:bodyPr wrap="square" lIns="0" tIns="0" rIns="0" bIns="0" rtlCol="0"/>
          <a:lstStyle/>
          <a:p>
            <a:endParaRPr/>
          </a:p>
        </p:txBody>
      </p:sp>
      <p:sp>
        <p:nvSpPr>
          <p:cNvPr id="917" name="object 917"/>
          <p:cNvSpPr/>
          <p:nvPr/>
        </p:nvSpPr>
        <p:spPr>
          <a:xfrm>
            <a:off x="7243852" y="5265581"/>
            <a:ext cx="24130" cy="1905"/>
          </a:xfrm>
          <a:custGeom>
            <a:avLst/>
            <a:gdLst/>
            <a:ahLst/>
            <a:cxnLst/>
            <a:rect l="l" t="t" r="r" b="b"/>
            <a:pathLst>
              <a:path w="24129" h="1904">
                <a:moveTo>
                  <a:pt x="24053" y="0"/>
                </a:moveTo>
                <a:lnTo>
                  <a:pt x="0" y="1663"/>
                </a:lnTo>
              </a:path>
            </a:pathLst>
          </a:custGeom>
          <a:ln w="19900">
            <a:solidFill>
              <a:srgbClr val="005776"/>
            </a:solidFill>
          </a:ln>
        </p:spPr>
        <p:txBody>
          <a:bodyPr wrap="square" lIns="0" tIns="0" rIns="0" bIns="0" rtlCol="0"/>
          <a:lstStyle/>
          <a:p>
            <a:endParaRPr/>
          </a:p>
        </p:txBody>
      </p:sp>
      <p:sp>
        <p:nvSpPr>
          <p:cNvPr id="918" name="object 918"/>
          <p:cNvSpPr/>
          <p:nvPr/>
        </p:nvSpPr>
        <p:spPr>
          <a:xfrm>
            <a:off x="7267899" y="5263931"/>
            <a:ext cx="24130" cy="1905"/>
          </a:xfrm>
          <a:custGeom>
            <a:avLst/>
            <a:gdLst/>
            <a:ahLst/>
            <a:cxnLst/>
            <a:rect l="l" t="t" r="r" b="b"/>
            <a:pathLst>
              <a:path w="24129" h="1904">
                <a:moveTo>
                  <a:pt x="24066" y="0"/>
                </a:moveTo>
                <a:lnTo>
                  <a:pt x="0" y="1651"/>
                </a:lnTo>
              </a:path>
            </a:pathLst>
          </a:custGeom>
          <a:ln w="19900">
            <a:solidFill>
              <a:srgbClr val="005776"/>
            </a:solidFill>
          </a:ln>
        </p:spPr>
        <p:txBody>
          <a:bodyPr wrap="square" lIns="0" tIns="0" rIns="0" bIns="0" rtlCol="0"/>
          <a:lstStyle/>
          <a:p>
            <a:endParaRPr/>
          </a:p>
        </p:txBody>
      </p:sp>
      <p:sp>
        <p:nvSpPr>
          <p:cNvPr id="919" name="object 919"/>
          <p:cNvSpPr/>
          <p:nvPr/>
        </p:nvSpPr>
        <p:spPr>
          <a:xfrm>
            <a:off x="7291960" y="5261029"/>
            <a:ext cx="24130" cy="3175"/>
          </a:xfrm>
          <a:custGeom>
            <a:avLst/>
            <a:gdLst/>
            <a:ahLst/>
            <a:cxnLst/>
            <a:rect l="l" t="t" r="r" b="b"/>
            <a:pathLst>
              <a:path w="24129" h="3175">
                <a:moveTo>
                  <a:pt x="24066" y="0"/>
                </a:moveTo>
                <a:lnTo>
                  <a:pt x="0" y="2908"/>
                </a:lnTo>
              </a:path>
            </a:pathLst>
          </a:custGeom>
          <a:ln w="19900">
            <a:solidFill>
              <a:srgbClr val="005776"/>
            </a:solidFill>
          </a:ln>
        </p:spPr>
        <p:txBody>
          <a:bodyPr wrap="square" lIns="0" tIns="0" rIns="0" bIns="0" rtlCol="0"/>
          <a:lstStyle/>
          <a:p>
            <a:endParaRPr/>
          </a:p>
        </p:txBody>
      </p:sp>
      <p:sp>
        <p:nvSpPr>
          <p:cNvPr id="920" name="object 920"/>
          <p:cNvSpPr/>
          <p:nvPr/>
        </p:nvSpPr>
        <p:spPr>
          <a:xfrm>
            <a:off x="7316021" y="5261035"/>
            <a:ext cx="24130" cy="11430"/>
          </a:xfrm>
          <a:custGeom>
            <a:avLst/>
            <a:gdLst/>
            <a:ahLst/>
            <a:cxnLst/>
            <a:rect l="l" t="t" r="r" b="b"/>
            <a:pathLst>
              <a:path w="24129" h="11429">
                <a:moveTo>
                  <a:pt x="24053" y="11379"/>
                </a:moveTo>
                <a:lnTo>
                  <a:pt x="0" y="0"/>
                </a:lnTo>
              </a:path>
            </a:pathLst>
          </a:custGeom>
          <a:ln w="19900">
            <a:solidFill>
              <a:srgbClr val="005776"/>
            </a:solidFill>
          </a:ln>
        </p:spPr>
        <p:txBody>
          <a:bodyPr wrap="square" lIns="0" tIns="0" rIns="0" bIns="0" rtlCol="0"/>
          <a:lstStyle/>
          <a:p>
            <a:endParaRPr/>
          </a:p>
        </p:txBody>
      </p:sp>
      <p:sp>
        <p:nvSpPr>
          <p:cNvPr id="921" name="object 921"/>
          <p:cNvSpPr/>
          <p:nvPr/>
        </p:nvSpPr>
        <p:spPr>
          <a:xfrm>
            <a:off x="7340069" y="5272417"/>
            <a:ext cx="24130" cy="3810"/>
          </a:xfrm>
          <a:custGeom>
            <a:avLst/>
            <a:gdLst/>
            <a:ahLst/>
            <a:cxnLst/>
            <a:rect l="l" t="t" r="r" b="b"/>
            <a:pathLst>
              <a:path w="24129" h="3810">
                <a:moveTo>
                  <a:pt x="24066" y="3606"/>
                </a:moveTo>
                <a:lnTo>
                  <a:pt x="0" y="0"/>
                </a:lnTo>
              </a:path>
            </a:pathLst>
          </a:custGeom>
          <a:ln w="19900">
            <a:solidFill>
              <a:srgbClr val="005776"/>
            </a:solidFill>
          </a:ln>
        </p:spPr>
        <p:txBody>
          <a:bodyPr wrap="square" lIns="0" tIns="0" rIns="0" bIns="0" rtlCol="0"/>
          <a:lstStyle/>
          <a:p>
            <a:endParaRPr/>
          </a:p>
        </p:txBody>
      </p:sp>
      <p:sp>
        <p:nvSpPr>
          <p:cNvPr id="922" name="object 922"/>
          <p:cNvSpPr/>
          <p:nvPr/>
        </p:nvSpPr>
        <p:spPr>
          <a:xfrm>
            <a:off x="7364130" y="5276023"/>
            <a:ext cx="24130" cy="8890"/>
          </a:xfrm>
          <a:custGeom>
            <a:avLst/>
            <a:gdLst/>
            <a:ahLst/>
            <a:cxnLst/>
            <a:rect l="l" t="t" r="r" b="b"/>
            <a:pathLst>
              <a:path w="24129" h="8889">
                <a:moveTo>
                  <a:pt x="24066" y="8509"/>
                </a:moveTo>
                <a:lnTo>
                  <a:pt x="0" y="0"/>
                </a:lnTo>
              </a:path>
            </a:pathLst>
          </a:custGeom>
          <a:ln w="19900">
            <a:solidFill>
              <a:srgbClr val="005776"/>
            </a:solidFill>
          </a:ln>
        </p:spPr>
        <p:txBody>
          <a:bodyPr wrap="square" lIns="0" tIns="0" rIns="0" bIns="0" rtlCol="0"/>
          <a:lstStyle/>
          <a:p>
            <a:endParaRPr/>
          </a:p>
        </p:txBody>
      </p:sp>
      <p:sp>
        <p:nvSpPr>
          <p:cNvPr id="923" name="object 923"/>
          <p:cNvSpPr/>
          <p:nvPr/>
        </p:nvSpPr>
        <p:spPr>
          <a:xfrm>
            <a:off x="7388190" y="5275589"/>
            <a:ext cx="24130" cy="9525"/>
          </a:xfrm>
          <a:custGeom>
            <a:avLst/>
            <a:gdLst/>
            <a:ahLst/>
            <a:cxnLst/>
            <a:rect l="l" t="t" r="r" b="b"/>
            <a:pathLst>
              <a:path w="24129" h="9525">
                <a:moveTo>
                  <a:pt x="24066" y="0"/>
                </a:moveTo>
                <a:lnTo>
                  <a:pt x="0" y="8940"/>
                </a:lnTo>
              </a:path>
            </a:pathLst>
          </a:custGeom>
          <a:ln w="19900">
            <a:solidFill>
              <a:srgbClr val="005776"/>
            </a:solidFill>
          </a:ln>
        </p:spPr>
        <p:txBody>
          <a:bodyPr wrap="square" lIns="0" tIns="0" rIns="0" bIns="0" rtlCol="0"/>
          <a:lstStyle/>
          <a:p>
            <a:endParaRPr/>
          </a:p>
        </p:txBody>
      </p:sp>
      <p:sp>
        <p:nvSpPr>
          <p:cNvPr id="924" name="object 924"/>
          <p:cNvSpPr/>
          <p:nvPr/>
        </p:nvSpPr>
        <p:spPr>
          <a:xfrm>
            <a:off x="7412250" y="5275592"/>
            <a:ext cx="24130" cy="635"/>
          </a:xfrm>
          <a:custGeom>
            <a:avLst/>
            <a:gdLst/>
            <a:ahLst/>
            <a:cxnLst/>
            <a:rect l="l" t="t" r="r" b="b"/>
            <a:pathLst>
              <a:path w="24129" h="635">
                <a:moveTo>
                  <a:pt x="24053" y="406"/>
                </a:moveTo>
                <a:lnTo>
                  <a:pt x="0" y="0"/>
                </a:lnTo>
              </a:path>
            </a:pathLst>
          </a:custGeom>
          <a:ln w="19900">
            <a:solidFill>
              <a:srgbClr val="005776"/>
            </a:solidFill>
          </a:ln>
        </p:spPr>
        <p:txBody>
          <a:bodyPr wrap="square" lIns="0" tIns="0" rIns="0" bIns="0" rtlCol="0"/>
          <a:lstStyle/>
          <a:p>
            <a:endParaRPr/>
          </a:p>
        </p:txBody>
      </p:sp>
      <p:sp>
        <p:nvSpPr>
          <p:cNvPr id="925" name="object 925"/>
          <p:cNvSpPr/>
          <p:nvPr/>
        </p:nvSpPr>
        <p:spPr>
          <a:xfrm>
            <a:off x="7436299" y="5269711"/>
            <a:ext cx="24130" cy="6350"/>
          </a:xfrm>
          <a:custGeom>
            <a:avLst/>
            <a:gdLst/>
            <a:ahLst/>
            <a:cxnLst/>
            <a:rect l="l" t="t" r="r" b="b"/>
            <a:pathLst>
              <a:path w="24129" h="6350">
                <a:moveTo>
                  <a:pt x="24066" y="0"/>
                </a:moveTo>
                <a:lnTo>
                  <a:pt x="0" y="6286"/>
                </a:lnTo>
              </a:path>
            </a:pathLst>
          </a:custGeom>
          <a:ln w="19900">
            <a:solidFill>
              <a:srgbClr val="005776"/>
            </a:solidFill>
          </a:ln>
        </p:spPr>
        <p:txBody>
          <a:bodyPr wrap="square" lIns="0" tIns="0" rIns="0" bIns="0" rtlCol="0"/>
          <a:lstStyle/>
          <a:p>
            <a:endParaRPr/>
          </a:p>
        </p:txBody>
      </p:sp>
      <p:sp>
        <p:nvSpPr>
          <p:cNvPr id="926" name="object 926"/>
          <p:cNvSpPr/>
          <p:nvPr/>
        </p:nvSpPr>
        <p:spPr>
          <a:xfrm>
            <a:off x="7460359" y="5267131"/>
            <a:ext cx="24130" cy="3175"/>
          </a:xfrm>
          <a:custGeom>
            <a:avLst/>
            <a:gdLst/>
            <a:ahLst/>
            <a:cxnLst/>
            <a:rect l="l" t="t" r="r" b="b"/>
            <a:pathLst>
              <a:path w="24129" h="3175">
                <a:moveTo>
                  <a:pt x="24066" y="0"/>
                </a:moveTo>
                <a:lnTo>
                  <a:pt x="0" y="2578"/>
                </a:lnTo>
              </a:path>
            </a:pathLst>
          </a:custGeom>
          <a:ln w="19900">
            <a:solidFill>
              <a:srgbClr val="005776"/>
            </a:solidFill>
          </a:ln>
        </p:spPr>
        <p:txBody>
          <a:bodyPr wrap="square" lIns="0" tIns="0" rIns="0" bIns="0" rtlCol="0"/>
          <a:lstStyle/>
          <a:p>
            <a:endParaRPr/>
          </a:p>
        </p:txBody>
      </p:sp>
      <p:sp>
        <p:nvSpPr>
          <p:cNvPr id="927" name="object 927"/>
          <p:cNvSpPr/>
          <p:nvPr/>
        </p:nvSpPr>
        <p:spPr>
          <a:xfrm>
            <a:off x="7484421" y="5267131"/>
            <a:ext cx="24130" cy="2540"/>
          </a:xfrm>
          <a:custGeom>
            <a:avLst/>
            <a:gdLst/>
            <a:ahLst/>
            <a:cxnLst/>
            <a:rect l="l" t="t" r="r" b="b"/>
            <a:pathLst>
              <a:path w="24129" h="2539">
                <a:moveTo>
                  <a:pt x="24053" y="2082"/>
                </a:moveTo>
                <a:lnTo>
                  <a:pt x="0" y="0"/>
                </a:lnTo>
              </a:path>
            </a:pathLst>
          </a:custGeom>
          <a:ln w="19900">
            <a:solidFill>
              <a:srgbClr val="005776"/>
            </a:solidFill>
          </a:ln>
        </p:spPr>
        <p:txBody>
          <a:bodyPr wrap="square" lIns="0" tIns="0" rIns="0" bIns="0" rtlCol="0"/>
          <a:lstStyle/>
          <a:p>
            <a:endParaRPr/>
          </a:p>
        </p:txBody>
      </p:sp>
      <p:sp>
        <p:nvSpPr>
          <p:cNvPr id="928" name="object 928"/>
          <p:cNvSpPr/>
          <p:nvPr/>
        </p:nvSpPr>
        <p:spPr>
          <a:xfrm>
            <a:off x="7508468" y="5269209"/>
            <a:ext cx="24130" cy="13970"/>
          </a:xfrm>
          <a:custGeom>
            <a:avLst/>
            <a:gdLst/>
            <a:ahLst/>
            <a:cxnLst/>
            <a:rect l="l" t="t" r="r" b="b"/>
            <a:pathLst>
              <a:path w="24129" h="13970">
                <a:moveTo>
                  <a:pt x="24066" y="13436"/>
                </a:moveTo>
                <a:lnTo>
                  <a:pt x="0" y="0"/>
                </a:lnTo>
              </a:path>
            </a:pathLst>
          </a:custGeom>
          <a:ln w="19900">
            <a:solidFill>
              <a:srgbClr val="005776"/>
            </a:solidFill>
          </a:ln>
        </p:spPr>
        <p:txBody>
          <a:bodyPr wrap="square" lIns="0" tIns="0" rIns="0" bIns="0" rtlCol="0"/>
          <a:lstStyle/>
          <a:p>
            <a:endParaRPr/>
          </a:p>
        </p:txBody>
      </p:sp>
      <p:sp>
        <p:nvSpPr>
          <p:cNvPr id="929" name="object 929"/>
          <p:cNvSpPr/>
          <p:nvPr/>
        </p:nvSpPr>
        <p:spPr>
          <a:xfrm>
            <a:off x="7532528" y="5272178"/>
            <a:ext cx="24130" cy="10795"/>
          </a:xfrm>
          <a:custGeom>
            <a:avLst/>
            <a:gdLst/>
            <a:ahLst/>
            <a:cxnLst/>
            <a:rect l="l" t="t" r="r" b="b"/>
            <a:pathLst>
              <a:path w="24129" h="10795">
                <a:moveTo>
                  <a:pt x="24066" y="0"/>
                </a:moveTo>
                <a:lnTo>
                  <a:pt x="0" y="10464"/>
                </a:lnTo>
              </a:path>
            </a:pathLst>
          </a:custGeom>
          <a:ln w="19900">
            <a:solidFill>
              <a:srgbClr val="005776"/>
            </a:solidFill>
          </a:ln>
        </p:spPr>
        <p:txBody>
          <a:bodyPr wrap="square" lIns="0" tIns="0" rIns="0" bIns="0" rtlCol="0"/>
          <a:lstStyle/>
          <a:p>
            <a:endParaRPr/>
          </a:p>
        </p:txBody>
      </p:sp>
      <p:sp>
        <p:nvSpPr>
          <p:cNvPr id="930" name="object 930"/>
          <p:cNvSpPr/>
          <p:nvPr/>
        </p:nvSpPr>
        <p:spPr>
          <a:xfrm>
            <a:off x="7556589" y="5272185"/>
            <a:ext cx="24130" cy="16510"/>
          </a:xfrm>
          <a:custGeom>
            <a:avLst/>
            <a:gdLst/>
            <a:ahLst/>
            <a:cxnLst/>
            <a:rect l="l" t="t" r="r" b="b"/>
            <a:pathLst>
              <a:path w="24129" h="16510">
                <a:moveTo>
                  <a:pt x="24066" y="16154"/>
                </a:moveTo>
                <a:lnTo>
                  <a:pt x="0" y="0"/>
                </a:lnTo>
              </a:path>
            </a:pathLst>
          </a:custGeom>
          <a:ln w="19900">
            <a:solidFill>
              <a:srgbClr val="005776"/>
            </a:solidFill>
          </a:ln>
        </p:spPr>
        <p:txBody>
          <a:bodyPr wrap="square" lIns="0" tIns="0" rIns="0" bIns="0" rtlCol="0"/>
          <a:lstStyle/>
          <a:p>
            <a:endParaRPr/>
          </a:p>
        </p:txBody>
      </p:sp>
      <p:sp>
        <p:nvSpPr>
          <p:cNvPr id="931" name="object 931"/>
          <p:cNvSpPr/>
          <p:nvPr/>
        </p:nvSpPr>
        <p:spPr>
          <a:xfrm>
            <a:off x="7580650" y="5282435"/>
            <a:ext cx="24130" cy="6350"/>
          </a:xfrm>
          <a:custGeom>
            <a:avLst/>
            <a:gdLst/>
            <a:ahLst/>
            <a:cxnLst/>
            <a:rect l="l" t="t" r="r" b="b"/>
            <a:pathLst>
              <a:path w="24129" h="6350">
                <a:moveTo>
                  <a:pt x="24053" y="0"/>
                </a:moveTo>
                <a:lnTo>
                  <a:pt x="0" y="5905"/>
                </a:lnTo>
              </a:path>
            </a:pathLst>
          </a:custGeom>
          <a:ln w="19900">
            <a:solidFill>
              <a:srgbClr val="005776"/>
            </a:solidFill>
          </a:ln>
        </p:spPr>
        <p:txBody>
          <a:bodyPr wrap="square" lIns="0" tIns="0" rIns="0" bIns="0" rtlCol="0"/>
          <a:lstStyle/>
          <a:p>
            <a:endParaRPr/>
          </a:p>
        </p:txBody>
      </p:sp>
      <p:sp>
        <p:nvSpPr>
          <p:cNvPr id="932" name="object 932"/>
          <p:cNvSpPr/>
          <p:nvPr/>
        </p:nvSpPr>
        <p:spPr>
          <a:xfrm>
            <a:off x="7604697" y="5272105"/>
            <a:ext cx="24130" cy="10795"/>
          </a:xfrm>
          <a:custGeom>
            <a:avLst/>
            <a:gdLst/>
            <a:ahLst/>
            <a:cxnLst/>
            <a:rect l="l" t="t" r="r" b="b"/>
            <a:pathLst>
              <a:path w="24129" h="10795">
                <a:moveTo>
                  <a:pt x="24066" y="0"/>
                </a:moveTo>
                <a:lnTo>
                  <a:pt x="0" y="10325"/>
                </a:lnTo>
              </a:path>
            </a:pathLst>
          </a:custGeom>
          <a:ln w="19900">
            <a:solidFill>
              <a:srgbClr val="005776"/>
            </a:solidFill>
          </a:ln>
        </p:spPr>
        <p:txBody>
          <a:bodyPr wrap="square" lIns="0" tIns="0" rIns="0" bIns="0" rtlCol="0"/>
          <a:lstStyle/>
          <a:p>
            <a:endParaRPr/>
          </a:p>
        </p:txBody>
      </p:sp>
      <p:sp>
        <p:nvSpPr>
          <p:cNvPr id="933" name="object 933"/>
          <p:cNvSpPr/>
          <p:nvPr/>
        </p:nvSpPr>
        <p:spPr>
          <a:xfrm>
            <a:off x="7628759" y="5268941"/>
            <a:ext cx="24130" cy="3175"/>
          </a:xfrm>
          <a:custGeom>
            <a:avLst/>
            <a:gdLst/>
            <a:ahLst/>
            <a:cxnLst/>
            <a:rect l="l" t="t" r="r" b="b"/>
            <a:pathLst>
              <a:path w="24129" h="3175">
                <a:moveTo>
                  <a:pt x="24066" y="0"/>
                </a:moveTo>
                <a:lnTo>
                  <a:pt x="0" y="3162"/>
                </a:lnTo>
              </a:path>
            </a:pathLst>
          </a:custGeom>
          <a:ln w="19900">
            <a:solidFill>
              <a:srgbClr val="005776"/>
            </a:solidFill>
          </a:ln>
        </p:spPr>
        <p:txBody>
          <a:bodyPr wrap="square" lIns="0" tIns="0" rIns="0" bIns="0" rtlCol="0"/>
          <a:lstStyle/>
          <a:p>
            <a:endParaRPr/>
          </a:p>
        </p:txBody>
      </p:sp>
      <p:sp>
        <p:nvSpPr>
          <p:cNvPr id="934" name="object 934"/>
          <p:cNvSpPr/>
          <p:nvPr/>
        </p:nvSpPr>
        <p:spPr>
          <a:xfrm>
            <a:off x="7652819" y="5268940"/>
            <a:ext cx="24130" cy="4445"/>
          </a:xfrm>
          <a:custGeom>
            <a:avLst/>
            <a:gdLst/>
            <a:ahLst/>
            <a:cxnLst/>
            <a:rect l="l" t="t" r="r" b="b"/>
            <a:pathLst>
              <a:path w="24129" h="4445">
                <a:moveTo>
                  <a:pt x="24053" y="4292"/>
                </a:moveTo>
                <a:lnTo>
                  <a:pt x="0" y="0"/>
                </a:lnTo>
              </a:path>
            </a:pathLst>
          </a:custGeom>
          <a:ln w="19900">
            <a:solidFill>
              <a:srgbClr val="005776"/>
            </a:solidFill>
          </a:ln>
        </p:spPr>
        <p:txBody>
          <a:bodyPr wrap="square" lIns="0" tIns="0" rIns="0" bIns="0" rtlCol="0"/>
          <a:lstStyle/>
          <a:p>
            <a:endParaRPr/>
          </a:p>
        </p:txBody>
      </p:sp>
      <p:sp>
        <p:nvSpPr>
          <p:cNvPr id="935" name="object 935"/>
          <p:cNvSpPr/>
          <p:nvPr/>
        </p:nvSpPr>
        <p:spPr>
          <a:xfrm>
            <a:off x="7676867" y="5273235"/>
            <a:ext cx="24130" cy="13970"/>
          </a:xfrm>
          <a:custGeom>
            <a:avLst/>
            <a:gdLst/>
            <a:ahLst/>
            <a:cxnLst/>
            <a:rect l="l" t="t" r="r" b="b"/>
            <a:pathLst>
              <a:path w="24129" h="13970">
                <a:moveTo>
                  <a:pt x="24066" y="13677"/>
                </a:moveTo>
                <a:lnTo>
                  <a:pt x="0" y="0"/>
                </a:lnTo>
              </a:path>
            </a:pathLst>
          </a:custGeom>
          <a:ln w="19900">
            <a:solidFill>
              <a:srgbClr val="005776"/>
            </a:solidFill>
          </a:ln>
        </p:spPr>
        <p:txBody>
          <a:bodyPr wrap="square" lIns="0" tIns="0" rIns="0" bIns="0" rtlCol="0"/>
          <a:lstStyle/>
          <a:p>
            <a:endParaRPr/>
          </a:p>
        </p:txBody>
      </p:sp>
      <p:sp>
        <p:nvSpPr>
          <p:cNvPr id="936" name="object 936"/>
          <p:cNvSpPr/>
          <p:nvPr/>
        </p:nvSpPr>
        <p:spPr>
          <a:xfrm>
            <a:off x="7700928" y="5277375"/>
            <a:ext cx="24130" cy="10160"/>
          </a:xfrm>
          <a:custGeom>
            <a:avLst/>
            <a:gdLst/>
            <a:ahLst/>
            <a:cxnLst/>
            <a:rect l="l" t="t" r="r" b="b"/>
            <a:pathLst>
              <a:path w="24129" h="10160">
                <a:moveTo>
                  <a:pt x="24066" y="0"/>
                </a:moveTo>
                <a:lnTo>
                  <a:pt x="0" y="9537"/>
                </a:lnTo>
              </a:path>
            </a:pathLst>
          </a:custGeom>
          <a:ln w="19900">
            <a:solidFill>
              <a:srgbClr val="005776"/>
            </a:solidFill>
          </a:ln>
        </p:spPr>
        <p:txBody>
          <a:bodyPr wrap="square" lIns="0" tIns="0" rIns="0" bIns="0" rtlCol="0"/>
          <a:lstStyle/>
          <a:p>
            <a:endParaRPr/>
          </a:p>
        </p:txBody>
      </p:sp>
      <p:sp>
        <p:nvSpPr>
          <p:cNvPr id="937" name="object 937"/>
          <p:cNvSpPr/>
          <p:nvPr/>
        </p:nvSpPr>
        <p:spPr>
          <a:xfrm>
            <a:off x="7724988" y="5277380"/>
            <a:ext cx="24130" cy="3810"/>
          </a:xfrm>
          <a:custGeom>
            <a:avLst/>
            <a:gdLst/>
            <a:ahLst/>
            <a:cxnLst/>
            <a:rect l="l" t="t" r="r" b="b"/>
            <a:pathLst>
              <a:path w="24129" h="3810">
                <a:moveTo>
                  <a:pt x="24053" y="3479"/>
                </a:moveTo>
                <a:lnTo>
                  <a:pt x="0" y="0"/>
                </a:lnTo>
              </a:path>
            </a:pathLst>
          </a:custGeom>
          <a:ln w="19900">
            <a:solidFill>
              <a:srgbClr val="005776"/>
            </a:solidFill>
          </a:ln>
        </p:spPr>
        <p:txBody>
          <a:bodyPr wrap="square" lIns="0" tIns="0" rIns="0" bIns="0" rtlCol="0"/>
          <a:lstStyle/>
          <a:p>
            <a:endParaRPr/>
          </a:p>
        </p:txBody>
      </p:sp>
      <p:sp>
        <p:nvSpPr>
          <p:cNvPr id="938" name="object 938"/>
          <p:cNvSpPr/>
          <p:nvPr/>
        </p:nvSpPr>
        <p:spPr>
          <a:xfrm>
            <a:off x="7749037" y="5280858"/>
            <a:ext cx="24130" cy="1905"/>
          </a:xfrm>
          <a:custGeom>
            <a:avLst/>
            <a:gdLst/>
            <a:ahLst/>
            <a:cxnLst/>
            <a:rect l="l" t="t" r="r" b="b"/>
            <a:pathLst>
              <a:path w="24129" h="1904">
                <a:moveTo>
                  <a:pt x="24066" y="1689"/>
                </a:moveTo>
                <a:lnTo>
                  <a:pt x="0" y="0"/>
                </a:lnTo>
              </a:path>
            </a:pathLst>
          </a:custGeom>
          <a:ln w="19900">
            <a:solidFill>
              <a:srgbClr val="005776"/>
            </a:solidFill>
          </a:ln>
        </p:spPr>
        <p:txBody>
          <a:bodyPr wrap="square" lIns="0" tIns="0" rIns="0" bIns="0" rtlCol="0"/>
          <a:lstStyle/>
          <a:p>
            <a:endParaRPr/>
          </a:p>
        </p:txBody>
      </p:sp>
      <p:sp>
        <p:nvSpPr>
          <p:cNvPr id="939" name="object 939"/>
          <p:cNvSpPr/>
          <p:nvPr/>
        </p:nvSpPr>
        <p:spPr>
          <a:xfrm>
            <a:off x="7773096" y="5278590"/>
            <a:ext cx="24130" cy="4445"/>
          </a:xfrm>
          <a:custGeom>
            <a:avLst/>
            <a:gdLst/>
            <a:ahLst/>
            <a:cxnLst/>
            <a:rect l="l" t="t" r="r" b="b"/>
            <a:pathLst>
              <a:path w="24129" h="4445">
                <a:moveTo>
                  <a:pt x="24066" y="0"/>
                </a:moveTo>
                <a:lnTo>
                  <a:pt x="0" y="3962"/>
                </a:lnTo>
              </a:path>
            </a:pathLst>
          </a:custGeom>
          <a:ln w="19900">
            <a:solidFill>
              <a:srgbClr val="005776"/>
            </a:solidFill>
          </a:ln>
        </p:spPr>
        <p:txBody>
          <a:bodyPr wrap="square" lIns="0" tIns="0" rIns="0" bIns="0" rtlCol="0"/>
          <a:lstStyle/>
          <a:p>
            <a:endParaRPr/>
          </a:p>
        </p:txBody>
      </p:sp>
      <p:sp>
        <p:nvSpPr>
          <p:cNvPr id="940" name="object 940"/>
          <p:cNvSpPr/>
          <p:nvPr/>
        </p:nvSpPr>
        <p:spPr>
          <a:xfrm>
            <a:off x="7797157" y="5277748"/>
            <a:ext cx="24130" cy="1270"/>
          </a:xfrm>
          <a:custGeom>
            <a:avLst/>
            <a:gdLst/>
            <a:ahLst/>
            <a:cxnLst/>
            <a:rect l="l" t="t" r="r" b="b"/>
            <a:pathLst>
              <a:path w="24129" h="1270">
                <a:moveTo>
                  <a:pt x="24066" y="0"/>
                </a:moveTo>
                <a:lnTo>
                  <a:pt x="0" y="838"/>
                </a:lnTo>
              </a:path>
            </a:pathLst>
          </a:custGeom>
          <a:ln w="19900">
            <a:solidFill>
              <a:srgbClr val="005776"/>
            </a:solidFill>
          </a:ln>
        </p:spPr>
        <p:txBody>
          <a:bodyPr wrap="square" lIns="0" tIns="0" rIns="0" bIns="0" rtlCol="0"/>
          <a:lstStyle/>
          <a:p>
            <a:endParaRPr/>
          </a:p>
        </p:txBody>
      </p:sp>
      <p:sp>
        <p:nvSpPr>
          <p:cNvPr id="941" name="object 941"/>
          <p:cNvSpPr/>
          <p:nvPr/>
        </p:nvSpPr>
        <p:spPr>
          <a:xfrm>
            <a:off x="7821218" y="5277745"/>
            <a:ext cx="24130" cy="10795"/>
          </a:xfrm>
          <a:custGeom>
            <a:avLst/>
            <a:gdLst/>
            <a:ahLst/>
            <a:cxnLst/>
            <a:rect l="l" t="t" r="r" b="b"/>
            <a:pathLst>
              <a:path w="24129" h="10795">
                <a:moveTo>
                  <a:pt x="24053" y="10680"/>
                </a:moveTo>
                <a:lnTo>
                  <a:pt x="0" y="0"/>
                </a:lnTo>
              </a:path>
            </a:pathLst>
          </a:custGeom>
          <a:ln w="19900">
            <a:solidFill>
              <a:srgbClr val="005776"/>
            </a:solidFill>
          </a:ln>
        </p:spPr>
        <p:txBody>
          <a:bodyPr wrap="square" lIns="0" tIns="0" rIns="0" bIns="0" rtlCol="0"/>
          <a:lstStyle/>
          <a:p>
            <a:endParaRPr/>
          </a:p>
        </p:txBody>
      </p:sp>
      <p:sp>
        <p:nvSpPr>
          <p:cNvPr id="942" name="object 942"/>
          <p:cNvSpPr/>
          <p:nvPr/>
        </p:nvSpPr>
        <p:spPr>
          <a:xfrm>
            <a:off x="7845266" y="5279521"/>
            <a:ext cx="24130" cy="8890"/>
          </a:xfrm>
          <a:custGeom>
            <a:avLst/>
            <a:gdLst/>
            <a:ahLst/>
            <a:cxnLst/>
            <a:rect l="l" t="t" r="r" b="b"/>
            <a:pathLst>
              <a:path w="24129" h="8889">
                <a:moveTo>
                  <a:pt x="24066" y="0"/>
                </a:moveTo>
                <a:lnTo>
                  <a:pt x="0" y="8902"/>
                </a:lnTo>
              </a:path>
            </a:pathLst>
          </a:custGeom>
          <a:ln w="19900">
            <a:solidFill>
              <a:srgbClr val="005776"/>
            </a:solidFill>
          </a:ln>
        </p:spPr>
        <p:txBody>
          <a:bodyPr wrap="square" lIns="0" tIns="0" rIns="0" bIns="0" rtlCol="0"/>
          <a:lstStyle/>
          <a:p>
            <a:endParaRPr/>
          </a:p>
        </p:txBody>
      </p:sp>
      <p:sp>
        <p:nvSpPr>
          <p:cNvPr id="943" name="object 943"/>
          <p:cNvSpPr/>
          <p:nvPr/>
        </p:nvSpPr>
        <p:spPr>
          <a:xfrm>
            <a:off x="7869327" y="5279520"/>
            <a:ext cx="24130" cy="12065"/>
          </a:xfrm>
          <a:custGeom>
            <a:avLst/>
            <a:gdLst/>
            <a:ahLst/>
            <a:cxnLst/>
            <a:rect l="l" t="t" r="r" b="b"/>
            <a:pathLst>
              <a:path w="24129" h="12064">
                <a:moveTo>
                  <a:pt x="24066" y="11645"/>
                </a:moveTo>
                <a:lnTo>
                  <a:pt x="0" y="0"/>
                </a:lnTo>
              </a:path>
            </a:pathLst>
          </a:custGeom>
          <a:ln w="19900">
            <a:solidFill>
              <a:srgbClr val="005776"/>
            </a:solidFill>
          </a:ln>
        </p:spPr>
        <p:txBody>
          <a:bodyPr wrap="square" lIns="0" tIns="0" rIns="0" bIns="0" rtlCol="0"/>
          <a:lstStyle/>
          <a:p>
            <a:endParaRPr/>
          </a:p>
        </p:txBody>
      </p:sp>
      <p:sp>
        <p:nvSpPr>
          <p:cNvPr id="944" name="object 944"/>
          <p:cNvSpPr/>
          <p:nvPr/>
        </p:nvSpPr>
        <p:spPr>
          <a:xfrm>
            <a:off x="7893387" y="5287397"/>
            <a:ext cx="24130" cy="3810"/>
          </a:xfrm>
          <a:custGeom>
            <a:avLst/>
            <a:gdLst/>
            <a:ahLst/>
            <a:cxnLst/>
            <a:rect l="l" t="t" r="r" b="b"/>
            <a:pathLst>
              <a:path w="24129" h="3810">
                <a:moveTo>
                  <a:pt x="24053" y="0"/>
                </a:moveTo>
                <a:lnTo>
                  <a:pt x="0" y="3771"/>
                </a:lnTo>
              </a:path>
            </a:pathLst>
          </a:custGeom>
          <a:ln w="19900">
            <a:solidFill>
              <a:srgbClr val="005776"/>
            </a:solidFill>
          </a:ln>
        </p:spPr>
        <p:txBody>
          <a:bodyPr wrap="square" lIns="0" tIns="0" rIns="0" bIns="0" rtlCol="0"/>
          <a:lstStyle/>
          <a:p>
            <a:endParaRPr/>
          </a:p>
        </p:txBody>
      </p:sp>
      <p:sp>
        <p:nvSpPr>
          <p:cNvPr id="945" name="object 945"/>
          <p:cNvSpPr/>
          <p:nvPr/>
        </p:nvSpPr>
        <p:spPr>
          <a:xfrm>
            <a:off x="7917435" y="5283353"/>
            <a:ext cx="24130" cy="4445"/>
          </a:xfrm>
          <a:custGeom>
            <a:avLst/>
            <a:gdLst/>
            <a:ahLst/>
            <a:cxnLst/>
            <a:rect l="l" t="t" r="r" b="b"/>
            <a:pathLst>
              <a:path w="24129" h="4445">
                <a:moveTo>
                  <a:pt x="24066" y="0"/>
                </a:moveTo>
                <a:lnTo>
                  <a:pt x="0" y="4038"/>
                </a:lnTo>
              </a:path>
            </a:pathLst>
          </a:custGeom>
          <a:ln w="19900">
            <a:solidFill>
              <a:srgbClr val="005776"/>
            </a:solidFill>
          </a:ln>
        </p:spPr>
        <p:txBody>
          <a:bodyPr wrap="square" lIns="0" tIns="0" rIns="0" bIns="0" rtlCol="0"/>
          <a:lstStyle/>
          <a:p>
            <a:endParaRPr/>
          </a:p>
        </p:txBody>
      </p:sp>
      <p:sp>
        <p:nvSpPr>
          <p:cNvPr id="946" name="object 946"/>
          <p:cNvSpPr/>
          <p:nvPr/>
        </p:nvSpPr>
        <p:spPr>
          <a:xfrm>
            <a:off x="7941496" y="5283355"/>
            <a:ext cx="24130" cy="12065"/>
          </a:xfrm>
          <a:custGeom>
            <a:avLst/>
            <a:gdLst/>
            <a:ahLst/>
            <a:cxnLst/>
            <a:rect l="l" t="t" r="r" b="b"/>
            <a:pathLst>
              <a:path w="24129" h="12064">
                <a:moveTo>
                  <a:pt x="24066" y="11607"/>
                </a:moveTo>
                <a:lnTo>
                  <a:pt x="0" y="0"/>
                </a:lnTo>
              </a:path>
            </a:pathLst>
          </a:custGeom>
          <a:ln w="19900">
            <a:solidFill>
              <a:srgbClr val="005776"/>
            </a:solidFill>
          </a:ln>
        </p:spPr>
        <p:txBody>
          <a:bodyPr wrap="square" lIns="0" tIns="0" rIns="0" bIns="0" rtlCol="0"/>
          <a:lstStyle/>
          <a:p>
            <a:endParaRPr/>
          </a:p>
        </p:txBody>
      </p:sp>
      <p:sp>
        <p:nvSpPr>
          <p:cNvPr id="947" name="object 947"/>
          <p:cNvSpPr/>
          <p:nvPr/>
        </p:nvSpPr>
        <p:spPr>
          <a:xfrm>
            <a:off x="7965557" y="5294958"/>
            <a:ext cx="24130" cy="10795"/>
          </a:xfrm>
          <a:custGeom>
            <a:avLst/>
            <a:gdLst/>
            <a:ahLst/>
            <a:cxnLst/>
            <a:rect l="l" t="t" r="r" b="b"/>
            <a:pathLst>
              <a:path w="24129" h="10795">
                <a:moveTo>
                  <a:pt x="24066" y="10706"/>
                </a:moveTo>
                <a:lnTo>
                  <a:pt x="0" y="0"/>
                </a:lnTo>
              </a:path>
            </a:pathLst>
          </a:custGeom>
          <a:ln w="19900">
            <a:solidFill>
              <a:srgbClr val="005776"/>
            </a:solidFill>
          </a:ln>
        </p:spPr>
        <p:txBody>
          <a:bodyPr wrap="square" lIns="0" tIns="0" rIns="0" bIns="0" rtlCol="0"/>
          <a:lstStyle/>
          <a:p>
            <a:endParaRPr/>
          </a:p>
        </p:txBody>
      </p:sp>
      <p:sp>
        <p:nvSpPr>
          <p:cNvPr id="948" name="object 948"/>
          <p:cNvSpPr/>
          <p:nvPr/>
        </p:nvSpPr>
        <p:spPr>
          <a:xfrm>
            <a:off x="7989618" y="5296090"/>
            <a:ext cx="24130" cy="10160"/>
          </a:xfrm>
          <a:custGeom>
            <a:avLst/>
            <a:gdLst/>
            <a:ahLst/>
            <a:cxnLst/>
            <a:rect l="l" t="t" r="r" b="b"/>
            <a:pathLst>
              <a:path w="24129" h="10160">
                <a:moveTo>
                  <a:pt x="24053" y="0"/>
                </a:moveTo>
                <a:lnTo>
                  <a:pt x="0" y="9575"/>
                </a:lnTo>
              </a:path>
            </a:pathLst>
          </a:custGeom>
          <a:ln w="19900">
            <a:solidFill>
              <a:srgbClr val="005776"/>
            </a:solidFill>
          </a:ln>
        </p:spPr>
        <p:txBody>
          <a:bodyPr wrap="square" lIns="0" tIns="0" rIns="0" bIns="0" rtlCol="0"/>
          <a:lstStyle/>
          <a:p>
            <a:endParaRPr/>
          </a:p>
        </p:txBody>
      </p:sp>
      <p:sp>
        <p:nvSpPr>
          <p:cNvPr id="949" name="object 949"/>
          <p:cNvSpPr/>
          <p:nvPr/>
        </p:nvSpPr>
        <p:spPr>
          <a:xfrm>
            <a:off x="8013665" y="5296086"/>
            <a:ext cx="24130" cy="10160"/>
          </a:xfrm>
          <a:custGeom>
            <a:avLst/>
            <a:gdLst/>
            <a:ahLst/>
            <a:cxnLst/>
            <a:rect l="l" t="t" r="r" b="b"/>
            <a:pathLst>
              <a:path w="24129" h="10160">
                <a:moveTo>
                  <a:pt x="24066" y="9690"/>
                </a:moveTo>
                <a:lnTo>
                  <a:pt x="0" y="0"/>
                </a:lnTo>
              </a:path>
            </a:pathLst>
          </a:custGeom>
          <a:ln w="19900">
            <a:solidFill>
              <a:srgbClr val="005776"/>
            </a:solidFill>
          </a:ln>
        </p:spPr>
        <p:txBody>
          <a:bodyPr wrap="square" lIns="0" tIns="0" rIns="0" bIns="0" rtlCol="0"/>
          <a:lstStyle/>
          <a:p>
            <a:endParaRPr/>
          </a:p>
        </p:txBody>
      </p:sp>
      <p:sp>
        <p:nvSpPr>
          <p:cNvPr id="950" name="object 950"/>
          <p:cNvSpPr/>
          <p:nvPr/>
        </p:nvSpPr>
        <p:spPr>
          <a:xfrm>
            <a:off x="8037725" y="5305779"/>
            <a:ext cx="24130" cy="3810"/>
          </a:xfrm>
          <a:custGeom>
            <a:avLst/>
            <a:gdLst/>
            <a:ahLst/>
            <a:cxnLst/>
            <a:rect l="l" t="t" r="r" b="b"/>
            <a:pathLst>
              <a:path w="24129" h="3810">
                <a:moveTo>
                  <a:pt x="24066" y="3632"/>
                </a:moveTo>
                <a:lnTo>
                  <a:pt x="0" y="0"/>
                </a:lnTo>
              </a:path>
            </a:pathLst>
          </a:custGeom>
          <a:ln w="19900">
            <a:solidFill>
              <a:srgbClr val="005776"/>
            </a:solidFill>
          </a:ln>
        </p:spPr>
        <p:txBody>
          <a:bodyPr wrap="square" lIns="0" tIns="0" rIns="0" bIns="0" rtlCol="0"/>
          <a:lstStyle/>
          <a:p>
            <a:endParaRPr/>
          </a:p>
        </p:txBody>
      </p:sp>
      <p:sp>
        <p:nvSpPr>
          <p:cNvPr id="951" name="object 951"/>
          <p:cNvSpPr/>
          <p:nvPr/>
        </p:nvSpPr>
        <p:spPr>
          <a:xfrm>
            <a:off x="8061786" y="5309416"/>
            <a:ext cx="24130" cy="2540"/>
          </a:xfrm>
          <a:custGeom>
            <a:avLst/>
            <a:gdLst/>
            <a:ahLst/>
            <a:cxnLst/>
            <a:rect l="l" t="t" r="r" b="b"/>
            <a:pathLst>
              <a:path w="24129" h="2539">
                <a:moveTo>
                  <a:pt x="24053" y="2425"/>
                </a:moveTo>
                <a:lnTo>
                  <a:pt x="0" y="0"/>
                </a:lnTo>
              </a:path>
            </a:pathLst>
          </a:custGeom>
          <a:ln w="19900">
            <a:solidFill>
              <a:srgbClr val="005776"/>
            </a:solidFill>
          </a:ln>
        </p:spPr>
        <p:txBody>
          <a:bodyPr wrap="square" lIns="0" tIns="0" rIns="0" bIns="0" rtlCol="0"/>
          <a:lstStyle/>
          <a:p>
            <a:endParaRPr/>
          </a:p>
        </p:txBody>
      </p:sp>
      <p:sp>
        <p:nvSpPr>
          <p:cNvPr id="952" name="object 952"/>
          <p:cNvSpPr/>
          <p:nvPr/>
        </p:nvSpPr>
        <p:spPr>
          <a:xfrm>
            <a:off x="8085834" y="5311843"/>
            <a:ext cx="24130" cy="13970"/>
          </a:xfrm>
          <a:custGeom>
            <a:avLst/>
            <a:gdLst/>
            <a:ahLst/>
            <a:cxnLst/>
            <a:rect l="l" t="t" r="r" b="b"/>
            <a:pathLst>
              <a:path w="24129" h="13970">
                <a:moveTo>
                  <a:pt x="24066" y="13677"/>
                </a:moveTo>
                <a:lnTo>
                  <a:pt x="0" y="0"/>
                </a:lnTo>
              </a:path>
            </a:pathLst>
          </a:custGeom>
          <a:ln w="19900">
            <a:solidFill>
              <a:srgbClr val="005776"/>
            </a:solidFill>
          </a:ln>
        </p:spPr>
        <p:txBody>
          <a:bodyPr wrap="square" lIns="0" tIns="0" rIns="0" bIns="0" rtlCol="0"/>
          <a:lstStyle/>
          <a:p>
            <a:endParaRPr/>
          </a:p>
        </p:txBody>
      </p:sp>
      <p:sp>
        <p:nvSpPr>
          <p:cNvPr id="953" name="object 953"/>
          <p:cNvSpPr/>
          <p:nvPr/>
        </p:nvSpPr>
        <p:spPr>
          <a:xfrm>
            <a:off x="8109894" y="5323946"/>
            <a:ext cx="24130" cy="1905"/>
          </a:xfrm>
          <a:custGeom>
            <a:avLst/>
            <a:gdLst/>
            <a:ahLst/>
            <a:cxnLst/>
            <a:rect l="l" t="t" r="r" b="b"/>
            <a:pathLst>
              <a:path w="24129" h="1904">
                <a:moveTo>
                  <a:pt x="24066" y="0"/>
                </a:moveTo>
                <a:lnTo>
                  <a:pt x="0" y="1574"/>
                </a:lnTo>
              </a:path>
            </a:pathLst>
          </a:custGeom>
          <a:ln w="19900">
            <a:solidFill>
              <a:srgbClr val="005776"/>
            </a:solidFill>
          </a:ln>
        </p:spPr>
        <p:txBody>
          <a:bodyPr wrap="square" lIns="0" tIns="0" rIns="0" bIns="0" rtlCol="0"/>
          <a:lstStyle/>
          <a:p>
            <a:endParaRPr/>
          </a:p>
        </p:txBody>
      </p:sp>
      <p:sp>
        <p:nvSpPr>
          <p:cNvPr id="954" name="object 954"/>
          <p:cNvSpPr/>
          <p:nvPr/>
        </p:nvSpPr>
        <p:spPr>
          <a:xfrm>
            <a:off x="8133956" y="5323941"/>
            <a:ext cx="24130" cy="23495"/>
          </a:xfrm>
          <a:custGeom>
            <a:avLst/>
            <a:gdLst/>
            <a:ahLst/>
            <a:cxnLst/>
            <a:rect l="l" t="t" r="r" b="b"/>
            <a:pathLst>
              <a:path w="24129" h="23495">
                <a:moveTo>
                  <a:pt x="24053" y="23507"/>
                </a:moveTo>
                <a:lnTo>
                  <a:pt x="0" y="0"/>
                </a:lnTo>
              </a:path>
            </a:pathLst>
          </a:custGeom>
          <a:ln w="19900">
            <a:solidFill>
              <a:srgbClr val="005776"/>
            </a:solidFill>
          </a:ln>
        </p:spPr>
        <p:txBody>
          <a:bodyPr wrap="square" lIns="0" tIns="0" rIns="0" bIns="0" rtlCol="0"/>
          <a:lstStyle/>
          <a:p>
            <a:endParaRPr/>
          </a:p>
        </p:txBody>
      </p:sp>
      <p:sp>
        <p:nvSpPr>
          <p:cNvPr id="955" name="object 955"/>
          <p:cNvSpPr/>
          <p:nvPr/>
        </p:nvSpPr>
        <p:spPr>
          <a:xfrm>
            <a:off x="8158003" y="5347442"/>
            <a:ext cx="24130" cy="11430"/>
          </a:xfrm>
          <a:custGeom>
            <a:avLst/>
            <a:gdLst/>
            <a:ahLst/>
            <a:cxnLst/>
            <a:rect l="l" t="t" r="r" b="b"/>
            <a:pathLst>
              <a:path w="24129" h="11429">
                <a:moveTo>
                  <a:pt x="24066" y="11353"/>
                </a:moveTo>
                <a:lnTo>
                  <a:pt x="0" y="0"/>
                </a:lnTo>
              </a:path>
            </a:pathLst>
          </a:custGeom>
          <a:ln w="19900">
            <a:solidFill>
              <a:srgbClr val="005776"/>
            </a:solidFill>
          </a:ln>
        </p:spPr>
        <p:txBody>
          <a:bodyPr wrap="square" lIns="0" tIns="0" rIns="0" bIns="0" rtlCol="0"/>
          <a:lstStyle/>
          <a:p>
            <a:endParaRPr/>
          </a:p>
        </p:txBody>
      </p:sp>
      <p:sp>
        <p:nvSpPr>
          <p:cNvPr id="956" name="object 956"/>
          <p:cNvSpPr/>
          <p:nvPr/>
        </p:nvSpPr>
        <p:spPr>
          <a:xfrm>
            <a:off x="8182064" y="5341942"/>
            <a:ext cx="24130" cy="17145"/>
          </a:xfrm>
          <a:custGeom>
            <a:avLst/>
            <a:gdLst/>
            <a:ahLst/>
            <a:cxnLst/>
            <a:rect l="l" t="t" r="r" b="b"/>
            <a:pathLst>
              <a:path w="24129" h="17145">
                <a:moveTo>
                  <a:pt x="24066" y="0"/>
                </a:moveTo>
                <a:lnTo>
                  <a:pt x="0" y="16852"/>
                </a:lnTo>
              </a:path>
            </a:pathLst>
          </a:custGeom>
          <a:ln w="19900">
            <a:solidFill>
              <a:srgbClr val="005776"/>
            </a:solidFill>
          </a:ln>
        </p:spPr>
        <p:txBody>
          <a:bodyPr wrap="square" lIns="0" tIns="0" rIns="0" bIns="0" rtlCol="0"/>
          <a:lstStyle/>
          <a:p>
            <a:endParaRPr/>
          </a:p>
        </p:txBody>
      </p:sp>
      <p:sp>
        <p:nvSpPr>
          <p:cNvPr id="957" name="object 957"/>
          <p:cNvSpPr/>
          <p:nvPr/>
        </p:nvSpPr>
        <p:spPr>
          <a:xfrm>
            <a:off x="8206125" y="5341938"/>
            <a:ext cx="24130" cy="5715"/>
          </a:xfrm>
          <a:custGeom>
            <a:avLst/>
            <a:gdLst/>
            <a:ahLst/>
            <a:cxnLst/>
            <a:rect l="l" t="t" r="r" b="b"/>
            <a:pathLst>
              <a:path w="24129" h="5714">
                <a:moveTo>
                  <a:pt x="24066" y="5461"/>
                </a:moveTo>
                <a:lnTo>
                  <a:pt x="0" y="0"/>
                </a:lnTo>
              </a:path>
            </a:pathLst>
          </a:custGeom>
          <a:ln w="19900">
            <a:solidFill>
              <a:srgbClr val="005776"/>
            </a:solidFill>
          </a:ln>
        </p:spPr>
        <p:txBody>
          <a:bodyPr wrap="square" lIns="0" tIns="0" rIns="0" bIns="0" rtlCol="0"/>
          <a:lstStyle/>
          <a:p>
            <a:endParaRPr/>
          </a:p>
        </p:txBody>
      </p:sp>
      <p:sp>
        <p:nvSpPr>
          <p:cNvPr id="958" name="object 958"/>
          <p:cNvSpPr/>
          <p:nvPr/>
        </p:nvSpPr>
        <p:spPr>
          <a:xfrm>
            <a:off x="8230185" y="5347402"/>
            <a:ext cx="24130" cy="15240"/>
          </a:xfrm>
          <a:custGeom>
            <a:avLst/>
            <a:gdLst/>
            <a:ahLst/>
            <a:cxnLst/>
            <a:rect l="l" t="t" r="r" b="b"/>
            <a:pathLst>
              <a:path w="24129" h="15239">
                <a:moveTo>
                  <a:pt x="24053" y="15252"/>
                </a:moveTo>
                <a:lnTo>
                  <a:pt x="0" y="0"/>
                </a:lnTo>
              </a:path>
            </a:pathLst>
          </a:custGeom>
          <a:ln w="19900">
            <a:solidFill>
              <a:srgbClr val="005776"/>
            </a:solidFill>
          </a:ln>
        </p:spPr>
        <p:txBody>
          <a:bodyPr wrap="square" lIns="0" tIns="0" rIns="0" bIns="0" rtlCol="0"/>
          <a:lstStyle/>
          <a:p>
            <a:endParaRPr/>
          </a:p>
        </p:txBody>
      </p:sp>
      <p:sp>
        <p:nvSpPr>
          <p:cNvPr id="959" name="object 959"/>
          <p:cNvSpPr/>
          <p:nvPr/>
        </p:nvSpPr>
        <p:spPr>
          <a:xfrm>
            <a:off x="8254234" y="5362651"/>
            <a:ext cx="24130" cy="17145"/>
          </a:xfrm>
          <a:custGeom>
            <a:avLst/>
            <a:gdLst/>
            <a:ahLst/>
            <a:cxnLst/>
            <a:rect l="l" t="t" r="r" b="b"/>
            <a:pathLst>
              <a:path w="24129" h="17145">
                <a:moveTo>
                  <a:pt x="24066" y="16535"/>
                </a:moveTo>
                <a:lnTo>
                  <a:pt x="0" y="0"/>
                </a:lnTo>
              </a:path>
            </a:pathLst>
          </a:custGeom>
          <a:ln w="19900">
            <a:solidFill>
              <a:srgbClr val="005776"/>
            </a:solidFill>
          </a:ln>
        </p:spPr>
        <p:txBody>
          <a:bodyPr wrap="square" lIns="0" tIns="0" rIns="0" bIns="0" rtlCol="0"/>
          <a:lstStyle/>
          <a:p>
            <a:endParaRPr/>
          </a:p>
        </p:txBody>
      </p:sp>
      <p:sp>
        <p:nvSpPr>
          <p:cNvPr id="960" name="object 960"/>
          <p:cNvSpPr/>
          <p:nvPr/>
        </p:nvSpPr>
        <p:spPr>
          <a:xfrm>
            <a:off x="8278294" y="5379182"/>
            <a:ext cx="24130" cy="5080"/>
          </a:xfrm>
          <a:custGeom>
            <a:avLst/>
            <a:gdLst/>
            <a:ahLst/>
            <a:cxnLst/>
            <a:rect l="l" t="t" r="r" b="b"/>
            <a:pathLst>
              <a:path w="24129" h="5079">
                <a:moveTo>
                  <a:pt x="24066" y="4927"/>
                </a:moveTo>
                <a:lnTo>
                  <a:pt x="0" y="0"/>
                </a:lnTo>
              </a:path>
            </a:pathLst>
          </a:custGeom>
          <a:ln w="19900">
            <a:solidFill>
              <a:srgbClr val="005776"/>
            </a:solidFill>
          </a:ln>
        </p:spPr>
        <p:txBody>
          <a:bodyPr wrap="square" lIns="0" tIns="0" rIns="0" bIns="0" rtlCol="0"/>
          <a:lstStyle/>
          <a:p>
            <a:endParaRPr/>
          </a:p>
        </p:txBody>
      </p:sp>
      <p:sp>
        <p:nvSpPr>
          <p:cNvPr id="961" name="object 961"/>
          <p:cNvSpPr/>
          <p:nvPr/>
        </p:nvSpPr>
        <p:spPr>
          <a:xfrm>
            <a:off x="8302356" y="5371212"/>
            <a:ext cx="24130" cy="13335"/>
          </a:xfrm>
          <a:custGeom>
            <a:avLst/>
            <a:gdLst/>
            <a:ahLst/>
            <a:cxnLst/>
            <a:rect l="l" t="t" r="r" b="b"/>
            <a:pathLst>
              <a:path w="24129" h="13335">
                <a:moveTo>
                  <a:pt x="24053" y="0"/>
                </a:moveTo>
                <a:lnTo>
                  <a:pt x="0" y="12903"/>
                </a:lnTo>
              </a:path>
            </a:pathLst>
          </a:custGeom>
          <a:ln w="19900">
            <a:solidFill>
              <a:srgbClr val="005776"/>
            </a:solidFill>
          </a:ln>
        </p:spPr>
        <p:txBody>
          <a:bodyPr wrap="square" lIns="0" tIns="0" rIns="0" bIns="0" rtlCol="0"/>
          <a:lstStyle/>
          <a:p>
            <a:endParaRPr/>
          </a:p>
        </p:txBody>
      </p:sp>
      <p:sp>
        <p:nvSpPr>
          <p:cNvPr id="962" name="object 962"/>
          <p:cNvSpPr/>
          <p:nvPr/>
        </p:nvSpPr>
        <p:spPr>
          <a:xfrm>
            <a:off x="8326403" y="5371214"/>
            <a:ext cx="24130" cy="4445"/>
          </a:xfrm>
          <a:custGeom>
            <a:avLst/>
            <a:gdLst/>
            <a:ahLst/>
            <a:cxnLst/>
            <a:rect l="l" t="t" r="r" b="b"/>
            <a:pathLst>
              <a:path w="24129" h="4445">
                <a:moveTo>
                  <a:pt x="24066" y="4102"/>
                </a:moveTo>
                <a:lnTo>
                  <a:pt x="0" y="0"/>
                </a:lnTo>
              </a:path>
            </a:pathLst>
          </a:custGeom>
          <a:ln w="19900">
            <a:solidFill>
              <a:srgbClr val="005776"/>
            </a:solidFill>
          </a:ln>
        </p:spPr>
        <p:txBody>
          <a:bodyPr wrap="square" lIns="0" tIns="0" rIns="0" bIns="0" rtlCol="0"/>
          <a:lstStyle/>
          <a:p>
            <a:endParaRPr/>
          </a:p>
        </p:txBody>
      </p:sp>
      <p:sp>
        <p:nvSpPr>
          <p:cNvPr id="963" name="object 963"/>
          <p:cNvSpPr/>
          <p:nvPr/>
        </p:nvSpPr>
        <p:spPr>
          <a:xfrm>
            <a:off x="8350463" y="5375315"/>
            <a:ext cx="24130" cy="1270"/>
          </a:xfrm>
          <a:custGeom>
            <a:avLst/>
            <a:gdLst/>
            <a:ahLst/>
            <a:cxnLst/>
            <a:rect l="l" t="t" r="r" b="b"/>
            <a:pathLst>
              <a:path w="24129" h="1270">
                <a:moveTo>
                  <a:pt x="24066" y="1117"/>
                </a:moveTo>
                <a:lnTo>
                  <a:pt x="0" y="0"/>
                </a:lnTo>
              </a:path>
            </a:pathLst>
          </a:custGeom>
          <a:ln w="19900">
            <a:solidFill>
              <a:srgbClr val="005776"/>
            </a:solidFill>
          </a:ln>
        </p:spPr>
        <p:txBody>
          <a:bodyPr wrap="square" lIns="0" tIns="0" rIns="0" bIns="0" rtlCol="0"/>
          <a:lstStyle/>
          <a:p>
            <a:endParaRPr/>
          </a:p>
        </p:txBody>
      </p:sp>
      <p:sp>
        <p:nvSpPr>
          <p:cNvPr id="964" name="object 964"/>
          <p:cNvSpPr/>
          <p:nvPr/>
        </p:nvSpPr>
        <p:spPr>
          <a:xfrm>
            <a:off x="8374523" y="5376435"/>
            <a:ext cx="24130" cy="2540"/>
          </a:xfrm>
          <a:custGeom>
            <a:avLst/>
            <a:gdLst/>
            <a:ahLst/>
            <a:cxnLst/>
            <a:rect l="l" t="t" r="r" b="b"/>
            <a:pathLst>
              <a:path w="24129" h="2539">
                <a:moveTo>
                  <a:pt x="24066" y="2031"/>
                </a:moveTo>
                <a:lnTo>
                  <a:pt x="0" y="0"/>
                </a:lnTo>
              </a:path>
            </a:pathLst>
          </a:custGeom>
          <a:ln w="19900">
            <a:solidFill>
              <a:srgbClr val="005776"/>
            </a:solidFill>
          </a:ln>
        </p:spPr>
        <p:txBody>
          <a:bodyPr wrap="square" lIns="0" tIns="0" rIns="0" bIns="0" rtlCol="0"/>
          <a:lstStyle/>
          <a:p>
            <a:endParaRPr/>
          </a:p>
        </p:txBody>
      </p:sp>
      <p:sp>
        <p:nvSpPr>
          <p:cNvPr id="965" name="object 965"/>
          <p:cNvSpPr/>
          <p:nvPr/>
        </p:nvSpPr>
        <p:spPr>
          <a:xfrm>
            <a:off x="8398585" y="5373729"/>
            <a:ext cx="24130" cy="5080"/>
          </a:xfrm>
          <a:custGeom>
            <a:avLst/>
            <a:gdLst/>
            <a:ahLst/>
            <a:cxnLst/>
            <a:rect l="l" t="t" r="r" b="b"/>
            <a:pathLst>
              <a:path w="24129" h="5079">
                <a:moveTo>
                  <a:pt x="24053" y="0"/>
                </a:moveTo>
                <a:lnTo>
                  <a:pt x="0" y="4737"/>
                </a:lnTo>
              </a:path>
            </a:pathLst>
          </a:custGeom>
          <a:ln w="19900">
            <a:solidFill>
              <a:srgbClr val="005776"/>
            </a:solidFill>
          </a:ln>
        </p:spPr>
        <p:txBody>
          <a:bodyPr wrap="square" lIns="0" tIns="0" rIns="0" bIns="0" rtlCol="0"/>
          <a:lstStyle/>
          <a:p>
            <a:endParaRPr/>
          </a:p>
        </p:txBody>
      </p:sp>
      <p:sp>
        <p:nvSpPr>
          <p:cNvPr id="966" name="object 966"/>
          <p:cNvSpPr/>
          <p:nvPr/>
        </p:nvSpPr>
        <p:spPr>
          <a:xfrm>
            <a:off x="8422632" y="5373734"/>
            <a:ext cx="24130" cy="5715"/>
          </a:xfrm>
          <a:custGeom>
            <a:avLst/>
            <a:gdLst/>
            <a:ahLst/>
            <a:cxnLst/>
            <a:rect l="l" t="t" r="r" b="b"/>
            <a:pathLst>
              <a:path w="24129" h="5714">
                <a:moveTo>
                  <a:pt x="24066" y="5626"/>
                </a:moveTo>
                <a:lnTo>
                  <a:pt x="0" y="0"/>
                </a:lnTo>
              </a:path>
            </a:pathLst>
          </a:custGeom>
          <a:ln w="19900">
            <a:solidFill>
              <a:srgbClr val="005776"/>
            </a:solidFill>
          </a:ln>
        </p:spPr>
        <p:txBody>
          <a:bodyPr wrap="square" lIns="0" tIns="0" rIns="0" bIns="0" rtlCol="0"/>
          <a:lstStyle/>
          <a:p>
            <a:endParaRPr/>
          </a:p>
        </p:txBody>
      </p:sp>
      <p:sp>
        <p:nvSpPr>
          <p:cNvPr id="967" name="object 967"/>
          <p:cNvSpPr/>
          <p:nvPr/>
        </p:nvSpPr>
        <p:spPr>
          <a:xfrm>
            <a:off x="8446693" y="5379359"/>
            <a:ext cx="24130" cy="6350"/>
          </a:xfrm>
          <a:custGeom>
            <a:avLst/>
            <a:gdLst/>
            <a:ahLst/>
            <a:cxnLst/>
            <a:rect l="l" t="t" r="r" b="b"/>
            <a:pathLst>
              <a:path w="24129" h="6350">
                <a:moveTo>
                  <a:pt x="24066" y="5842"/>
                </a:moveTo>
                <a:lnTo>
                  <a:pt x="0" y="0"/>
                </a:lnTo>
              </a:path>
            </a:pathLst>
          </a:custGeom>
          <a:ln w="19900">
            <a:solidFill>
              <a:srgbClr val="005776"/>
            </a:solidFill>
          </a:ln>
        </p:spPr>
        <p:txBody>
          <a:bodyPr wrap="square" lIns="0" tIns="0" rIns="0" bIns="0" rtlCol="0"/>
          <a:lstStyle/>
          <a:p>
            <a:endParaRPr/>
          </a:p>
        </p:txBody>
      </p:sp>
      <p:sp>
        <p:nvSpPr>
          <p:cNvPr id="968" name="object 968"/>
          <p:cNvSpPr/>
          <p:nvPr/>
        </p:nvSpPr>
        <p:spPr>
          <a:xfrm>
            <a:off x="8470754" y="5385201"/>
            <a:ext cx="24130" cy="12065"/>
          </a:xfrm>
          <a:custGeom>
            <a:avLst/>
            <a:gdLst/>
            <a:ahLst/>
            <a:cxnLst/>
            <a:rect l="l" t="t" r="r" b="b"/>
            <a:pathLst>
              <a:path w="24129" h="12064">
                <a:moveTo>
                  <a:pt x="24053" y="11671"/>
                </a:moveTo>
                <a:lnTo>
                  <a:pt x="0" y="0"/>
                </a:lnTo>
              </a:path>
            </a:pathLst>
          </a:custGeom>
          <a:ln w="19900">
            <a:solidFill>
              <a:srgbClr val="005776"/>
            </a:solidFill>
          </a:ln>
        </p:spPr>
        <p:txBody>
          <a:bodyPr wrap="square" lIns="0" tIns="0" rIns="0" bIns="0" rtlCol="0"/>
          <a:lstStyle/>
          <a:p>
            <a:endParaRPr/>
          </a:p>
        </p:txBody>
      </p:sp>
      <p:sp>
        <p:nvSpPr>
          <p:cNvPr id="969" name="object 969"/>
          <p:cNvSpPr/>
          <p:nvPr/>
        </p:nvSpPr>
        <p:spPr>
          <a:xfrm>
            <a:off x="8494802" y="5396871"/>
            <a:ext cx="24130" cy="635"/>
          </a:xfrm>
          <a:custGeom>
            <a:avLst/>
            <a:gdLst/>
            <a:ahLst/>
            <a:cxnLst/>
            <a:rect l="l" t="t" r="r" b="b"/>
            <a:pathLst>
              <a:path w="24129" h="635">
                <a:moveTo>
                  <a:pt x="24066" y="584"/>
                </a:moveTo>
                <a:lnTo>
                  <a:pt x="0" y="0"/>
                </a:lnTo>
              </a:path>
            </a:pathLst>
          </a:custGeom>
          <a:ln w="19900">
            <a:solidFill>
              <a:srgbClr val="005776"/>
            </a:solidFill>
          </a:ln>
        </p:spPr>
        <p:txBody>
          <a:bodyPr wrap="square" lIns="0" tIns="0" rIns="0" bIns="0" rtlCol="0"/>
          <a:lstStyle/>
          <a:p>
            <a:endParaRPr/>
          </a:p>
        </p:txBody>
      </p:sp>
      <p:sp>
        <p:nvSpPr>
          <p:cNvPr id="970" name="object 970"/>
          <p:cNvSpPr/>
          <p:nvPr/>
        </p:nvSpPr>
        <p:spPr>
          <a:xfrm>
            <a:off x="8518862" y="5397453"/>
            <a:ext cx="24130" cy="5080"/>
          </a:xfrm>
          <a:custGeom>
            <a:avLst/>
            <a:gdLst/>
            <a:ahLst/>
            <a:cxnLst/>
            <a:rect l="l" t="t" r="r" b="b"/>
            <a:pathLst>
              <a:path w="24129" h="5079">
                <a:moveTo>
                  <a:pt x="24066" y="4851"/>
                </a:moveTo>
                <a:lnTo>
                  <a:pt x="0" y="0"/>
                </a:lnTo>
              </a:path>
            </a:pathLst>
          </a:custGeom>
          <a:ln w="19900">
            <a:solidFill>
              <a:srgbClr val="005776"/>
            </a:solidFill>
          </a:ln>
        </p:spPr>
        <p:txBody>
          <a:bodyPr wrap="square" lIns="0" tIns="0" rIns="0" bIns="0" rtlCol="0"/>
          <a:lstStyle/>
          <a:p>
            <a:endParaRPr/>
          </a:p>
        </p:txBody>
      </p:sp>
      <p:sp>
        <p:nvSpPr>
          <p:cNvPr id="971" name="object 971"/>
          <p:cNvSpPr/>
          <p:nvPr/>
        </p:nvSpPr>
        <p:spPr>
          <a:xfrm>
            <a:off x="8542922" y="5402309"/>
            <a:ext cx="24130" cy="1270"/>
          </a:xfrm>
          <a:custGeom>
            <a:avLst/>
            <a:gdLst/>
            <a:ahLst/>
            <a:cxnLst/>
            <a:rect l="l" t="t" r="r" b="b"/>
            <a:pathLst>
              <a:path w="24129" h="1270">
                <a:moveTo>
                  <a:pt x="24066" y="876"/>
                </a:moveTo>
                <a:lnTo>
                  <a:pt x="0" y="0"/>
                </a:lnTo>
              </a:path>
            </a:pathLst>
          </a:custGeom>
          <a:ln w="19900">
            <a:solidFill>
              <a:srgbClr val="005776"/>
            </a:solidFill>
          </a:ln>
        </p:spPr>
        <p:txBody>
          <a:bodyPr wrap="square" lIns="0" tIns="0" rIns="0" bIns="0" rtlCol="0"/>
          <a:lstStyle/>
          <a:p>
            <a:endParaRPr/>
          </a:p>
        </p:txBody>
      </p:sp>
      <p:sp>
        <p:nvSpPr>
          <p:cNvPr id="972" name="object 972"/>
          <p:cNvSpPr/>
          <p:nvPr/>
        </p:nvSpPr>
        <p:spPr>
          <a:xfrm>
            <a:off x="8566984" y="5398311"/>
            <a:ext cx="24130" cy="5080"/>
          </a:xfrm>
          <a:custGeom>
            <a:avLst/>
            <a:gdLst/>
            <a:ahLst/>
            <a:cxnLst/>
            <a:rect l="l" t="t" r="r" b="b"/>
            <a:pathLst>
              <a:path w="24129" h="5079">
                <a:moveTo>
                  <a:pt x="24053" y="0"/>
                </a:moveTo>
                <a:lnTo>
                  <a:pt x="0" y="4876"/>
                </a:lnTo>
              </a:path>
            </a:pathLst>
          </a:custGeom>
          <a:ln w="19900">
            <a:solidFill>
              <a:srgbClr val="005776"/>
            </a:solidFill>
          </a:ln>
        </p:spPr>
        <p:txBody>
          <a:bodyPr wrap="square" lIns="0" tIns="0" rIns="0" bIns="0" rtlCol="0"/>
          <a:lstStyle/>
          <a:p>
            <a:endParaRPr/>
          </a:p>
        </p:txBody>
      </p:sp>
      <p:sp>
        <p:nvSpPr>
          <p:cNvPr id="973" name="object 973"/>
          <p:cNvSpPr/>
          <p:nvPr/>
        </p:nvSpPr>
        <p:spPr>
          <a:xfrm>
            <a:off x="8591032" y="5398316"/>
            <a:ext cx="24130" cy="5715"/>
          </a:xfrm>
          <a:custGeom>
            <a:avLst/>
            <a:gdLst/>
            <a:ahLst/>
            <a:cxnLst/>
            <a:rect l="l" t="t" r="r" b="b"/>
            <a:pathLst>
              <a:path w="24129" h="5714">
                <a:moveTo>
                  <a:pt x="24066" y="5587"/>
                </a:moveTo>
                <a:lnTo>
                  <a:pt x="0" y="0"/>
                </a:lnTo>
              </a:path>
            </a:pathLst>
          </a:custGeom>
          <a:ln w="19900">
            <a:solidFill>
              <a:srgbClr val="005776"/>
            </a:solidFill>
          </a:ln>
        </p:spPr>
        <p:txBody>
          <a:bodyPr wrap="square" lIns="0" tIns="0" rIns="0" bIns="0" rtlCol="0"/>
          <a:lstStyle/>
          <a:p>
            <a:endParaRPr/>
          </a:p>
        </p:txBody>
      </p:sp>
      <p:sp>
        <p:nvSpPr>
          <p:cNvPr id="974" name="object 974"/>
          <p:cNvSpPr/>
          <p:nvPr/>
        </p:nvSpPr>
        <p:spPr>
          <a:xfrm>
            <a:off x="8615091" y="5403905"/>
            <a:ext cx="24130" cy="2540"/>
          </a:xfrm>
          <a:custGeom>
            <a:avLst/>
            <a:gdLst/>
            <a:ahLst/>
            <a:cxnLst/>
            <a:rect l="l" t="t" r="r" b="b"/>
            <a:pathLst>
              <a:path w="24129" h="2539">
                <a:moveTo>
                  <a:pt x="24066" y="2070"/>
                </a:moveTo>
                <a:lnTo>
                  <a:pt x="0" y="0"/>
                </a:lnTo>
              </a:path>
            </a:pathLst>
          </a:custGeom>
          <a:ln w="19900">
            <a:solidFill>
              <a:srgbClr val="005776"/>
            </a:solidFill>
          </a:ln>
        </p:spPr>
        <p:txBody>
          <a:bodyPr wrap="square" lIns="0" tIns="0" rIns="0" bIns="0" rtlCol="0"/>
          <a:lstStyle/>
          <a:p>
            <a:endParaRPr/>
          </a:p>
        </p:txBody>
      </p:sp>
      <p:sp>
        <p:nvSpPr>
          <p:cNvPr id="975" name="object 975"/>
          <p:cNvSpPr/>
          <p:nvPr/>
        </p:nvSpPr>
        <p:spPr>
          <a:xfrm>
            <a:off x="8639153" y="5405972"/>
            <a:ext cx="24130" cy="1270"/>
          </a:xfrm>
          <a:custGeom>
            <a:avLst/>
            <a:gdLst/>
            <a:ahLst/>
            <a:cxnLst/>
            <a:rect l="l" t="t" r="r" b="b"/>
            <a:pathLst>
              <a:path w="24129" h="1270">
                <a:moveTo>
                  <a:pt x="24053" y="1193"/>
                </a:moveTo>
                <a:lnTo>
                  <a:pt x="0" y="0"/>
                </a:lnTo>
              </a:path>
            </a:pathLst>
          </a:custGeom>
          <a:ln w="19900">
            <a:solidFill>
              <a:srgbClr val="005776"/>
            </a:solidFill>
          </a:ln>
        </p:spPr>
        <p:txBody>
          <a:bodyPr wrap="square" lIns="0" tIns="0" rIns="0" bIns="0" rtlCol="0"/>
          <a:lstStyle/>
          <a:p>
            <a:endParaRPr/>
          </a:p>
        </p:txBody>
      </p:sp>
      <p:sp>
        <p:nvSpPr>
          <p:cNvPr id="976" name="object 976"/>
          <p:cNvSpPr/>
          <p:nvPr/>
        </p:nvSpPr>
        <p:spPr>
          <a:xfrm>
            <a:off x="8663200" y="5407161"/>
            <a:ext cx="24130" cy="5080"/>
          </a:xfrm>
          <a:custGeom>
            <a:avLst/>
            <a:gdLst/>
            <a:ahLst/>
            <a:cxnLst/>
            <a:rect l="l" t="t" r="r" b="b"/>
            <a:pathLst>
              <a:path w="24129" h="5079">
                <a:moveTo>
                  <a:pt x="24066" y="4470"/>
                </a:moveTo>
                <a:lnTo>
                  <a:pt x="0" y="0"/>
                </a:lnTo>
              </a:path>
            </a:pathLst>
          </a:custGeom>
          <a:ln w="19900">
            <a:solidFill>
              <a:srgbClr val="005776"/>
            </a:solidFill>
          </a:ln>
        </p:spPr>
        <p:txBody>
          <a:bodyPr wrap="square" lIns="0" tIns="0" rIns="0" bIns="0" rtlCol="0"/>
          <a:lstStyle/>
          <a:p>
            <a:endParaRPr/>
          </a:p>
        </p:txBody>
      </p:sp>
      <p:sp>
        <p:nvSpPr>
          <p:cNvPr id="977" name="object 977"/>
          <p:cNvSpPr/>
          <p:nvPr/>
        </p:nvSpPr>
        <p:spPr>
          <a:xfrm>
            <a:off x="8687261" y="5411625"/>
            <a:ext cx="24130" cy="635"/>
          </a:xfrm>
          <a:custGeom>
            <a:avLst/>
            <a:gdLst/>
            <a:ahLst/>
            <a:cxnLst/>
            <a:rect l="l" t="t" r="r" b="b"/>
            <a:pathLst>
              <a:path w="24129" h="635">
                <a:moveTo>
                  <a:pt x="24066" y="253"/>
                </a:moveTo>
                <a:lnTo>
                  <a:pt x="0" y="0"/>
                </a:lnTo>
              </a:path>
            </a:pathLst>
          </a:custGeom>
          <a:ln w="19900">
            <a:solidFill>
              <a:srgbClr val="005776"/>
            </a:solidFill>
          </a:ln>
        </p:spPr>
        <p:txBody>
          <a:bodyPr wrap="square" lIns="0" tIns="0" rIns="0" bIns="0" rtlCol="0"/>
          <a:lstStyle/>
          <a:p>
            <a:endParaRPr/>
          </a:p>
        </p:txBody>
      </p:sp>
      <p:sp>
        <p:nvSpPr>
          <p:cNvPr id="978" name="object 978"/>
          <p:cNvSpPr/>
          <p:nvPr/>
        </p:nvSpPr>
        <p:spPr>
          <a:xfrm>
            <a:off x="8711322" y="5411880"/>
            <a:ext cx="24130" cy="3810"/>
          </a:xfrm>
          <a:custGeom>
            <a:avLst/>
            <a:gdLst/>
            <a:ahLst/>
            <a:cxnLst/>
            <a:rect l="l" t="t" r="r" b="b"/>
            <a:pathLst>
              <a:path w="24129" h="3810">
                <a:moveTo>
                  <a:pt x="24053" y="3657"/>
                </a:moveTo>
                <a:lnTo>
                  <a:pt x="0" y="0"/>
                </a:lnTo>
              </a:path>
            </a:pathLst>
          </a:custGeom>
          <a:ln w="19900">
            <a:solidFill>
              <a:srgbClr val="005776"/>
            </a:solidFill>
          </a:ln>
        </p:spPr>
        <p:txBody>
          <a:bodyPr wrap="square" lIns="0" tIns="0" rIns="0" bIns="0" rtlCol="0"/>
          <a:lstStyle/>
          <a:p>
            <a:endParaRPr/>
          </a:p>
        </p:txBody>
      </p:sp>
      <p:sp>
        <p:nvSpPr>
          <p:cNvPr id="979" name="object 979"/>
          <p:cNvSpPr/>
          <p:nvPr/>
        </p:nvSpPr>
        <p:spPr>
          <a:xfrm>
            <a:off x="8735369" y="5415535"/>
            <a:ext cx="24130" cy="1905"/>
          </a:xfrm>
          <a:custGeom>
            <a:avLst/>
            <a:gdLst/>
            <a:ahLst/>
            <a:cxnLst/>
            <a:rect l="l" t="t" r="r" b="b"/>
            <a:pathLst>
              <a:path w="24129" h="1904">
                <a:moveTo>
                  <a:pt x="24066" y="1701"/>
                </a:moveTo>
                <a:lnTo>
                  <a:pt x="0" y="0"/>
                </a:lnTo>
              </a:path>
            </a:pathLst>
          </a:custGeom>
          <a:ln w="19900">
            <a:solidFill>
              <a:srgbClr val="005776"/>
            </a:solidFill>
          </a:ln>
        </p:spPr>
        <p:txBody>
          <a:bodyPr wrap="square" lIns="0" tIns="0" rIns="0" bIns="0" rtlCol="0"/>
          <a:lstStyle/>
          <a:p>
            <a:endParaRPr/>
          </a:p>
        </p:txBody>
      </p:sp>
      <p:sp>
        <p:nvSpPr>
          <p:cNvPr id="980" name="object 980"/>
          <p:cNvSpPr/>
          <p:nvPr/>
        </p:nvSpPr>
        <p:spPr>
          <a:xfrm>
            <a:off x="8759431" y="5417243"/>
            <a:ext cx="24130" cy="635"/>
          </a:xfrm>
          <a:custGeom>
            <a:avLst/>
            <a:gdLst/>
            <a:ahLst/>
            <a:cxnLst/>
            <a:rect l="l" t="t" r="r" b="b"/>
            <a:pathLst>
              <a:path w="24129" h="635">
                <a:moveTo>
                  <a:pt x="24066" y="266"/>
                </a:moveTo>
                <a:lnTo>
                  <a:pt x="0" y="0"/>
                </a:lnTo>
              </a:path>
            </a:pathLst>
          </a:custGeom>
          <a:ln w="19900">
            <a:solidFill>
              <a:srgbClr val="005776"/>
            </a:solidFill>
          </a:ln>
        </p:spPr>
        <p:txBody>
          <a:bodyPr wrap="square" lIns="0" tIns="0" rIns="0" bIns="0" rtlCol="0"/>
          <a:lstStyle/>
          <a:p>
            <a:endParaRPr/>
          </a:p>
        </p:txBody>
      </p:sp>
      <p:sp>
        <p:nvSpPr>
          <p:cNvPr id="981" name="object 981"/>
          <p:cNvSpPr/>
          <p:nvPr/>
        </p:nvSpPr>
        <p:spPr>
          <a:xfrm>
            <a:off x="8783491" y="5416356"/>
            <a:ext cx="24130" cy="1270"/>
          </a:xfrm>
          <a:custGeom>
            <a:avLst/>
            <a:gdLst/>
            <a:ahLst/>
            <a:cxnLst/>
            <a:rect l="l" t="t" r="r" b="b"/>
            <a:pathLst>
              <a:path w="24129" h="1270">
                <a:moveTo>
                  <a:pt x="24066" y="0"/>
                </a:moveTo>
                <a:lnTo>
                  <a:pt x="0" y="1155"/>
                </a:lnTo>
              </a:path>
            </a:pathLst>
          </a:custGeom>
          <a:ln w="19900">
            <a:solidFill>
              <a:srgbClr val="005776"/>
            </a:solidFill>
          </a:ln>
        </p:spPr>
        <p:txBody>
          <a:bodyPr wrap="square" lIns="0" tIns="0" rIns="0" bIns="0" rtlCol="0"/>
          <a:lstStyle/>
          <a:p>
            <a:endParaRPr/>
          </a:p>
        </p:txBody>
      </p:sp>
      <p:sp>
        <p:nvSpPr>
          <p:cNvPr id="982" name="object 982"/>
          <p:cNvSpPr/>
          <p:nvPr/>
        </p:nvSpPr>
        <p:spPr>
          <a:xfrm>
            <a:off x="8807553" y="5416355"/>
            <a:ext cx="24130" cy="6985"/>
          </a:xfrm>
          <a:custGeom>
            <a:avLst/>
            <a:gdLst/>
            <a:ahLst/>
            <a:cxnLst/>
            <a:rect l="l" t="t" r="r" b="b"/>
            <a:pathLst>
              <a:path w="24129" h="6985">
                <a:moveTo>
                  <a:pt x="24053" y="6400"/>
                </a:moveTo>
                <a:lnTo>
                  <a:pt x="0" y="0"/>
                </a:lnTo>
              </a:path>
            </a:pathLst>
          </a:custGeom>
          <a:ln w="19900">
            <a:solidFill>
              <a:srgbClr val="005776"/>
            </a:solidFill>
          </a:ln>
        </p:spPr>
        <p:txBody>
          <a:bodyPr wrap="square" lIns="0" tIns="0" rIns="0" bIns="0" rtlCol="0"/>
          <a:lstStyle/>
          <a:p>
            <a:endParaRPr/>
          </a:p>
        </p:txBody>
      </p:sp>
      <p:sp>
        <p:nvSpPr>
          <p:cNvPr id="983" name="object 983"/>
          <p:cNvSpPr/>
          <p:nvPr/>
        </p:nvSpPr>
        <p:spPr>
          <a:xfrm>
            <a:off x="8831600" y="5417161"/>
            <a:ext cx="24130" cy="5715"/>
          </a:xfrm>
          <a:custGeom>
            <a:avLst/>
            <a:gdLst/>
            <a:ahLst/>
            <a:cxnLst/>
            <a:rect l="l" t="t" r="r" b="b"/>
            <a:pathLst>
              <a:path w="24129" h="5714">
                <a:moveTo>
                  <a:pt x="24066" y="0"/>
                </a:moveTo>
                <a:lnTo>
                  <a:pt x="0" y="5588"/>
                </a:lnTo>
              </a:path>
            </a:pathLst>
          </a:custGeom>
          <a:ln w="19900">
            <a:solidFill>
              <a:srgbClr val="005776"/>
            </a:solidFill>
          </a:ln>
        </p:spPr>
        <p:txBody>
          <a:bodyPr wrap="square" lIns="0" tIns="0" rIns="0" bIns="0" rtlCol="0"/>
          <a:lstStyle/>
          <a:p>
            <a:endParaRPr/>
          </a:p>
        </p:txBody>
      </p:sp>
      <p:sp>
        <p:nvSpPr>
          <p:cNvPr id="984" name="object 984"/>
          <p:cNvSpPr/>
          <p:nvPr/>
        </p:nvSpPr>
        <p:spPr>
          <a:xfrm>
            <a:off x="8855660" y="5417163"/>
            <a:ext cx="24130" cy="15875"/>
          </a:xfrm>
          <a:custGeom>
            <a:avLst/>
            <a:gdLst/>
            <a:ahLst/>
            <a:cxnLst/>
            <a:rect l="l" t="t" r="r" b="b"/>
            <a:pathLst>
              <a:path w="24129" h="15875">
                <a:moveTo>
                  <a:pt x="24066" y="15849"/>
                </a:moveTo>
                <a:lnTo>
                  <a:pt x="0" y="0"/>
                </a:lnTo>
              </a:path>
            </a:pathLst>
          </a:custGeom>
          <a:ln w="19900">
            <a:solidFill>
              <a:srgbClr val="005776"/>
            </a:solidFill>
          </a:ln>
        </p:spPr>
        <p:txBody>
          <a:bodyPr wrap="square" lIns="0" tIns="0" rIns="0" bIns="0" rtlCol="0"/>
          <a:lstStyle/>
          <a:p>
            <a:endParaRPr/>
          </a:p>
        </p:txBody>
      </p:sp>
      <p:sp>
        <p:nvSpPr>
          <p:cNvPr id="985" name="object 985"/>
          <p:cNvSpPr/>
          <p:nvPr/>
        </p:nvSpPr>
        <p:spPr>
          <a:xfrm>
            <a:off x="8879721" y="5433014"/>
            <a:ext cx="24130" cy="10795"/>
          </a:xfrm>
          <a:custGeom>
            <a:avLst/>
            <a:gdLst/>
            <a:ahLst/>
            <a:cxnLst/>
            <a:rect l="l" t="t" r="r" b="b"/>
            <a:pathLst>
              <a:path w="24129" h="10795">
                <a:moveTo>
                  <a:pt x="24053" y="10515"/>
                </a:moveTo>
                <a:lnTo>
                  <a:pt x="0" y="0"/>
                </a:lnTo>
              </a:path>
            </a:pathLst>
          </a:custGeom>
          <a:ln w="19900">
            <a:solidFill>
              <a:srgbClr val="005776"/>
            </a:solidFill>
          </a:ln>
        </p:spPr>
        <p:txBody>
          <a:bodyPr wrap="square" lIns="0" tIns="0" rIns="0" bIns="0" rtlCol="0"/>
          <a:lstStyle/>
          <a:p>
            <a:endParaRPr/>
          </a:p>
        </p:txBody>
      </p:sp>
      <p:sp>
        <p:nvSpPr>
          <p:cNvPr id="986" name="object 986"/>
          <p:cNvSpPr/>
          <p:nvPr/>
        </p:nvSpPr>
        <p:spPr>
          <a:xfrm>
            <a:off x="8903769" y="5443524"/>
            <a:ext cx="24130" cy="6350"/>
          </a:xfrm>
          <a:custGeom>
            <a:avLst/>
            <a:gdLst/>
            <a:ahLst/>
            <a:cxnLst/>
            <a:rect l="l" t="t" r="r" b="b"/>
            <a:pathLst>
              <a:path w="24129" h="6350">
                <a:moveTo>
                  <a:pt x="24066" y="6045"/>
                </a:moveTo>
                <a:lnTo>
                  <a:pt x="0" y="0"/>
                </a:lnTo>
              </a:path>
            </a:pathLst>
          </a:custGeom>
          <a:ln w="19900">
            <a:solidFill>
              <a:srgbClr val="005776"/>
            </a:solidFill>
          </a:ln>
        </p:spPr>
        <p:txBody>
          <a:bodyPr wrap="square" lIns="0" tIns="0" rIns="0" bIns="0" rtlCol="0"/>
          <a:lstStyle/>
          <a:p>
            <a:endParaRPr/>
          </a:p>
        </p:txBody>
      </p:sp>
      <p:sp>
        <p:nvSpPr>
          <p:cNvPr id="987" name="object 987"/>
          <p:cNvSpPr/>
          <p:nvPr/>
        </p:nvSpPr>
        <p:spPr>
          <a:xfrm>
            <a:off x="8927829" y="5449198"/>
            <a:ext cx="24130" cy="635"/>
          </a:xfrm>
          <a:custGeom>
            <a:avLst/>
            <a:gdLst/>
            <a:ahLst/>
            <a:cxnLst/>
            <a:rect l="l" t="t" r="r" b="b"/>
            <a:pathLst>
              <a:path w="24129" h="635">
                <a:moveTo>
                  <a:pt x="24066" y="0"/>
                </a:moveTo>
                <a:lnTo>
                  <a:pt x="0" y="368"/>
                </a:lnTo>
              </a:path>
            </a:pathLst>
          </a:custGeom>
          <a:ln w="19900">
            <a:solidFill>
              <a:srgbClr val="005776"/>
            </a:solidFill>
          </a:ln>
        </p:spPr>
        <p:txBody>
          <a:bodyPr wrap="square" lIns="0" tIns="0" rIns="0" bIns="0" rtlCol="0"/>
          <a:lstStyle/>
          <a:p>
            <a:endParaRPr/>
          </a:p>
        </p:txBody>
      </p:sp>
      <p:sp>
        <p:nvSpPr>
          <p:cNvPr id="988" name="object 988"/>
          <p:cNvSpPr/>
          <p:nvPr/>
        </p:nvSpPr>
        <p:spPr>
          <a:xfrm>
            <a:off x="8951890" y="5449200"/>
            <a:ext cx="24130" cy="5080"/>
          </a:xfrm>
          <a:custGeom>
            <a:avLst/>
            <a:gdLst/>
            <a:ahLst/>
            <a:cxnLst/>
            <a:rect l="l" t="t" r="r" b="b"/>
            <a:pathLst>
              <a:path w="24129" h="5079">
                <a:moveTo>
                  <a:pt x="24066" y="4648"/>
                </a:moveTo>
                <a:lnTo>
                  <a:pt x="0" y="0"/>
                </a:lnTo>
              </a:path>
            </a:pathLst>
          </a:custGeom>
          <a:ln w="19900">
            <a:solidFill>
              <a:srgbClr val="005776"/>
            </a:solidFill>
          </a:ln>
        </p:spPr>
        <p:txBody>
          <a:bodyPr wrap="square" lIns="0" tIns="0" rIns="0" bIns="0" rtlCol="0"/>
          <a:lstStyle/>
          <a:p>
            <a:endParaRPr/>
          </a:p>
        </p:txBody>
      </p:sp>
      <p:sp>
        <p:nvSpPr>
          <p:cNvPr id="989" name="object 989"/>
          <p:cNvSpPr/>
          <p:nvPr/>
        </p:nvSpPr>
        <p:spPr>
          <a:xfrm>
            <a:off x="8975951" y="5451753"/>
            <a:ext cx="24130" cy="2540"/>
          </a:xfrm>
          <a:custGeom>
            <a:avLst/>
            <a:gdLst/>
            <a:ahLst/>
            <a:cxnLst/>
            <a:rect l="l" t="t" r="r" b="b"/>
            <a:pathLst>
              <a:path w="24129" h="2539">
                <a:moveTo>
                  <a:pt x="24053" y="0"/>
                </a:moveTo>
                <a:lnTo>
                  <a:pt x="0" y="2095"/>
                </a:lnTo>
              </a:path>
            </a:pathLst>
          </a:custGeom>
          <a:ln w="19900">
            <a:solidFill>
              <a:srgbClr val="005776"/>
            </a:solidFill>
          </a:ln>
        </p:spPr>
        <p:txBody>
          <a:bodyPr wrap="square" lIns="0" tIns="0" rIns="0" bIns="0" rtlCol="0"/>
          <a:lstStyle/>
          <a:p>
            <a:endParaRPr/>
          </a:p>
        </p:txBody>
      </p:sp>
      <p:sp>
        <p:nvSpPr>
          <p:cNvPr id="990" name="object 990"/>
          <p:cNvSpPr/>
          <p:nvPr/>
        </p:nvSpPr>
        <p:spPr>
          <a:xfrm>
            <a:off x="8999998" y="5449718"/>
            <a:ext cx="24130" cy="2540"/>
          </a:xfrm>
          <a:custGeom>
            <a:avLst/>
            <a:gdLst/>
            <a:ahLst/>
            <a:cxnLst/>
            <a:rect l="l" t="t" r="r" b="b"/>
            <a:pathLst>
              <a:path w="24129" h="2539">
                <a:moveTo>
                  <a:pt x="24066" y="0"/>
                </a:moveTo>
                <a:lnTo>
                  <a:pt x="0" y="2031"/>
                </a:lnTo>
              </a:path>
            </a:pathLst>
          </a:custGeom>
          <a:ln w="19900">
            <a:solidFill>
              <a:srgbClr val="005776"/>
            </a:solidFill>
          </a:ln>
        </p:spPr>
        <p:txBody>
          <a:bodyPr wrap="square" lIns="0" tIns="0" rIns="0" bIns="0" rtlCol="0"/>
          <a:lstStyle/>
          <a:p>
            <a:endParaRPr/>
          </a:p>
        </p:txBody>
      </p:sp>
      <p:sp>
        <p:nvSpPr>
          <p:cNvPr id="991" name="object 991"/>
          <p:cNvSpPr/>
          <p:nvPr/>
        </p:nvSpPr>
        <p:spPr>
          <a:xfrm>
            <a:off x="9024060" y="5449714"/>
            <a:ext cx="24130" cy="5715"/>
          </a:xfrm>
          <a:custGeom>
            <a:avLst/>
            <a:gdLst/>
            <a:ahLst/>
            <a:cxnLst/>
            <a:rect l="l" t="t" r="r" b="b"/>
            <a:pathLst>
              <a:path w="24129" h="5714">
                <a:moveTo>
                  <a:pt x="24066" y="5486"/>
                </a:moveTo>
                <a:lnTo>
                  <a:pt x="0" y="0"/>
                </a:lnTo>
              </a:path>
            </a:pathLst>
          </a:custGeom>
          <a:ln w="19900">
            <a:solidFill>
              <a:srgbClr val="005776"/>
            </a:solidFill>
          </a:ln>
        </p:spPr>
        <p:txBody>
          <a:bodyPr wrap="square" lIns="0" tIns="0" rIns="0" bIns="0" rtlCol="0"/>
          <a:lstStyle/>
          <a:p>
            <a:endParaRPr/>
          </a:p>
        </p:txBody>
      </p:sp>
      <p:sp>
        <p:nvSpPr>
          <p:cNvPr id="992" name="object 992"/>
          <p:cNvSpPr/>
          <p:nvPr/>
        </p:nvSpPr>
        <p:spPr>
          <a:xfrm>
            <a:off x="9048119" y="5455198"/>
            <a:ext cx="24130" cy="21590"/>
          </a:xfrm>
          <a:custGeom>
            <a:avLst/>
            <a:gdLst/>
            <a:ahLst/>
            <a:cxnLst/>
            <a:rect l="l" t="t" r="r" b="b"/>
            <a:pathLst>
              <a:path w="24129" h="21589">
                <a:moveTo>
                  <a:pt x="24053" y="21272"/>
                </a:moveTo>
                <a:lnTo>
                  <a:pt x="0" y="0"/>
                </a:lnTo>
              </a:path>
            </a:pathLst>
          </a:custGeom>
          <a:ln w="19900">
            <a:solidFill>
              <a:srgbClr val="005776"/>
            </a:solidFill>
          </a:ln>
        </p:spPr>
        <p:txBody>
          <a:bodyPr wrap="square" lIns="0" tIns="0" rIns="0" bIns="0" rtlCol="0"/>
          <a:lstStyle/>
          <a:p>
            <a:endParaRPr/>
          </a:p>
        </p:txBody>
      </p:sp>
      <p:sp>
        <p:nvSpPr>
          <p:cNvPr id="993" name="object 993"/>
          <p:cNvSpPr/>
          <p:nvPr/>
        </p:nvSpPr>
        <p:spPr>
          <a:xfrm>
            <a:off x="9072168" y="5476472"/>
            <a:ext cx="24130" cy="1270"/>
          </a:xfrm>
          <a:custGeom>
            <a:avLst/>
            <a:gdLst/>
            <a:ahLst/>
            <a:cxnLst/>
            <a:rect l="l" t="t" r="r" b="b"/>
            <a:pathLst>
              <a:path w="24129" h="1270">
                <a:moveTo>
                  <a:pt x="24066" y="977"/>
                </a:moveTo>
                <a:lnTo>
                  <a:pt x="0" y="0"/>
                </a:lnTo>
              </a:path>
            </a:pathLst>
          </a:custGeom>
          <a:ln w="19900">
            <a:solidFill>
              <a:srgbClr val="005776"/>
            </a:solidFill>
          </a:ln>
        </p:spPr>
        <p:txBody>
          <a:bodyPr wrap="square" lIns="0" tIns="0" rIns="0" bIns="0" rtlCol="0"/>
          <a:lstStyle/>
          <a:p>
            <a:endParaRPr/>
          </a:p>
        </p:txBody>
      </p:sp>
      <p:sp>
        <p:nvSpPr>
          <p:cNvPr id="994" name="object 994"/>
          <p:cNvSpPr/>
          <p:nvPr/>
        </p:nvSpPr>
        <p:spPr>
          <a:xfrm>
            <a:off x="9096229" y="5477451"/>
            <a:ext cx="24130" cy="24765"/>
          </a:xfrm>
          <a:custGeom>
            <a:avLst/>
            <a:gdLst/>
            <a:ahLst/>
            <a:cxnLst/>
            <a:rect l="l" t="t" r="r" b="b"/>
            <a:pathLst>
              <a:path w="24129" h="24764">
                <a:moveTo>
                  <a:pt x="24066" y="24282"/>
                </a:moveTo>
                <a:lnTo>
                  <a:pt x="0" y="0"/>
                </a:lnTo>
              </a:path>
            </a:pathLst>
          </a:custGeom>
          <a:ln w="19900">
            <a:solidFill>
              <a:srgbClr val="005776"/>
            </a:solidFill>
          </a:ln>
        </p:spPr>
        <p:txBody>
          <a:bodyPr wrap="square" lIns="0" tIns="0" rIns="0" bIns="0" rtlCol="0"/>
          <a:lstStyle/>
          <a:p>
            <a:endParaRPr/>
          </a:p>
        </p:txBody>
      </p:sp>
      <p:sp>
        <p:nvSpPr>
          <p:cNvPr id="995" name="object 995"/>
          <p:cNvSpPr txBox="1"/>
          <p:nvPr/>
        </p:nvSpPr>
        <p:spPr>
          <a:xfrm>
            <a:off x="3237957" y="5624785"/>
            <a:ext cx="5984240" cy="222885"/>
          </a:xfrm>
          <a:prstGeom prst="rect">
            <a:avLst/>
          </a:prstGeom>
        </p:spPr>
        <p:txBody>
          <a:bodyPr vert="horz" wrap="square" lIns="0" tIns="0" rIns="0" bIns="0" rtlCol="0">
            <a:spAutoFit/>
          </a:bodyPr>
          <a:lstStyle/>
          <a:p>
            <a:pPr marL="12700" marR="5080" indent="18415">
              <a:lnSpc>
                <a:spcPts val="830"/>
              </a:lnSpc>
              <a:tabLst>
                <a:tab pos="5894070" algn="l"/>
              </a:tabLst>
            </a:pPr>
            <a:r>
              <a:rPr sz="700" u="sng" spc="-20" dirty="0">
                <a:solidFill>
                  <a:srgbClr val="6D6E71"/>
                </a:solidFill>
                <a:latin typeface="Century Gothic"/>
                <a:cs typeface="Century Gothic"/>
              </a:rPr>
              <a:t> 	</a:t>
            </a:r>
            <a:r>
              <a:rPr sz="700" spc="-20" dirty="0">
                <a:solidFill>
                  <a:srgbClr val="6D6E71"/>
                </a:solidFill>
                <a:latin typeface="Century Gothic"/>
                <a:cs typeface="Century Gothic"/>
              </a:rPr>
              <a:t> </a:t>
            </a:r>
            <a:r>
              <a:rPr sz="700" spc="-25" dirty="0">
                <a:solidFill>
                  <a:srgbClr val="6D6E71"/>
                </a:solidFill>
                <a:latin typeface="Century Gothic"/>
                <a:cs typeface="Century Gothic"/>
              </a:rPr>
              <a:t>1998   </a:t>
            </a:r>
            <a:r>
              <a:rPr sz="700" spc="35" dirty="0">
                <a:solidFill>
                  <a:srgbClr val="6D6E71"/>
                </a:solidFill>
                <a:latin typeface="Century Gothic"/>
                <a:cs typeface="Century Gothic"/>
              </a:rPr>
              <a:t> </a:t>
            </a:r>
            <a:r>
              <a:rPr sz="700" spc="-25" dirty="0">
                <a:solidFill>
                  <a:srgbClr val="6D6E71"/>
                </a:solidFill>
                <a:latin typeface="Century Gothic"/>
                <a:cs typeface="Century Gothic"/>
              </a:rPr>
              <a:t>1999</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2000</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2001</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2002</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2003</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2004</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2005</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2006</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2007</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2008</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2009</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2010</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2011</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2012</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2013</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2014</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2015</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2016</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2017</a:t>
            </a:r>
            <a:r>
              <a:rPr sz="700" dirty="0">
                <a:solidFill>
                  <a:srgbClr val="6D6E71"/>
                </a:solidFill>
                <a:latin typeface="Century Gothic"/>
                <a:cs typeface="Century Gothic"/>
              </a:rPr>
              <a:t>   </a:t>
            </a:r>
            <a:r>
              <a:rPr sz="700" spc="35" dirty="0">
                <a:solidFill>
                  <a:srgbClr val="6D6E71"/>
                </a:solidFill>
                <a:latin typeface="Century Gothic"/>
                <a:cs typeface="Century Gothic"/>
              </a:rPr>
              <a:t> </a:t>
            </a:r>
            <a:r>
              <a:rPr sz="700" spc="-25" dirty="0">
                <a:solidFill>
                  <a:srgbClr val="6D6E71"/>
                </a:solidFill>
                <a:latin typeface="Century Gothic"/>
                <a:cs typeface="Century Gothic"/>
              </a:rPr>
              <a:t>2018</a:t>
            </a:r>
            <a:endParaRPr sz="700">
              <a:latin typeface="Century Gothic"/>
              <a:cs typeface="Century Gothic"/>
            </a:endParaRPr>
          </a:p>
        </p:txBody>
      </p:sp>
      <p:sp>
        <p:nvSpPr>
          <p:cNvPr id="996" name="object 996"/>
          <p:cNvSpPr txBox="1"/>
          <p:nvPr/>
        </p:nvSpPr>
        <p:spPr>
          <a:xfrm>
            <a:off x="9118600" y="2723843"/>
            <a:ext cx="519430" cy="293370"/>
          </a:xfrm>
          <a:prstGeom prst="rect">
            <a:avLst/>
          </a:prstGeom>
        </p:spPr>
        <p:txBody>
          <a:bodyPr vert="horz" wrap="square" lIns="0" tIns="0" rIns="0" bIns="0" rtlCol="0">
            <a:spAutoFit/>
          </a:bodyPr>
          <a:lstStyle/>
          <a:p>
            <a:pPr marL="12700">
              <a:lnSpc>
                <a:spcPct val="100000"/>
              </a:lnSpc>
            </a:pPr>
            <a:r>
              <a:rPr sz="900" spc="-10" dirty="0">
                <a:solidFill>
                  <a:srgbClr val="00607B"/>
                </a:solidFill>
                <a:latin typeface="Tahoma"/>
                <a:cs typeface="Tahoma"/>
              </a:rPr>
              <a:t>$590,745</a:t>
            </a:r>
            <a:endParaRPr sz="900">
              <a:latin typeface="Tahoma"/>
              <a:cs typeface="Tahoma"/>
            </a:endParaRPr>
          </a:p>
          <a:p>
            <a:pPr marL="40005">
              <a:lnSpc>
                <a:spcPct val="100000"/>
              </a:lnSpc>
              <a:spcBef>
                <a:spcPts val="20"/>
              </a:spcBef>
            </a:pPr>
            <a:r>
              <a:rPr sz="900" spc="-10" dirty="0">
                <a:solidFill>
                  <a:srgbClr val="7E9AAE"/>
                </a:solidFill>
                <a:latin typeface="Tahoma"/>
                <a:cs typeface="Tahoma"/>
              </a:rPr>
              <a:t>$558,250</a:t>
            </a:r>
            <a:endParaRPr sz="900">
              <a:latin typeface="Tahoma"/>
              <a:cs typeface="Tahoma"/>
            </a:endParaRPr>
          </a:p>
        </p:txBody>
      </p:sp>
      <p:sp>
        <p:nvSpPr>
          <p:cNvPr id="997" name="object 997"/>
          <p:cNvSpPr txBox="1"/>
          <p:nvPr/>
        </p:nvSpPr>
        <p:spPr>
          <a:xfrm>
            <a:off x="9113570" y="5206211"/>
            <a:ext cx="492125" cy="153670"/>
          </a:xfrm>
          <a:prstGeom prst="rect">
            <a:avLst/>
          </a:prstGeom>
        </p:spPr>
        <p:txBody>
          <a:bodyPr vert="horz" wrap="square" lIns="0" tIns="0" rIns="0" bIns="0" rtlCol="0">
            <a:spAutoFit/>
          </a:bodyPr>
          <a:lstStyle/>
          <a:p>
            <a:pPr marL="12700">
              <a:lnSpc>
                <a:spcPct val="100000"/>
              </a:lnSpc>
            </a:pPr>
            <a:r>
              <a:rPr sz="900" spc="-10" dirty="0">
                <a:solidFill>
                  <a:srgbClr val="7E9AAE"/>
                </a:solidFill>
                <a:latin typeface="Tahoma"/>
                <a:cs typeface="Tahoma"/>
              </a:rPr>
              <a:t>$496,309</a:t>
            </a:r>
            <a:endParaRPr sz="900">
              <a:latin typeface="Tahoma"/>
              <a:cs typeface="Tahoma"/>
            </a:endParaRPr>
          </a:p>
        </p:txBody>
      </p:sp>
      <p:sp>
        <p:nvSpPr>
          <p:cNvPr id="998" name="object 998"/>
          <p:cNvSpPr txBox="1"/>
          <p:nvPr/>
        </p:nvSpPr>
        <p:spPr>
          <a:xfrm>
            <a:off x="9141002" y="5384062"/>
            <a:ext cx="492125" cy="153670"/>
          </a:xfrm>
          <a:prstGeom prst="rect">
            <a:avLst/>
          </a:prstGeom>
        </p:spPr>
        <p:txBody>
          <a:bodyPr vert="horz" wrap="square" lIns="0" tIns="0" rIns="0" bIns="0" rtlCol="0">
            <a:spAutoFit/>
          </a:bodyPr>
          <a:lstStyle/>
          <a:p>
            <a:pPr marL="12700">
              <a:lnSpc>
                <a:spcPct val="100000"/>
              </a:lnSpc>
            </a:pPr>
            <a:r>
              <a:rPr sz="900" spc="-10" dirty="0">
                <a:solidFill>
                  <a:srgbClr val="00607B"/>
                </a:solidFill>
                <a:latin typeface="Tahoma"/>
                <a:cs typeface="Tahoma"/>
              </a:rPr>
              <a:t>$262,325</a:t>
            </a:r>
            <a:endParaRPr sz="900">
              <a:latin typeface="Tahoma"/>
              <a:cs typeface="Tahoma"/>
            </a:endParaRPr>
          </a:p>
        </p:txBody>
      </p:sp>
      <p:sp>
        <p:nvSpPr>
          <p:cNvPr id="999" name="object 999"/>
          <p:cNvSpPr txBox="1"/>
          <p:nvPr/>
        </p:nvSpPr>
        <p:spPr>
          <a:xfrm>
            <a:off x="3256492" y="5271573"/>
            <a:ext cx="2358390" cy="347345"/>
          </a:xfrm>
          <a:prstGeom prst="rect">
            <a:avLst/>
          </a:prstGeom>
        </p:spPr>
        <p:txBody>
          <a:bodyPr vert="horz" wrap="square" lIns="0" tIns="0" rIns="0" bIns="0" rtlCol="0">
            <a:spAutoFit/>
          </a:bodyPr>
          <a:lstStyle/>
          <a:p>
            <a:pPr marL="415925">
              <a:lnSpc>
                <a:spcPct val="100000"/>
              </a:lnSpc>
            </a:pPr>
            <a:r>
              <a:rPr sz="750" spc="89" baseline="11111" dirty="0">
                <a:solidFill>
                  <a:srgbClr val="71757E"/>
                </a:solidFill>
                <a:latin typeface="Lucida Sans"/>
                <a:cs typeface="Lucida Sans"/>
              </a:rPr>
              <a:t>n</a:t>
            </a:r>
            <a:r>
              <a:rPr sz="750" spc="-142" baseline="11111" dirty="0">
                <a:solidFill>
                  <a:srgbClr val="71757E"/>
                </a:solidFill>
                <a:latin typeface="Lucida Sans"/>
                <a:cs typeface="Lucida Sans"/>
              </a:rPr>
              <a:t> </a:t>
            </a:r>
            <a:r>
              <a:rPr sz="700" spc="-135" dirty="0">
                <a:solidFill>
                  <a:srgbClr val="71757E"/>
                </a:solidFill>
                <a:latin typeface="Lucida Sans"/>
                <a:cs typeface="Lucida Sans"/>
              </a:rPr>
              <a:t>$1,000,000 </a:t>
            </a:r>
            <a:r>
              <a:rPr sz="700" spc="-100" dirty="0">
                <a:solidFill>
                  <a:srgbClr val="71757E"/>
                </a:solidFill>
                <a:latin typeface="Lucida Sans"/>
                <a:cs typeface="Lucida Sans"/>
              </a:rPr>
              <a:t>starting </a:t>
            </a:r>
            <a:r>
              <a:rPr sz="700" spc="-110" dirty="0">
                <a:solidFill>
                  <a:srgbClr val="71757E"/>
                </a:solidFill>
                <a:latin typeface="Lucida Sans"/>
                <a:cs typeface="Lucida Sans"/>
              </a:rPr>
              <a:t>balance</a:t>
            </a:r>
            <a:endParaRPr sz="700">
              <a:latin typeface="Lucida Sans"/>
              <a:cs typeface="Lucida Sans"/>
            </a:endParaRPr>
          </a:p>
          <a:p>
            <a:pPr marL="12700">
              <a:lnSpc>
                <a:spcPct val="100000"/>
              </a:lnSpc>
              <a:spcBef>
                <a:spcPts val="60"/>
              </a:spcBef>
              <a:tabLst>
                <a:tab pos="339725" algn="l"/>
              </a:tabLst>
            </a:pPr>
            <a:r>
              <a:rPr sz="1050" u="sng" spc="-30" baseline="11904" dirty="0">
                <a:solidFill>
                  <a:srgbClr val="6D6E71"/>
                </a:solidFill>
                <a:latin typeface="Century Gothic"/>
                <a:cs typeface="Century Gothic"/>
              </a:rPr>
              <a:t> 	</a:t>
            </a:r>
            <a:r>
              <a:rPr sz="1050" spc="-30" baseline="11904" dirty="0">
                <a:solidFill>
                  <a:srgbClr val="6D6E71"/>
                </a:solidFill>
                <a:latin typeface="Century Gothic"/>
                <a:cs typeface="Century Gothic"/>
              </a:rPr>
              <a:t>  </a:t>
            </a:r>
            <a:r>
              <a:rPr sz="1050" spc="22" baseline="11904" dirty="0">
                <a:solidFill>
                  <a:srgbClr val="6D6E71"/>
                </a:solidFill>
                <a:latin typeface="Century Gothic"/>
                <a:cs typeface="Century Gothic"/>
              </a:rPr>
              <a:t> </a:t>
            </a:r>
            <a:r>
              <a:rPr sz="750" spc="89" baseline="11111" dirty="0">
                <a:solidFill>
                  <a:srgbClr val="71757E"/>
                </a:solidFill>
                <a:latin typeface="Lucida Sans"/>
                <a:cs typeface="Lucida Sans"/>
              </a:rPr>
              <a:t>n </a:t>
            </a:r>
            <a:r>
              <a:rPr sz="700" spc="-140" dirty="0">
                <a:solidFill>
                  <a:srgbClr val="71757E"/>
                </a:solidFill>
                <a:latin typeface="Lucida Sans"/>
                <a:cs typeface="Lucida Sans"/>
              </a:rPr>
              <a:t>$60,000 </a:t>
            </a:r>
            <a:r>
              <a:rPr sz="700" spc="-110" dirty="0">
                <a:solidFill>
                  <a:srgbClr val="71757E"/>
                </a:solidFill>
                <a:latin typeface="Lucida Sans"/>
                <a:cs typeface="Lucida Sans"/>
              </a:rPr>
              <a:t>annual withdrawals, </a:t>
            </a:r>
            <a:r>
              <a:rPr sz="700" spc="-120" dirty="0">
                <a:solidFill>
                  <a:srgbClr val="71757E"/>
                </a:solidFill>
                <a:latin typeface="Lucida Sans"/>
                <a:cs typeface="Lucida Sans"/>
              </a:rPr>
              <a:t>taken </a:t>
            </a:r>
            <a:r>
              <a:rPr sz="700" spc="-105" dirty="0">
                <a:solidFill>
                  <a:srgbClr val="71757E"/>
                </a:solidFill>
                <a:latin typeface="Lucida Sans"/>
                <a:cs typeface="Lucida Sans"/>
              </a:rPr>
              <a:t>evenly </a:t>
            </a:r>
            <a:r>
              <a:rPr sz="700" spc="-114" dirty="0">
                <a:solidFill>
                  <a:srgbClr val="71757E"/>
                </a:solidFill>
                <a:latin typeface="Lucida Sans"/>
                <a:cs typeface="Lucida Sans"/>
              </a:rPr>
              <a:t>throughout </a:t>
            </a:r>
            <a:r>
              <a:rPr sz="700" spc="-105" dirty="0">
                <a:solidFill>
                  <a:srgbClr val="71757E"/>
                </a:solidFill>
                <a:latin typeface="Lucida Sans"/>
                <a:cs typeface="Lucida Sans"/>
              </a:rPr>
              <a:t>the</a:t>
            </a:r>
            <a:r>
              <a:rPr sz="700" spc="-145" dirty="0">
                <a:solidFill>
                  <a:srgbClr val="71757E"/>
                </a:solidFill>
                <a:latin typeface="Lucida Sans"/>
                <a:cs typeface="Lucida Sans"/>
              </a:rPr>
              <a:t> </a:t>
            </a:r>
            <a:r>
              <a:rPr sz="700" spc="-105" dirty="0">
                <a:solidFill>
                  <a:srgbClr val="71757E"/>
                </a:solidFill>
                <a:latin typeface="Lucida Sans"/>
                <a:cs typeface="Lucida Sans"/>
              </a:rPr>
              <a:t>year</a:t>
            </a:r>
            <a:endParaRPr sz="700">
              <a:latin typeface="Lucida Sans"/>
              <a:cs typeface="Lucida Sans"/>
            </a:endParaRPr>
          </a:p>
          <a:p>
            <a:pPr marL="415925">
              <a:lnSpc>
                <a:spcPct val="100000"/>
              </a:lnSpc>
              <a:spcBef>
                <a:spcPts val="60"/>
              </a:spcBef>
            </a:pPr>
            <a:r>
              <a:rPr sz="750" spc="89" baseline="11111" dirty="0">
                <a:solidFill>
                  <a:srgbClr val="71757E"/>
                </a:solidFill>
                <a:latin typeface="Lucida Sans"/>
                <a:cs typeface="Lucida Sans"/>
              </a:rPr>
              <a:t>n</a:t>
            </a:r>
            <a:r>
              <a:rPr sz="750" spc="-135" baseline="11111" dirty="0">
                <a:solidFill>
                  <a:srgbClr val="71757E"/>
                </a:solidFill>
                <a:latin typeface="Lucida Sans"/>
                <a:cs typeface="Lucida Sans"/>
              </a:rPr>
              <a:t> </a:t>
            </a:r>
            <a:r>
              <a:rPr sz="700" spc="-85" dirty="0">
                <a:solidFill>
                  <a:srgbClr val="71757E"/>
                </a:solidFill>
                <a:latin typeface="Lucida Sans"/>
                <a:cs typeface="Lucida Sans"/>
              </a:rPr>
              <a:t>1% </a:t>
            </a:r>
            <a:r>
              <a:rPr sz="700" spc="-110" dirty="0">
                <a:solidFill>
                  <a:srgbClr val="71757E"/>
                </a:solidFill>
                <a:latin typeface="Lucida Sans"/>
                <a:cs typeface="Lucida Sans"/>
              </a:rPr>
              <a:t>annual advisor fee applied </a:t>
            </a:r>
            <a:r>
              <a:rPr sz="700" spc="-95" dirty="0">
                <a:solidFill>
                  <a:srgbClr val="71757E"/>
                </a:solidFill>
                <a:latin typeface="Lucida Sans"/>
                <a:cs typeface="Lucida Sans"/>
              </a:rPr>
              <a:t>at </a:t>
            </a:r>
            <a:r>
              <a:rPr sz="700" spc="-105" dirty="0">
                <a:solidFill>
                  <a:srgbClr val="71757E"/>
                </a:solidFill>
                <a:latin typeface="Lucida Sans"/>
                <a:cs typeface="Lucida Sans"/>
              </a:rPr>
              <a:t>year </a:t>
            </a:r>
            <a:r>
              <a:rPr sz="700" spc="-125" dirty="0">
                <a:solidFill>
                  <a:srgbClr val="71757E"/>
                </a:solidFill>
                <a:latin typeface="Lucida Sans"/>
                <a:cs typeface="Lucida Sans"/>
              </a:rPr>
              <a:t>end</a:t>
            </a:r>
            <a:endParaRPr sz="700">
              <a:latin typeface="Lucida Sans"/>
              <a:cs typeface="Lucida Sans"/>
            </a:endParaRPr>
          </a:p>
        </p:txBody>
      </p:sp>
      <p:cxnSp>
        <p:nvCxnSpPr>
          <p:cNvPr id="1000" name="Straight Connector 999">
            <a:extLst>
              <a:ext uri="{FF2B5EF4-FFF2-40B4-BE49-F238E27FC236}">
                <a16:creationId xmlns:a16="http://schemas.microsoft.com/office/drawing/2014/main" id="{EF65AA0D-FE2F-4C67-9F68-820265538CCC}"/>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2967355" cy="294005"/>
          </a:xfrm>
          <a:prstGeom prst="rect">
            <a:avLst/>
          </a:prstGeom>
        </p:spPr>
        <p:txBody>
          <a:bodyPr vert="horz" wrap="square" lIns="0" tIns="0" rIns="0" bIns="0" rtlCol="0">
            <a:spAutoFit/>
          </a:bodyPr>
          <a:lstStyle/>
          <a:p>
            <a:pPr marL="12700">
              <a:lnSpc>
                <a:spcPct val="100000"/>
              </a:lnSpc>
            </a:pPr>
            <a:r>
              <a:rPr sz="1800" spc="-5" dirty="0">
                <a:solidFill>
                  <a:srgbClr val="474C55"/>
                </a:solidFill>
                <a:latin typeface="Tahoma"/>
                <a:cs typeface="Tahoma"/>
              </a:rPr>
              <a:t>Understanding</a:t>
            </a:r>
            <a:r>
              <a:rPr sz="1800" spc="-165" dirty="0">
                <a:solidFill>
                  <a:srgbClr val="474C55"/>
                </a:solidFill>
                <a:latin typeface="Tahoma"/>
                <a:cs typeface="Tahoma"/>
              </a:rPr>
              <a:t> </a:t>
            </a:r>
            <a:r>
              <a:rPr sz="1800" spc="50" dirty="0">
                <a:solidFill>
                  <a:srgbClr val="474C55"/>
                </a:solidFill>
                <a:latin typeface="Tahoma"/>
                <a:cs typeface="Tahoma"/>
              </a:rPr>
              <a:t>Risk</a:t>
            </a:r>
            <a:r>
              <a:rPr sz="1800" spc="-165" dirty="0">
                <a:solidFill>
                  <a:srgbClr val="474C55"/>
                </a:solidFill>
                <a:latin typeface="Tahoma"/>
                <a:cs typeface="Tahoma"/>
              </a:rPr>
              <a:t> </a:t>
            </a:r>
            <a:r>
              <a:rPr sz="1800" spc="55" dirty="0">
                <a:solidFill>
                  <a:srgbClr val="474C55"/>
                </a:solidFill>
                <a:latin typeface="Tahoma"/>
                <a:cs typeface="Tahoma"/>
              </a:rPr>
              <a:t>is</a:t>
            </a:r>
            <a:r>
              <a:rPr sz="1800" spc="-165" dirty="0">
                <a:solidFill>
                  <a:srgbClr val="474C55"/>
                </a:solidFill>
                <a:latin typeface="Tahoma"/>
                <a:cs typeface="Tahoma"/>
              </a:rPr>
              <a:t> </a:t>
            </a:r>
            <a:r>
              <a:rPr sz="1800" spc="30" dirty="0">
                <a:solidFill>
                  <a:srgbClr val="474C55"/>
                </a:solidFill>
                <a:latin typeface="Tahoma"/>
                <a:cs typeface="Tahoma"/>
              </a:rPr>
              <a:t>Critical</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444500" y="1967721"/>
            <a:ext cx="1724025" cy="1465016"/>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dirty="0">
              <a:latin typeface="Calibri"/>
              <a:cs typeface="Calibri"/>
            </a:endParaRPr>
          </a:p>
          <a:p>
            <a:pPr marL="113030" marR="5080" indent="-100965">
              <a:lnSpc>
                <a:spcPct val="98800"/>
              </a:lnSpc>
              <a:spcBef>
                <a:spcPts val="555"/>
              </a:spcBef>
            </a:pPr>
            <a:r>
              <a:rPr sz="900" spc="142" baseline="9259" dirty="0">
                <a:solidFill>
                  <a:srgbClr val="474C55"/>
                </a:solidFill>
                <a:latin typeface="Lucida Sans"/>
                <a:cs typeface="Lucida Sans"/>
              </a:rPr>
              <a:t>n </a:t>
            </a:r>
            <a:r>
              <a:rPr sz="1000" spc="-30" dirty="0">
                <a:solidFill>
                  <a:srgbClr val="474C55"/>
                </a:solidFill>
                <a:latin typeface="Calibri"/>
                <a:cs typeface="Calibri"/>
              </a:rPr>
              <a:t>While </a:t>
            </a:r>
            <a:r>
              <a:rPr sz="1000" spc="-25" dirty="0">
                <a:solidFill>
                  <a:srgbClr val="474C55"/>
                </a:solidFill>
                <a:latin typeface="Calibri"/>
                <a:cs typeface="Calibri"/>
              </a:rPr>
              <a:t>you </a:t>
            </a:r>
            <a:r>
              <a:rPr sz="1000" spc="-20" dirty="0">
                <a:solidFill>
                  <a:srgbClr val="474C55"/>
                </a:solidFill>
                <a:latin typeface="Calibri"/>
                <a:cs typeface="Calibri"/>
              </a:rPr>
              <a:t>can’t </a:t>
            </a:r>
            <a:r>
              <a:rPr sz="1000" spc="-25" dirty="0">
                <a:solidFill>
                  <a:srgbClr val="474C55"/>
                </a:solidFill>
                <a:latin typeface="Calibri"/>
                <a:cs typeface="Calibri"/>
              </a:rPr>
              <a:t>avoid </a:t>
            </a:r>
            <a:r>
              <a:rPr sz="1000" spc="-15" dirty="0">
                <a:solidFill>
                  <a:srgbClr val="474C55"/>
                </a:solidFill>
                <a:latin typeface="Calibri"/>
                <a:cs typeface="Calibri"/>
              </a:rPr>
              <a:t>risk, by  understanding</a:t>
            </a:r>
            <a:r>
              <a:rPr sz="1000" spc="-175" dirty="0">
                <a:solidFill>
                  <a:srgbClr val="474C55"/>
                </a:solidFill>
                <a:latin typeface="Calibri"/>
                <a:cs typeface="Calibri"/>
              </a:rPr>
              <a:t> </a:t>
            </a:r>
            <a:r>
              <a:rPr sz="1000" spc="-30" dirty="0">
                <a:solidFill>
                  <a:srgbClr val="474C55"/>
                </a:solidFill>
                <a:latin typeface="Calibri"/>
                <a:cs typeface="Calibri"/>
              </a:rPr>
              <a:t>the nature </a:t>
            </a:r>
            <a:r>
              <a:rPr sz="1000" spc="-45" dirty="0">
                <a:solidFill>
                  <a:srgbClr val="474C55"/>
                </a:solidFill>
                <a:latin typeface="Calibri"/>
                <a:cs typeface="Calibri"/>
              </a:rPr>
              <a:t>of </a:t>
            </a:r>
            <a:r>
              <a:rPr sz="1000" spc="-15" dirty="0">
                <a:solidFill>
                  <a:srgbClr val="474C55"/>
                </a:solidFill>
                <a:latin typeface="Calibri"/>
                <a:cs typeface="Calibri"/>
              </a:rPr>
              <a:t>risk,  </a:t>
            </a:r>
            <a:r>
              <a:rPr sz="1000" spc="-25" dirty="0">
                <a:solidFill>
                  <a:srgbClr val="474C55"/>
                </a:solidFill>
                <a:latin typeface="Calibri"/>
                <a:cs typeface="Calibri"/>
              </a:rPr>
              <a:t>you</a:t>
            </a:r>
            <a:r>
              <a:rPr sz="1000" spc="-70" dirty="0">
                <a:solidFill>
                  <a:srgbClr val="474C55"/>
                </a:solidFill>
                <a:latin typeface="Calibri"/>
                <a:cs typeface="Calibri"/>
              </a:rPr>
              <a:t> </a:t>
            </a:r>
            <a:r>
              <a:rPr sz="1000" spc="-30" dirty="0">
                <a:solidFill>
                  <a:srgbClr val="474C55"/>
                </a:solidFill>
                <a:latin typeface="Calibri"/>
                <a:cs typeface="Calibri"/>
              </a:rPr>
              <a:t>may</a:t>
            </a:r>
            <a:r>
              <a:rPr sz="1000" spc="-70" dirty="0">
                <a:solidFill>
                  <a:srgbClr val="474C55"/>
                </a:solidFill>
                <a:latin typeface="Calibri"/>
                <a:cs typeface="Calibri"/>
              </a:rPr>
              <a:t> </a:t>
            </a:r>
            <a:r>
              <a:rPr sz="1000" spc="-15" dirty="0">
                <a:solidFill>
                  <a:srgbClr val="474C55"/>
                </a:solidFill>
                <a:latin typeface="Calibri"/>
                <a:cs typeface="Calibri"/>
              </a:rPr>
              <a:t>be</a:t>
            </a:r>
            <a:r>
              <a:rPr sz="1000" spc="-70" dirty="0">
                <a:solidFill>
                  <a:srgbClr val="474C55"/>
                </a:solidFill>
                <a:latin typeface="Calibri"/>
                <a:cs typeface="Calibri"/>
              </a:rPr>
              <a:t> </a:t>
            </a:r>
            <a:r>
              <a:rPr sz="1000" spc="-25" dirty="0">
                <a:solidFill>
                  <a:srgbClr val="474C55"/>
                </a:solidFill>
                <a:latin typeface="Calibri"/>
                <a:cs typeface="Calibri"/>
              </a:rPr>
              <a:t>able</a:t>
            </a:r>
            <a:r>
              <a:rPr sz="1000" spc="-70" dirty="0">
                <a:solidFill>
                  <a:srgbClr val="474C55"/>
                </a:solidFill>
                <a:latin typeface="Calibri"/>
                <a:cs typeface="Calibri"/>
              </a:rPr>
              <a:t> </a:t>
            </a:r>
            <a:r>
              <a:rPr sz="1000" spc="-35" dirty="0">
                <a:solidFill>
                  <a:srgbClr val="474C55"/>
                </a:solidFill>
                <a:latin typeface="Calibri"/>
                <a:cs typeface="Calibri"/>
              </a:rPr>
              <a:t>to</a:t>
            </a:r>
            <a:r>
              <a:rPr sz="1000" spc="-70" dirty="0">
                <a:solidFill>
                  <a:srgbClr val="474C55"/>
                </a:solidFill>
                <a:latin typeface="Calibri"/>
                <a:cs typeface="Calibri"/>
              </a:rPr>
              <a:t> </a:t>
            </a:r>
            <a:r>
              <a:rPr sz="1000" spc="-15" dirty="0">
                <a:solidFill>
                  <a:srgbClr val="474C55"/>
                </a:solidFill>
                <a:latin typeface="Calibri"/>
                <a:cs typeface="Calibri"/>
              </a:rPr>
              <a:t>manage</a:t>
            </a:r>
            <a:r>
              <a:rPr sz="1000" spc="-70" dirty="0">
                <a:solidFill>
                  <a:srgbClr val="474C55"/>
                </a:solidFill>
                <a:latin typeface="Calibri"/>
                <a:cs typeface="Calibri"/>
              </a:rPr>
              <a:t> </a:t>
            </a:r>
            <a:r>
              <a:rPr sz="1000" spc="-25" dirty="0">
                <a:solidFill>
                  <a:srgbClr val="474C55"/>
                </a:solidFill>
                <a:latin typeface="Calibri"/>
                <a:cs typeface="Calibri"/>
              </a:rPr>
              <a:t>it.</a:t>
            </a:r>
            <a:endParaRPr sz="1000" dirty="0">
              <a:latin typeface="Calibri"/>
              <a:cs typeface="Calibri"/>
            </a:endParaRPr>
          </a:p>
          <a:p>
            <a:pPr marL="113030" marR="10795" indent="-100965">
              <a:lnSpc>
                <a:spcPts val="1170"/>
              </a:lnSpc>
              <a:spcBef>
                <a:spcPts val="484"/>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1000" spc="-10" dirty="0">
                <a:solidFill>
                  <a:srgbClr val="474C55"/>
                </a:solidFill>
                <a:latin typeface="Calibri"/>
                <a:cs typeface="Calibri"/>
              </a:rPr>
              <a:t>One</a:t>
            </a:r>
            <a:r>
              <a:rPr sz="1000" spc="-65" dirty="0">
                <a:solidFill>
                  <a:srgbClr val="474C55"/>
                </a:solidFill>
                <a:latin typeface="Calibri"/>
                <a:cs typeface="Calibri"/>
              </a:rPr>
              <a:t> </a:t>
            </a:r>
            <a:r>
              <a:rPr sz="1000" spc="-20" dirty="0">
                <a:solidFill>
                  <a:srgbClr val="474C55"/>
                </a:solidFill>
                <a:latin typeface="Calibri"/>
                <a:cs typeface="Calibri"/>
              </a:rPr>
              <a:t>aspect</a:t>
            </a:r>
            <a:r>
              <a:rPr sz="1000" spc="-65" dirty="0">
                <a:solidFill>
                  <a:srgbClr val="474C55"/>
                </a:solidFill>
                <a:latin typeface="Calibri"/>
                <a:cs typeface="Calibri"/>
              </a:rPr>
              <a:t> </a:t>
            </a:r>
            <a:r>
              <a:rPr sz="1000" spc="-35" dirty="0">
                <a:solidFill>
                  <a:srgbClr val="474C55"/>
                </a:solidFill>
                <a:latin typeface="Calibri"/>
                <a:cs typeface="Calibri"/>
              </a:rPr>
              <a:t>to</a:t>
            </a:r>
            <a:r>
              <a:rPr sz="1000" spc="-65" dirty="0">
                <a:solidFill>
                  <a:srgbClr val="474C55"/>
                </a:solidFill>
                <a:latin typeface="Calibri"/>
                <a:cs typeface="Calibri"/>
              </a:rPr>
              <a:t> </a:t>
            </a:r>
            <a:r>
              <a:rPr sz="1000" spc="-20" dirty="0">
                <a:solidFill>
                  <a:srgbClr val="474C55"/>
                </a:solidFill>
                <a:latin typeface="Calibri"/>
                <a:cs typeface="Calibri"/>
              </a:rPr>
              <a:t>think</a:t>
            </a:r>
            <a:r>
              <a:rPr sz="1000" spc="-65" dirty="0">
                <a:solidFill>
                  <a:srgbClr val="474C55"/>
                </a:solidFill>
                <a:latin typeface="Calibri"/>
                <a:cs typeface="Calibri"/>
              </a:rPr>
              <a:t> </a:t>
            </a:r>
            <a:r>
              <a:rPr sz="1000" spc="-25" dirty="0">
                <a:solidFill>
                  <a:srgbClr val="474C55"/>
                </a:solidFill>
                <a:latin typeface="Calibri"/>
                <a:cs typeface="Calibri"/>
              </a:rPr>
              <a:t>about</a:t>
            </a:r>
            <a:r>
              <a:rPr sz="1000" spc="-65" dirty="0">
                <a:solidFill>
                  <a:srgbClr val="474C55"/>
                </a:solidFill>
                <a:latin typeface="Calibri"/>
                <a:cs typeface="Calibri"/>
              </a:rPr>
              <a:t> </a:t>
            </a:r>
            <a:r>
              <a:rPr sz="1000" spc="-10" dirty="0">
                <a:solidFill>
                  <a:srgbClr val="474C55"/>
                </a:solidFill>
                <a:latin typeface="Calibri"/>
                <a:cs typeface="Calibri"/>
              </a:rPr>
              <a:t>is</a:t>
            </a:r>
            <a:r>
              <a:rPr sz="1000" spc="-65" dirty="0">
                <a:solidFill>
                  <a:srgbClr val="474C55"/>
                </a:solidFill>
                <a:latin typeface="Calibri"/>
                <a:cs typeface="Calibri"/>
              </a:rPr>
              <a:t> </a:t>
            </a:r>
            <a:r>
              <a:rPr sz="1000" spc="-40" dirty="0">
                <a:solidFill>
                  <a:srgbClr val="474C55"/>
                </a:solidFill>
                <a:latin typeface="Calibri"/>
                <a:cs typeface="Calibri"/>
              </a:rPr>
              <a:t>how  </a:t>
            </a:r>
            <a:r>
              <a:rPr sz="1000" spc="-25" dirty="0">
                <a:solidFill>
                  <a:srgbClr val="474C55"/>
                </a:solidFill>
                <a:latin typeface="Calibri"/>
                <a:cs typeface="Calibri"/>
              </a:rPr>
              <a:t>your</a:t>
            </a:r>
            <a:r>
              <a:rPr sz="1000" spc="-70" dirty="0">
                <a:solidFill>
                  <a:srgbClr val="474C55"/>
                </a:solidFill>
                <a:latin typeface="Calibri"/>
                <a:cs typeface="Calibri"/>
              </a:rPr>
              <a:t> </a:t>
            </a:r>
            <a:r>
              <a:rPr sz="1000" spc="-25" dirty="0">
                <a:solidFill>
                  <a:srgbClr val="474C55"/>
                </a:solidFill>
                <a:latin typeface="Calibri"/>
                <a:cs typeface="Calibri"/>
              </a:rPr>
              <a:t>asset</a:t>
            </a:r>
            <a:r>
              <a:rPr sz="1000" spc="-70" dirty="0">
                <a:solidFill>
                  <a:srgbClr val="474C55"/>
                </a:solidFill>
                <a:latin typeface="Calibri"/>
                <a:cs typeface="Calibri"/>
              </a:rPr>
              <a:t> </a:t>
            </a:r>
            <a:r>
              <a:rPr sz="1000" spc="-20" dirty="0">
                <a:solidFill>
                  <a:srgbClr val="474C55"/>
                </a:solidFill>
                <a:latin typeface="Calibri"/>
                <a:cs typeface="Calibri"/>
              </a:rPr>
              <a:t>manager</a:t>
            </a:r>
            <a:r>
              <a:rPr sz="1000" spc="-70" dirty="0">
                <a:solidFill>
                  <a:srgbClr val="474C55"/>
                </a:solidFill>
                <a:latin typeface="Calibri"/>
                <a:cs typeface="Calibri"/>
              </a:rPr>
              <a:t> </a:t>
            </a:r>
            <a:r>
              <a:rPr sz="1000" spc="-20" dirty="0">
                <a:solidFill>
                  <a:srgbClr val="474C55"/>
                </a:solidFill>
                <a:latin typeface="Calibri"/>
                <a:cs typeface="Calibri"/>
              </a:rPr>
              <a:t>tackles</a:t>
            </a:r>
            <a:r>
              <a:rPr sz="1000" spc="-70" dirty="0">
                <a:solidFill>
                  <a:srgbClr val="474C55"/>
                </a:solidFill>
                <a:latin typeface="Calibri"/>
                <a:cs typeface="Calibri"/>
              </a:rPr>
              <a:t> </a:t>
            </a:r>
            <a:r>
              <a:rPr sz="1000" spc="-15" dirty="0">
                <a:solidFill>
                  <a:srgbClr val="474C55"/>
                </a:solidFill>
                <a:latin typeface="Calibri"/>
                <a:cs typeface="Calibri"/>
              </a:rPr>
              <a:t>risk.</a:t>
            </a:r>
            <a:endParaRPr sz="1000" dirty="0">
              <a:latin typeface="Calibri"/>
              <a:cs typeface="Calibri"/>
            </a:endParaRPr>
          </a:p>
          <a:p>
            <a:pPr marL="113030" marR="56515" indent="-100965">
              <a:lnSpc>
                <a:spcPct val="100000"/>
              </a:lnSpc>
              <a:spcBef>
                <a:spcPts val="415"/>
              </a:spcBef>
            </a:pPr>
            <a:r>
              <a:rPr sz="900" spc="142" baseline="9259" dirty="0">
                <a:solidFill>
                  <a:srgbClr val="474C55"/>
                </a:solidFill>
                <a:latin typeface="Lucida Sans"/>
                <a:cs typeface="Lucida Sans"/>
              </a:rPr>
              <a:t>n</a:t>
            </a:r>
            <a:r>
              <a:rPr sz="900" baseline="9259" dirty="0">
                <a:solidFill>
                  <a:srgbClr val="474C55"/>
                </a:solidFill>
                <a:latin typeface="Lucida Sans"/>
                <a:cs typeface="Lucida Sans"/>
              </a:rPr>
              <a:t> </a:t>
            </a:r>
            <a:r>
              <a:rPr sz="1000" spc="-10" dirty="0">
                <a:solidFill>
                  <a:srgbClr val="474C55"/>
                </a:solidFill>
                <a:latin typeface="Calibri"/>
                <a:cs typeface="Calibri"/>
              </a:rPr>
              <a:t>One</a:t>
            </a:r>
            <a:r>
              <a:rPr sz="1000" spc="-65" dirty="0">
                <a:solidFill>
                  <a:srgbClr val="474C55"/>
                </a:solidFill>
                <a:latin typeface="Calibri"/>
                <a:cs typeface="Calibri"/>
              </a:rPr>
              <a:t> </a:t>
            </a:r>
            <a:r>
              <a:rPr sz="1000" spc="-45" dirty="0">
                <a:solidFill>
                  <a:srgbClr val="474C55"/>
                </a:solidFill>
                <a:latin typeface="Calibri"/>
                <a:cs typeface="Calibri"/>
              </a:rPr>
              <a:t>of</a:t>
            </a:r>
            <a:r>
              <a:rPr sz="1000" spc="-65" dirty="0">
                <a:solidFill>
                  <a:srgbClr val="474C55"/>
                </a:solidFill>
                <a:latin typeface="Calibri"/>
                <a:cs typeface="Calibri"/>
              </a:rPr>
              <a:t> </a:t>
            </a:r>
            <a:r>
              <a:rPr sz="1000" spc="-30" dirty="0">
                <a:solidFill>
                  <a:srgbClr val="474C55"/>
                </a:solidFill>
                <a:latin typeface="Calibri"/>
                <a:cs typeface="Calibri"/>
              </a:rPr>
              <a:t>the</a:t>
            </a:r>
            <a:r>
              <a:rPr sz="1000" spc="-65" dirty="0">
                <a:solidFill>
                  <a:srgbClr val="474C55"/>
                </a:solidFill>
                <a:latin typeface="Calibri"/>
                <a:cs typeface="Calibri"/>
              </a:rPr>
              <a:t> </a:t>
            </a:r>
            <a:r>
              <a:rPr sz="1000" spc="-30" dirty="0">
                <a:solidFill>
                  <a:srgbClr val="474C55"/>
                </a:solidFill>
                <a:latin typeface="Calibri"/>
                <a:cs typeface="Calibri"/>
              </a:rPr>
              <a:t>ways</a:t>
            </a:r>
            <a:r>
              <a:rPr sz="1000" spc="-65" dirty="0">
                <a:solidFill>
                  <a:srgbClr val="474C55"/>
                </a:solidFill>
                <a:latin typeface="Calibri"/>
                <a:cs typeface="Calibri"/>
              </a:rPr>
              <a:t> </a:t>
            </a:r>
            <a:r>
              <a:rPr sz="1000" spc="-45" dirty="0">
                <a:solidFill>
                  <a:srgbClr val="474C55"/>
                </a:solidFill>
                <a:latin typeface="Calibri"/>
                <a:cs typeface="Calibri"/>
              </a:rPr>
              <a:t>we</a:t>
            </a:r>
            <a:r>
              <a:rPr sz="1000" spc="-65" dirty="0">
                <a:solidFill>
                  <a:srgbClr val="474C55"/>
                </a:solidFill>
                <a:latin typeface="Calibri"/>
                <a:cs typeface="Calibri"/>
              </a:rPr>
              <a:t> </a:t>
            </a:r>
            <a:r>
              <a:rPr sz="1000" spc="-15" dirty="0">
                <a:solidFill>
                  <a:srgbClr val="474C55"/>
                </a:solidFill>
                <a:latin typeface="Calibri"/>
                <a:cs typeface="Calibri"/>
              </a:rPr>
              <a:t>do</a:t>
            </a:r>
            <a:r>
              <a:rPr sz="1000" spc="-65" dirty="0">
                <a:solidFill>
                  <a:srgbClr val="474C55"/>
                </a:solidFill>
                <a:latin typeface="Calibri"/>
                <a:cs typeface="Calibri"/>
              </a:rPr>
              <a:t> </a:t>
            </a:r>
            <a:r>
              <a:rPr sz="1000" spc="-35" dirty="0">
                <a:solidFill>
                  <a:srgbClr val="474C55"/>
                </a:solidFill>
                <a:latin typeface="Calibri"/>
                <a:cs typeface="Calibri"/>
              </a:rPr>
              <a:t>that</a:t>
            </a:r>
            <a:r>
              <a:rPr sz="1000" spc="-65" dirty="0">
                <a:solidFill>
                  <a:srgbClr val="474C55"/>
                </a:solidFill>
                <a:latin typeface="Calibri"/>
                <a:cs typeface="Calibri"/>
              </a:rPr>
              <a:t> </a:t>
            </a:r>
            <a:r>
              <a:rPr sz="1000" spc="-15" dirty="0">
                <a:solidFill>
                  <a:srgbClr val="474C55"/>
                </a:solidFill>
                <a:latin typeface="Calibri"/>
                <a:cs typeface="Calibri"/>
              </a:rPr>
              <a:t>is  through</a:t>
            </a:r>
            <a:r>
              <a:rPr sz="1000" spc="-105" dirty="0">
                <a:solidFill>
                  <a:srgbClr val="474C55"/>
                </a:solidFill>
                <a:latin typeface="Calibri"/>
                <a:cs typeface="Calibri"/>
              </a:rPr>
              <a:t> </a:t>
            </a:r>
            <a:r>
              <a:rPr sz="1000" spc="-15" dirty="0">
                <a:solidFill>
                  <a:srgbClr val="474C55"/>
                </a:solidFill>
                <a:latin typeface="Calibri"/>
                <a:cs typeface="Calibri"/>
              </a:rPr>
              <a:t>risk</a:t>
            </a:r>
            <a:r>
              <a:rPr sz="1000" spc="-105" dirty="0">
                <a:solidFill>
                  <a:srgbClr val="474C55"/>
                </a:solidFill>
                <a:latin typeface="Calibri"/>
                <a:cs typeface="Calibri"/>
              </a:rPr>
              <a:t> </a:t>
            </a:r>
            <a:r>
              <a:rPr sz="1000" spc="-20" dirty="0">
                <a:solidFill>
                  <a:srgbClr val="474C55"/>
                </a:solidFill>
                <a:latin typeface="Calibri"/>
                <a:cs typeface="Calibri"/>
              </a:rPr>
              <a:t>management.</a:t>
            </a:r>
            <a:endParaRPr sz="1000" dirty="0">
              <a:latin typeface="Calibri"/>
              <a:cs typeface="Calibri"/>
            </a:endParaRPr>
          </a:p>
        </p:txBody>
      </p:sp>
      <p:sp>
        <p:nvSpPr>
          <p:cNvPr id="10" name="object 10"/>
          <p:cNvSpPr txBox="1"/>
          <p:nvPr/>
        </p:nvSpPr>
        <p:spPr>
          <a:xfrm>
            <a:off x="2768600" y="1496377"/>
            <a:ext cx="6009640" cy="391160"/>
          </a:xfrm>
          <a:prstGeom prst="rect">
            <a:avLst/>
          </a:prstGeom>
        </p:spPr>
        <p:txBody>
          <a:bodyPr vert="horz" wrap="square" lIns="0" tIns="0" rIns="0" bIns="0" rtlCol="0">
            <a:spAutoFit/>
          </a:bodyPr>
          <a:lstStyle/>
          <a:p>
            <a:pPr marL="12700" marR="5080">
              <a:lnSpc>
                <a:spcPts val="1500"/>
              </a:lnSpc>
            </a:pPr>
            <a:r>
              <a:rPr sz="1500" spc="10" dirty="0">
                <a:solidFill>
                  <a:srgbClr val="474C55"/>
                </a:solidFill>
                <a:latin typeface="Calibri"/>
                <a:cs typeface="Calibri"/>
              </a:rPr>
              <a:t>Determining</a:t>
            </a:r>
            <a:r>
              <a:rPr sz="1500" spc="-50" dirty="0">
                <a:solidFill>
                  <a:srgbClr val="474C55"/>
                </a:solidFill>
                <a:latin typeface="Calibri"/>
                <a:cs typeface="Calibri"/>
              </a:rPr>
              <a:t> </a:t>
            </a:r>
            <a:r>
              <a:rPr sz="1500" spc="-10" dirty="0">
                <a:solidFill>
                  <a:srgbClr val="474C55"/>
                </a:solidFill>
                <a:latin typeface="Calibri"/>
                <a:cs typeface="Calibri"/>
              </a:rPr>
              <a:t>the</a:t>
            </a:r>
            <a:r>
              <a:rPr sz="1500" spc="-50" dirty="0">
                <a:solidFill>
                  <a:srgbClr val="474C55"/>
                </a:solidFill>
                <a:latin typeface="Calibri"/>
                <a:cs typeface="Calibri"/>
              </a:rPr>
              <a:t> </a:t>
            </a:r>
            <a:r>
              <a:rPr sz="1500" spc="15" dirty="0">
                <a:solidFill>
                  <a:srgbClr val="474C55"/>
                </a:solidFill>
                <a:latin typeface="Calibri"/>
                <a:cs typeface="Calibri"/>
              </a:rPr>
              <a:t>risk</a:t>
            </a:r>
            <a:r>
              <a:rPr sz="1500" spc="-50" dirty="0">
                <a:solidFill>
                  <a:srgbClr val="474C55"/>
                </a:solidFill>
                <a:latin typeface="Calibri"/>
                <a:cs typeface="Calibri"/>
              </a:rPr>
              <a:t> </a:t>
            </a:r>
            <a:r>
              <a:rPr sz="1500" spc="5" dirty="0">
                <a:solidFill>
                  <a:srgbClr val="474C55"/>
                </a:solidFill>
                <a:latin typeface="Calibri"/>
                <a:cs typeface="Calibri"/>
              </a:rPr>
              <a:t>in</a:t>
            </a:r>
            <a:r>
              <a:rPr sz="1500" spc="-50" dirty="0">
                <a:solidFill>
                  <a:srgbClr val="474C55"/>
                </a:solidFill>
                <a:latin typeface="Calibri"/>
                <a:cs typeface="Calibri"/>
              </a:rPr>
              <a:t> </a:t>
            </a:r>
            <a:r>
              <a:rPr sz="1500" dirty="0">
                <a:solidFill>
                  <a:srgbClr val="474C55"/>
                </a:solidFill>
                <a:latin typeface="Calibri"/>
                <a:cs typeface="Calibri"/>
              </a:rPr>
              <a:t>your</a:t>
            </a:r>
            <a:r>
              <a:rPr sz="1500" spc="-50" dirty="0">
                <a:solidFill>
                  <a:srgbClr val="474C55"/>
                </a:solidFill>
                <a:latin typeface="Calibri"/>
                <a:cs typeface="Calibri"/>
              </a:rPr>
              <a:t> </a:t>
            </a:r>
            <a:r>
              <a:rPr sz="1500" spc="-10" dirty="0">
                <a:solidFill>
                  <a:srgbClr val="474C55"/>
                </a:solidFill>
                <a:latin typeface="Calibri"/>
                <a:cs typeface="Calibri"/>
              </a:rPr>
              <a:t>portfolio</a:t>
            </a:r>
            <a:r>
              <a:rPr sz="1500" spc="-50" dirty="0">
                <a:solidFill>
                  <a:srgbClr val="474C55"/>
                </a:solidFill>
                <a:latin typeface="Calibri"/>
                <a:cs typeface="Calibri"/>
              </a:rPr>
              <a:t> </a:t>
            </a:r>
            <a:r>
              <a:rPr sz="1500" dirty="0">
                <a:solidFill>
                  <a:srgbClr val="474C55"/>
                </a:solidFill>
                <a:latin typeface="Calibri"/>
                <a:cs typeface="Calibri"/>
              </a:rPr>
              <a:t>may</a:t>
            </a:r>
            <a:r>
              <a:rPr sz="1500" spc="-50" dirty="0">
                <a:solidFill>
                  <a:srgbClr val="474C55"/>
                </a:solidFill>
                <a:latin typeface="Calibri"/>
                <a:cs typeface="Calibri"/>
              </a:rPr>
              <a:t> </a:t>
            </a:r>
            <a:r>
              <a:rPr sz="1500" spc="-5" dirty="0">
                <a:solidFill>
                  <a:srgbClr val="474C55"/>
                </a:solidFill>
                <a:latin typeface="Calibri"/>
                <a:cs typeface="Calibri"/>
              </a:rPr>
              <a:t>make</a:t>
            </a:r>
            <a:r>
              <a:rPr sz="1500" spc="-50" dirty="0">
                <a:solidFill>
                  <a:srgbClr val="474C55"/>
                </a:solidFill>
                <a:latin typeface="Calibri"/>
                <a:cs typeface="Calibri"/>
              </a:rPr>
              <a:t> </a:t>
            </a:r>
            <a:r>
              <a:rPr sz="1500" spc="-10" dirty="0">
                <a:solidFill>
                  <a:srgbClr val="474C55"/>
                </a:solidFill>
                <a:latin typeface="Calibri"/>
                <a:cs typeface="Calibri"/>
              </a:rPr>
              <a:t>the</a:t>
            </a:r>
            <a:r>
              <a:rPr sz="1500" spc="-50" dirty="0">
                <a:solidFill>
                  <a:srgbClr val="474C55"/>
                </a:solidFill>
                <a:latin typeface="Calibri"/>
                <a:cs typeface="Calibri"/>
              </a:rPr>
              <a:t> </a:t>
            </a:r>
            <a:r>
              <a:rPr sz="1500" spc="-15" dirty="0">
                <a:solidFill>
                  <a:srgbClr val="474C55"/>
                </a:solidFill>
                <a:latin typeface="Calibri"/>
                <a:cs typeface="Calibri"/>
              </a:rPr>
              <a:t>difference</a:t>
            </a:r>
            <a:r>
              <a:rPr sz="1500" spc="-50" dirty="0">
                <a:solidFill>
                  <a:srgbClr val="474C55"/>
                </a:solidFill>
                <a:latin typeface="Calibri"/>
                <a:cs typeface="Calibri"/>
              </a:rPr>
              <a:t> </a:t>
            </a:r>
            <a:r>
              <a:rPr sz="1500" spc="-10" dirty="0">
                <a:solidFill>
                  <a:srgbClr val="474C55"/>
                </a:solidFill>
                <a:latin typeface="Calibri"/>
                <a:cs typeface="Calibri"/>
              </a:rPr>
              <a:t>when</a:t>
            </a:r>
            <a:r>
              <a:rPr sz="1500" spc="-50" dirty="0">
                <a:solidFill>
                  <a:srgbClr val="474C55"/>
                </a:solidFill>
                <a:latin typeface="Calibri"/>
                <a:cs typeface="Calibri"/>
              </a:rPr>
              <a:t> </a:t>
            </a:r>
            <a:r>
              <a:rPr sz="1500" spc="10" dirty="0">
                <a:solidFill>
                  <a:srgbClr val="474C55"/>
                </a:solidFill>
                <a:latin typeface="Calibri"/>
                <a:cs typeface="Calibri"/>
              </a:rPr>
              <a:t>reaching  </a:t>
            </a:r>
            <a:r>
              <a:rPr sz="1500" dirty="0">
                <a:solidFill>
                  <a:srgbClr val="474C55"/>
                </a:solidFill>
                <a:latin typeface="Calibri"/>
                <a:cs typeface="Calibri"/>
              </a:rPr>
              <a:t>your</a:t>
            </a:r>
            <a:r>
              <a:rPr sz="1500" spc="-140" dirty="0">
                <a:solidFill>
                  <a:srgbClr val="474C55"/>
                </a:solidFill>
                <a:latin typeface="Calibri"/>
                <a:cs typeface="Calibri"/>
              </a:rPr>
              <a:t> </a:t>
            </a:r>
            <a:r>
              <a:rPr sz="1500" spc="20" dirty="0">
                <a:solidFill>
                  <a:srgbClr val="474C55"/>
                </a:solidFill>
                <a:latin typeface="Calibri"/>
                <a:cs typeface="Calibri"/>
              </a:rPr>
              <a:t>goals.</a:t>
            </a:r>
            <a:endParaRPr sz="1500">
              <a:latin typeface="Calibri"/>
              <a:cs typeface="Calibri"/>
            </a:endParaRPr>
          </a:p>
        </p:txBody>
      </p:sp>
      <p:sp>
        <p:nvSpPr>
          <p:cNvPr id="12" name="object 12"/>
          <p:cNvSpPr txBox="1"/>
          <p:nvPr/>
        </p:nvSpPr>
        <p:spPr>
          <a:xfrm>
            <a:off x="2768600" y="6411277"/>
            <a:ext cx="5771515" cy="467995"/>
          </a:xfrm>
          <a:prstGeom prst="rect">
            <a:avLst/>
          </a:prstGeom>
        </p:spPr>
        <p:txBody>
          <a:bodyPr vert="horz" wrap="square" lIns="0" tIns="0" rIns="0" bIns="0" rtlCol="0">
            <a:spAutoFit/>
          </a:bodyPr>
          <a:lstStyle/>
          <a:p>
            <a:pPr marL="12700" marR="5080">
              <a:lnSpc>
                <a:spcPct val="100000"/>
              </a:lnSpc>
            </a:pPr>
            <a:r>
              <a:rPr sz="1500" spc="-35" dirty="0">
                <a:solidFill>
                  <a:schemeClr val="accent6">
                    <a:lumMod val="75000"/>
                  </a:schemeClr>
                </a:solidFill>
                <a:latin typeface="Calibri"/>
                <a:cs typeface="Calibri"/>
              </a:rPr>
              <a:t>At</a:t>
            </a:r>
            <a:r>
              <a:rPr sz="1500" spc="-50" dirty="0">
                <a:solidFill>
                  <a:schemeClr val="accent6">
                    <a:lumMod val="75000"/>
                  </a:schemeClr>
                </a:solidFill>
                <a:latin typeface="Calibri"/>
                <a:cs typeface="Calibri"/>
              </a:rPr>
              <a:t> </a:t>
            </a:r>
            <a:r>
              <a:rPr lang="en-US" sz="1500" spc="-10" dirty="0">
                <a:solidFill>
                  <a:schemeClr val="accent6">
                    <a:lumMod val="75000"/>
                  </a:schemeClr>
                </a:solidFill>
                <a:latin typeface="Calibri"/>
                <a:cs typeface="Calibri"/>
              </a:rPr>
              <a:t>ASC Trust</a:t>
            </a:r>
            <a:r>
              <a:rPr sz="1500" spc="-10" dirty="0">
                <a:solidFill>
                  <a:schemeClr val="accent6">
                    <a:lumMod val="75000"/>
                  </a:schemeClr>
                </a:solidFill>
                <a:latin typeface="Calibri"/>
                <a:cs typeface="Calibri"/>
              </a:rPr>
              <a:t>,</a:t>
            </a:r>
            <a:r>
              <a:rPr sz="1500" spc="-50" dirty="0">
                <a:solidFill>
                  <a:schemeClr val="accent6">
                    <a:lumMod val="75000"/>
                  </a:schemeClr>
                </a:solidFill>
                <a:latin typeface="Calibri"/>
                <a:cs typeface="Calibri"/>
              </a:rPr>
              <a:t> </a:t>
            </a:r>
            <a:r>
              <a:rPr sz="1500" spc="-45" dirty="0">
                <a:solidFill>
                  <a:schemeClr val="accent6">
                    <a:lumMod val="75000"/>
                  </a:schemeClr>
                </a:solidFill>
                <a:latin typeface="Calibri"/>
                <a:cs typeface="Calibri"/>
              </a:rPr>
              <a:t>we</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believe</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managing</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the</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downside</a:t>
            </a:r>
            <a:r>
              <a:rPr sz="1500" spc="-5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is</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just</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as</a:t>
            </a:r>
            <a:r>
              <a:rPr sz="1500" spc="-5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important</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as</a:t>
            </a:r>
            <a:r>
              <a:rPr sz="1500" spc="-5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capturing  </a:t>
            </a:r>
            <a:r>
              <a:rPr sz="1500" spc="-25" dirty="0">
                <a:solidFill>
                  <a:schemeClr val="accent6">
                    <a:lumMod val="75000"/>
                  </a:schemeClr>
                </a:solidFill>
                <a:latin typeface="Calibri"/>
                <a:cs typeface="Calibri"/>
              </a:rPr>
              <a:t>the</a:t>
            </a:r>
            <a:r>
              <a:rPr sz="1500" spc="-14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upside.</a:t>
            </a:r>
          </a:p>
        </p:txBody>
      </p:sp>
      <p:sp>
        <p:nvSpPr>
          <p:cNvPr id="13" name="object 13"/>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4" name="object 14"/>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9</a:t>
            </a:r>
            <a:endParaRPr sz="1550">
              <a:latin typeface="Tahoma"/>
              <a:cs typeface="Tahoma"/>
            </a:endParaRPr>
          </a:p>
        </p:txBody>
      </p:sp>
      <p:sp>
        <p:nvSpPr>
          <p:cNvPr id="15" name="object 15"/>
          <p:cNvSpPr/>
          <p:nvPr/>
        </p:nvSpPr>
        <p:spPr>
          <a:xfrm>
            <a:off x="2781303" y="2547914"/>
            <a:ext cx="6449651" cy="3415995"/>
          </a:xfrm>
          <a:prstGeom prst="rect">
            <a:avLst/>
          </a:prstGeom>
          <a:blipFill>
            <a:blip r:embed="rId2" cstate="print"/>
            <a:stretch>
              <a:fillRect/>
            </a:stretch>
          </a:blipFill>
        </p:spPr>
        <p:txBody>
          <a:bodyPr wrap="square" lIns="0" tIns="0" rIns="0" bIns="0" rtlCol="0"/>
          <a:lstStyle/>
          <a:p>
            <a:endParaRPr/>
          </a:p>
        </p:txBody>
      </p:sp>
      <p:sp>
        <p:nvSpPr>
          <p:cNvPr id="16" name="object 16"/>
          <p:cNvSpPr txBox="1"/>
          <p:nvPr/>
        </p:nvSpPr>
        <p:spPr>
          <a:xfrm>
            <a:off x="3478448" y="3298559"/>
            <a:ext cx="859155" cy="780415"/>
          </a:xfrm>
          <a:prstGeom prst="rect">
            <a:avLst/>
          </a:prstGeom>
        </p:spPr>
        <p:txBody>
          <a:bodyPr vert="horz" wrap="square" lIns="0" tIns="0" rIns="0" bIns="0" rtlCol="0">
            <a:spAutoFit/>
          </a:bodyPr>
          <a:lstStyle/>
          <a:p>
            <a:pPr marL="86995" marR="78105" algn="ctr">
              <a:lnSpc>
                <a:spcPct val="100000"/>
              </a:lnSpc>
            </a:pPr>
            <a:r>
              <a:rPr sz="900" spc="15" dirty="0">
                <a:solidFill>
                  <a:srgbClr val="FFFFFF"/>
                </a:solidFill>
                <a:latin typeface="Tahoma"/>
                <a:cs typeface="Tahoma"/>
              </a:rPr>
              <a:t>RISK-AWARE  </a:t>
            </a:r>
            <a:r>
              <a:rPr sz="900" spc="10" dirty="0">
                <a:solidFill>
                  <a:srgbClr val="FFFFFF"/>
                </a:solidFill>
                <a:latin typeface="Tahoma"/>
                <a:cs typeface="Tahoma"/>
              </a:rPr>
              <a:t>CULTURE</a:t>
            </a:r>
            <a:endParaRPr sz="900">
              <a:latin typeface="Tahoma"/>
              <a:cs typeface="Tahoma"/>
            </a:endParaRPr>
          </a:p>
          <a:p>
            <a:pPr marL="12700" marR="5080" algn="ctr">
              <a:lnSpc>
                <a:spcPct val="107200"/>
              </a:lnSpc>
              <a:spcBef>
                <a:spcPts val="259"/>
              </a:spcBef>
            </a:pPr>
            <a:r>
              <a:rPr sz="700" spc="10" dirty="0">
                <a:solidFill>
                  <a:srgbClr val="FFFFFF"/>
                </a:solidFill>
                <a:latin typeface="Tahoma"/>
                <a:cs typeface="Tahoma"/>
              </a:rPr>
              <a:t>Every</a:t>
            </a:r>
            <a:r>
              <a:rPr sz="700" spc="-85" dirty="0">
                <a:solidFill>
                  <a:srgbClr val="FFFFFF"/>
                </a:solidFill>
                <a:latin typeface="Tahoma"/>
                <a:cs typeface="Tahoma"/>
              </a:rPr>
              <a:t> </a:t>
            </a:r>
            <a:r>
              <a:rPr sz="700" spc="20" dirty="0">
                <a:solidFill>
                  <a:srgbClr val="FFFFFF"/>
                </a:solidFill>
                <a:latin typeface="Tahoma"/>
                <a:cs typeface="Tahoma"/>
              </a:rPr>
              <a:t>member</a:t>
            </a:r>
            <a:r>
              <a:rPr sz="700" spc="-85" dirty="0">
                <a:solidFill>
                  <a:srgbClr val="FFFFFF"/>
                </a:solidFill>
                <a:latin typeface="Tahoma"/>
                <a:cs typeface="Tahoma"/>
              </a:rPr>
              <a:t> </a:t>
            </a:r>
            <a:r>
              <a:rPr sz="700" dirty="0">
                <a:solidFill>
                  <a:srgbClr val="FFFFFF"/>
                </a:solidFill>
                <a:latin typeface="Tahoma"/>
                <a:cs typeface="Tahoma"/>
              </a:rPr>
              <a:t>of</a:t>
            </a:r>
            <a:r>
              <a:rPr sz="700" spc="-85" dirty="0">
                <a:solidFill>
                  <a:srgbClr val="FFFFFF"/>
                </a:solidFill>
                <a:latin typeface="Tahoma"/>
                <a:cs typeface="Tahoma"/>
              </a:rPr>
              <a:t> </a:t>
            </a:r>
            <a:r>
              <a:rPr sz="700" spc="5" dirty="0">
                <a:solidFill>
                  <a:srgbClr val="FFFFFF"/>
                </a:solidFill>
                <a:latin typeface="Tahoma"/>
                <a:cs typeface="Tahoma"/>
              </a:rPr>
              <a:t>the </a:t>
            </a:r>
            <a:r>
              <a:rPr sz="700" dirty="0">
                <a:solidFill>
                  <a:srgbClr val="FFFFFF"/>
                </a:solidFill>
                <a:latin typeface="Tahoma"/>
                <a:cs typeface="Tahoma"/>
              </a:rPr>
              <a:t> </a:t>
            </a:r>
            <a:r>
              <a:rPr sz="700" spc="10" dirty="0">
                <a:solidFill>
                  <a:srgbClr val="FFFFFF"/>
                </a:solidFill>
                <a:latin typeface="Tahoma"/>
                <a:cs typeface="Tahoma"/>
              </a:rPr>
              <a:t>investment team </a:t>
            </a:r>
            <a:r>
              <a:rPr sz="700" spc="30" dirty="0">
                <a:solidFill>
                  <a:srgbClr val="FFFFFF"/>
                </a:solidFill>
                <a:latin typeface="Tahoma"/>
                <a:cs typeface="Tahoma"/>
              </a:rPr>
              <a:t>is  </a:t>
            </a:r>
            <a:r>
              <a:rPr sz="700" spc="15" dirty="0">
                <a:solidFill>
                  <a:srgbClr val="FFFFFF"/>
                </a:solidFill>
                <a:latin typeface="Tahoma"/>
                <a:cs typeface="Tahoma"/>
              </a:rPr>
              <a:t>responsible </a:t>
            </a:r>
            <a:r>
              <a:rPr sz="700" spc="10" dirty="0">
                <a:solidFill>
                  <a:srgbClr val="FFFFFF"/>
                </a:solidFill>
                <a:latin typeface="Tahoma"/>
                <a:cs typeface="Tahoma"/>
              </a:rPr>
              <a:t>for  </a:t>
            </a:r>
            <a:r>
              <a:rPr sz="700" spc="20" dirty="0">
                <a:solidFill>
                  <a:srgbClr val="FFFFFF"/>
                </a:solidFill>
                <a:latin typeface="Tahoma"/>
                <a:cs typeface="Tahoma"/>
              </a:rPr>
              <a:t>assessing</a:t>
            </a:r>
            <a:r>
              <a:rPr sz="700" spc="-135" dirty="0">
                <a:solidFill>
                  <a:srgbClr val="FFFFFF"/>
                </a:solidFill>
                <a:latin typeface="Tahoma"/>
                <a:cs typeface="Tahoma"/>
              </a:rPr>
              <a:t> </a:t>
            </a:r>
            <a:r>
              <a:rPr sz="700" spc="35" dirty="0">
                <a:solidFill>
                  <a:srgbClr val="FFFFFF"/>
                </a:solidFill>
                <a:latin typeface="Tahoma"/>
                <a:cs typeface="Tahoma"/>
              </a:rPr>
              <a:t>risk</a:t>
            </a:r>
            <a:endParaRPr sz="700">
              <a:latin typeface="Tahoma"/>
              <a:cs typeface="Tahoma"/>
            </a:endParaRPr>
          </a:p>
        </p:txBody>
      </p:sp>
      <p:sp>
        <p:nvSpPr>
          <p:cNvPr id="17" name="object 17"/>
          <p:cNvSpPr txBox="1"/>
          <p:nvPr/>
        </p:nvSpPr>
        <p:spPr>
          <a:xfrm rot="17580000">
            <a:off x="2801334" y="3183180"/>
            <a:ext cx="140541" cy="116839"/>
          </a:xfrm>
          <a:prstGeom prst="rect">
            <a:avLst/>
          </a:prstGeom>
        </p:spPr>
        <p:txBody>
          <a:bodyPr vert="horz" wrap="square" lIns="0" tIns="0" rIns="0" bIns="0" rtlCol="0">
            <a:spAutoFit/>
          </a:bodyPr>
          <a:lstStyle/>
          <a:p>
            <a:pPr>
              <a:lnSpc>
                <a:spcPts val="919"/>
              </a:lnSpc>
            </a:pPr>
            <a:r>
              <a:rPr sz="900" spc="40" dirty="0">
                <a:solidFill>
                  <a:srgbClr val="86888A"/>
                </a:solidFill>
                <a:latin typeface="Tahoma"/>
                <a:cs typeface="Tahoma"/>
              </a:rPr>
              <a:t>R</a:t>
            </a:r>
            <a:endParaRPr sz="900">
              <a:latin typeface="Tahoma"/>
              <a:cs typeface="Tahoma"/>
            </a:endParaRPr>
          </a:p>
        </p:txBody>
      </p:sp>
      <p:sp>
        <p:nvSpPr>
          <p:cNvPr id="18" name="object 18"/>
          <p:cNvSpPr txBox="1"/>
          <p:nvPr/>
        </p:nvSpPr>
        <p:spPr>
          <a:xfrm rot="17760000">
            <a:off x="2833321" y="3131456"/>
            <a:ext cx="122317" cy="116839"/>
          </a:xfrm>
          <a:prstGeom prst="rect">
            <a:avLst/>
          </a:prstGeom>
        </p:spPr>
        <p:txBody>
          <a:bodyPr vert="horz" wrap="square" lIns="0" tIns="0" rIns="0" bIns="0" rtlCol="0">
            <a:spAutoFit/>
          </a:bodyPr>
          <a:lstStyle/>
          <a:p>
            <a:pPr>
              <a:lnSpc>
                <a:spcPts val="919"/>
              </a:lnSpc>
            </a:pPr>
            <a:r>
              <a:rPr sz="900" spc="-70" dirty="0">
                <a:solidFill>
                  <a:srgbClr val="86888A"/>
                </a:solidFill>
                <a:latin typeface="Tahoma"/>
                <a:cs typeface="Tahoma"/>
              </a:rPr>
              <a:t>I</a:t>
            </a:r>
            <a:endParaRPr sz="900">
              <a:latin typeface="Tahoma"/>
              <a:cs typeface="Tahoma"/>
            </a:endParaRPr>
          </a:p>
        </p:txBody>
      </p:sp>
      <p:sp>
        <p:nvSpPr>
          <p:cNvPr id="19" name="object 19"/>
          <p:cNvSpPr txBox="1"/>
          <p:nvPr/>
        </p:nvSpPr>
        <p:spPr>
          <a:xfrm rot="17880000">
            <a:off x="2850273" y="3084336"/>
            <a:ext cx="135802" cy="116839"/>
          </a:xfrm>
          <a:prstGeom prst="rect">
            <a:avLst/>
          </a:prstGeom>
        </p:spPr>
        <p:txBody>
          <a:bodyPr vert="horz" wrap="square" lIns="0" tIns="0" rIns="0" bIns="0" rtlCol="0">
            <a:spAutoFit/>
          </a:bodyPr>
          <a:lstStyle/>
          <a:p>
            <a:pPr>
              <a:lnSpc>
                <a:spcPts val="919"/>
              </a:lnSpc>
            </a:pPr>
            <a:r>
              <a:rPr sz="900" spc="40" dirty="0">
                <a:solidFill>
                  <a:srgbClr val="86888A"/>
                </a:solidFill>
                <a:latin typeface="Tahoma"/>
                <a:cs typeface="Tahoma"/>
              </a:rPr>
              <a:t>S</a:t>
            </a:r>
            <a:endParaRPr sz="900">
              <a:latin typeface="Tahoma"/>
              <a:cs typeface="Tahoma"/>
            </a:endParaRPr>
          </a:p>
        </p:txBody>
      </p:sp>
      <p:sp>
        <p:nvSpPr>
          <p:cNvPr id="20" name="object 20"/>
          <p:cNvSpPr txBox="1"/>
          <p:nvPr/>
        </p:nvSpPr>
        <p:spPr>
          <a:xfrm rot="18120000">
            <a:off x="2884965" y="3019963"/>
            <a:ext cx="140189" cy="116839"/>
          </a:xfrm>
          <a:prstGeom prst="rect">
            <a:avLst/>
          </a:prstGeom>
        </p:spPr>
        <p:txBody>
          <a:bodyPr vert="horz" wrap="square" lIns="0" tIns="0" rIns="0" bIns="0" rtlCol="0">
            <a:spAutoFit/>
          </a:bodyPr>
          <a:lstStyle/>
          <a:p>
            <a:pPr>
              <a:lnSpc>
                <a:spcPts val="919"/>
              </a:lnSpc>
            </a:pPr>
            <a:r>
              <a:rPr sz="900" spc="70" dirty="0">
                <a:solidFill>
                  <a:srgbClr val="86888A"/>
                </a:solidFill>
                <a:latin typeface="Tahoma"/>
                <a:cs typeface="Tahoma"/>
              </a:rPr>
              <a:t>K</a:t>
            </a:r>
            <a:endParaRPr sz="900">
              <a:latin typeface="Tahoma"/>
              <a:cs typeface="Tahoma"/>
            </a:endParaRPr>
          </a:p>
        </p:txBody>
      </p:sp>
      <p:sp>
        <p:nvSpPr>
          <p:cNvPr id="21" name="object 21"/>
          <p:cNvSpPr txBox="1"/>
          <p:nvPr/>
        </p:nvSpPr>
        <p:spPr>
          <a:xfrm rot="18480000">
            <a:off x="2945695" y="2924254"/>
            <a:ext cx="151147" cy="116839"/>
          </a:xfrm>
          <a:prstGeom prst="rect">
            <a:avLst/>
          </a:prstGeom>
        </p:spPr>
        <p:txBody>
          <a:bodyPr vert="horz" wrap="square" lIns="0" tIns="0" rIns="0" bIns="0" rtlCol="0">
            <a:spAutoFit/>
          </a:bodyPr>
          <a:lstStyle/>
          <a:p>
            <a:pPr>
              <a:lnSpc>
                <a:spcPts val="919"/>
              </a:lnSpc>
            </a:pPr>
            <a:r>
              <a:rPr sz="900" spc="50" dirty="0">
                <a:solidFill>
                  <a:srgbClr val="86888A"/>
                </a:solidFill>
                <a:latin typeface="Tahoma"/>
                <a:cs typeface="Tahoma"/>
              </a:rPr>
              <a:t>M</a:t>
            </a:r>
            <a:endParaRPr sz="900">
              <a:latin typeface="Tahoma"/>
              <a:cs typeface="Tahoma"/>
            </a:endParaRPr>
          </a:p>
        </p:txBody>
      </p:sp>
      <p:sp>
        <p:nvSpPr>
          <p:cNvPr id="22" name="object 22"/>
          <p:cNvSpPr txBox="1"/>
          <p:nvPr/>
        </p:nvSpPr>
        <p:spPr>
          <a:xfrm rot="18720000">
            <a:off x="3006895" y="2858735"/>
            <a:ext cx="138120" cy="116839"/>
          </a:xfrm>
          <a:prstGeom prst="rect">
            <a:avLst/>
          </a:prstGeom>
        </p:spPr>
        <p:txBody>
          <a:bodyPr vert="horz" wrap="square" lIns="0" tIns="0" rIns="0" bIns="0" rtlCol="0">
            <a:spAutoFit/>
          </a:bodyPr>
          <a:lstStyle/>
          <a:p>
            <a:pPr>
              <a:lnSpc>
                <a:spcPts val="919"/>
              </a:lnSpc>
            </a:pPr>
            <a:r>
              <a:rPr sz="900" spc="30" dirty="0">
                <a:solidFill>
                  <a:srgbClr val="86888A"/>
                </a:solidFill>
                <a:latin typeface="Tahoma"/>
                <a:cs typeface="Tahoma"/>
              </a:rPr>
              <a:t>A</a:t>
            </a:r>
            <a:endParaRPr sz="900">
              <a:latin typeface="Tahoma"/>
              <a:cs typeface="Tahoma"/>
            </a:endParaRPr>
          </a:p>
        </p:txBody>
      </p:sp>
      <p:sp>
        <p:nvSpPr>
          <p:cNvPr id="23" name="object 23"/>
          <p:cNvSpPr txBox="1"/>
          <p:nvPr/>
        </p:nvSpPr>
        <p:spPr>
          <a:xfrm rot="18960000">
            <a:off x="3059190" y="2801031"/>
            <a:ext cx="144167" cy="116839"/>
          </a:xfrm>
          <a:prstGeom prst="rect">
            <a:avLst/>
          </a:prstGeom>
        </p:spPr>
        <p:txBody>
          <a:bodyPr vert="horz" wrap="square" lIns="0" tIns="0" rIns="0" bIns="0" rtlCol="0">
            <a:spAutoFit/>
          </a:bodyPr>
          <a:lstStyle/>
          <a:p>
            <a:pPr>
              <a:lnSpc>
                <a:spcPts val="919"/>
              </a:lnSpc>
            </a:pPr>
            <a:r>
              <a:rPr sz="900" spc="60" dirty="0">
                <a:solidFill>
                  <a:srgbClr val="86888A"/>
                </a:solidFill>
                <a:latin typeface="Tahoma"/>
                <a:cs typeface="Tahoma"/>
              </a:rPr>
              <a:t>N</a:t>
            </a:r>
            <a:endParaRPr sz="900">
              <a:latin typeface="Tahoma"/>
              <a:cs typeface="Tahoma"/>
            </a:endParaRPr>
          </a:p>
        </p:txBody>
      </p:sp>
      <p:sp>
        <p:nvSpPr>
          <p:cNvPr id="24" name="object 24"/>
          <p:cNvSpPr txBox="1"/>
          <p:nvPr/>
        </p:nvSpPr>
        <p:spPr>
          <a:xfrm rot="19200000">
            <a:off x="3122027" y="2747189"/>
            <a:ext cx="137783" cy="116839"/>
          </a:xfrm>
          <a:prstGeom prst="rect">
            <a:avLst/>
          </a:prstGeom>
        </p:spPr>
        <p:txBody>
          <a:bodyPr vert="horz" wrap="square" lIns="0" tIns="0" rIns="0" bIns="0" rtlCol="0">
            <a:spAutoFit/>
          </a:bodyPr>
          <a:lstStyle/>
          <a:p>
            <a:pPr>
              <a:lnSpc>
                <a:spcPts val="919"/>
              </a:lnSpc>
            </a:pPr>
            <a:r>
              <a:rPr sz="900" spc="30" dirty="0">
                <a:solidFill>
                  <a:srgbClr val="86888A"/>
                </a:solidFill>
                <a:latin typeface="Tahoma"/>
                <a:cs typeface="Tahoma"/>
              </a:rPr>
              <a:t>A</a:t>
            </a:r>
            <a:endParaRPr sz="900">
              <a:latin typeface="Tahoma"/>
              <a:cs typeface="Tahoma"/>
            </a:endParaRPr>
          </a:p>
        </p:txBody>
      </p:sp>
      <p:sp>
        <p:nvSpPr>
          <p:cNvPr id="25" name="object 25"/>
          <p:cNvSpPr txBox="1"/>
          <p:nvPr/>
        </p:nvSpPr>
        <p:spPr>
          <a:xfrm rot="19440000">
            <a:off x="3179741" y="2701151"/>
            <a:ext cx="139839" cy="116839"/>
          </a:xfrm>
          <a:prstGeom prst="rect">
            <a:avLst/>
          </a:prstGeom>
        </p:spPr>
        <p:txBody>
          <a:bodyPr vert="horz" wrap="square" lIns="0" tIns="0" rIns="0" bIns="0" rtlCol="0">
            <a:spAutoFit/>
          </a:bodyPr>
          <a:lstStyle/>
          <a:p>
            <a:pPr>
              <a:lnSpc>
                <a:spcPts val="919"/>
              </a:lnSpc>
            </a:pPr>
            <a:r>
              <a:rPr sz="900" spc="-10" dirty="0">
                <a:solidFill>
                  <a:srgbClr val="86888A"/>
                </a:solidFill>
                <a:latin typeface="Tahoma"/>
                <a:cs typeface="Tahoma"/>
              </a:rPr>
              <a:t>G</a:t>
            </a:r>
            <a:endParaRPr sz="900">
              <a:latin typeface="Tahoma"/>
              <a:cs typeface="Tahoma"/>
            </a:endParaRPr>
          </a:p>
        </p:txBody>
      </p:sp>
      <p:sp>
        <p:nvSpPr>
          <p:cNvPr id="26" name="object 26"/>
          <p:cNvSpPr txBox="1"/>
          <p:nvPr/>
        </p:nvSpPr>
        <p:spPr>
          <a:xfrm rot="19680000">
            <a:off x="3242525" y="2658965"/>
            <a:ext cx="137114" cy="116839"/>
          </a:xfrm>
          <a:prstGeom prst="rect">
            <a:avLst/>
          </a:prstGeom>
        </p:spPr>
        <p:txBody>
          <a:bodyPr vert="horz" wrap="square" lIns="0" tIns="0" rIns="0" bIns="0" rtlCol="0">
            <a:spAutoFit/>
          </a:bodyPr>
          <a:lstStyle/>
          <a:p>
            <a:pPr>
              <a:lnSpc>
                <a:spcPts val="919"/>
              </a:lnSpc>
            </a:pPr>
            <a:r>
              <a:rPr sz="900" spc="45" dirty="0">
                <a:solidFill>
                  <a:srgbClr val="86888A"/>
                </a:solidFill>
                <a:latin typeface="Tahoma"/>
                <a:cs typeface="Tahoma"/>
              </a:rPr>
              <a:t>E</a:t>
            </a:r>
            <a:endParaRPr sz="900">
              <a:latin typeface="Tahoma"/>
              <a:cs typeface="Tahoma"/>
            </a:endParaRPr>
          </a:p>
        </p:txBody>
      </p:sp>
      <p:sp>
        <p:nvSpPr>
          <p:cNvPr id="27" name="object 27"/>
          <p:cNvSpPr txBox="1"/>
          <p:nvPr/>
        </p:nvSpPr>
        <p:spPr>
          <a:xfrm rot="19920000">
            <a:off x="3308358" y="2616306"/>
            <a:ext cx="151147" cy="116839"/>
          </a:xfrm>
          <a:prstGeom prst="rect">
            <a:avLst/>
          </a:prstGeom>
        </p:spPr>
        <p:txBody>
          <a:bodyPr vert="horz" wrap="square" lIns="0" tIns="0" rIns="0" bIns="0" rtlCol="0">
            <a:spAutoFit/>
          </a:bodyPr>
          <a:lstStyle/>
          <a:p>
            <a:pPr>
              <a:lnSpc>
                <a:spcPts val="919"/>
              </a:lnSpc>
            </a:pPr>
            <a:r>
              <a:rPr sz="900" spc="50" dirty="0">
                <a:solidFill>
                  <a:srgbClr val="86888A"/>
                </a:solidFill>
                <a:latin typeface="Tahoma"/>
                <a:cs typeface="Tahoma"/>
              </a:rPr>
              <a:t>M</a:t>
            </a:r>
            <a:endParaRPr sz="900">
              <a:latin typeface="Tahoma"/>
              <a:cs typeface="Tahoma"/>
            </a:endParaRPr>
          </a:p>
        </p:txBody>
      </p:sp>
      <p:sp>
        <p:nvSpPr>
          <p:cNvPr id="28" name="object 28"/>
          <p:cNvSpPr txBox="1"/>
          <p:nvPr/>
        </p:nvSpPr>
        <p:spPr>
          <a:xfrm rot="20160000">
            <a:off x="3391213" y="2579198"/>
            <a:ext cx="136454" cy="116839"/>
          </a:xfrm>
          <a:prstGeom prst="rect">
            <a:avLst/>
          </a:prstGeom>
        </p:spPr>
        <p:txBody>
          <a:bodyPr vert="horz" wrap="square" lIns="0" tIns="0" rIns="0" bIns="0" rtlCol="0">
            <a:spAutoFit/>
          </a:bodyPr>
          <a:lstStyle/>
          <a:p>
            <a:pPr>
              <a:lnSpc>
                <a:spcPts val="919"/>
              </a:lnSpc>
            </a:pPr>
            <a:r>
              <a:rPr sz="900" spc="45" dirty="0">
                <a:solidFill>
                  <a:srgbClr val="86888A"/>
                </a:solidFill>
                <a:latin typeface="Tahoma"/>
                <a:cs typeface="Tahoma"/>
              </a:rPr>
              <a:t>E</a:t>
            </a:r>
            <a:endParaRPr sz="900">
              <a:latin typeface="Tahoma"/>
              <a:cs typeface="Tahoma"/>
            </a:endParaRPr>
          </a:p>
        </p:txBody>
      </p:sp>
      <p:sp>
        <p:nvSpPr>
          <p:cNvPr id="29" name="object 29"/>
          <p:cNvSpPr txBox="1"/>
          <p:nvPr/>
        </p:nvSpPr>
        <p:spPr>
          <a:xfrm rot="20460000">
            <a:off x="3460066" y="2549571"/>
            <a:ext cx="145669" cy="116839"/>
          </a:xfrm>
          <a:prstGeom prst="rect">
            <a:avLst/>
          </a:prstGeom>
        </p:spPr>
        <p:txBody>
          <a:bodyPr vert="horz" wrap="square" lIns="0" tIns="0" rIns="0" bIns="0" rtlCol="0">
            <a:spAutoFit/>
          </a:bodyPr>
          <a:lstStyle/>
          <a:p>
            <a:pPr>
              <a:lnSpc>
                <a:spcPts val="919"/>
              </a:lnSpc>
            </a:pPr>
            <a:r>
              <a:rPr sz="900" spc="60" dirty="0">
                <a:solidFill>
                  <a:srgbClr val="86888A"/>
                </a:solidFill>
                <a:latin typeface="Tahoma"/>
                <a:cs typeface="Tahoma"/>
              </a:rPr>
              <a:t>N</a:t>
            </a:r>
            <a:endParaRPr sz="900">
              <a:latin typeface="Tahoma"/>
              <a:cs typeface="Tahoma"/>
            </a:endParaRPr>
          </a:p>
        </p:txBody>
      </p:sp>
      <p:sp>
        <p:nvSpPr>
          <p:cNvPr id="30" name="object 30"/>
          <p:cNvSpPr txBox="1"/>
          <p:nvPr/>
        </p:nvSpPr>
        <p:spPr>
          <a:xfrm rot="20640000">
            <a:off x="3538288" y="2525976"/>
            <a:ext cx="134212" cy="116839"/>
          </a:xfrm>
          <a:prstGeom prst="rect">
            <a:avLst/>
          </a:prstGeom>
        </p:spPr>
        <p:txBody>
          <a:bodyPr vert="horz" wrap="square" lIns="0" tIns="0" rIns="0" bIns="0" rtlCol="0">
            <a:spAutoFit/>
          </a:bodyPr>
          <a:lstStyle/>
          <a:p>
            <a:pPr>
              <a:lnSpc>
                <a:spcPts val="919"/>
              </a:lnSpc>
            </a:pPr>
            <a:r>
              <a:rPr sz="900" spc="-15" dirty="0">
                <a:solidFill>
                  <a:srgbClr val="86888A"/>
                </a:solidFill>
                <a:latin typeface="Tahoma"/>
                <a:cs typeface="Tahoma"/>
              </a:rPr>
              <a:t>T</a:t>
            </a:r>
            <a:endParaRPr sz="900">
              <a:latin typeface="Tahoma"/>
              <a:cs typeface="Tahoma"/>
            </a:endParaRPr>
          </a:p>
        </p:txBody>
      </p:sp>
      <p:sp>
        <p:nvSpPr>
          <p:cNvPr id="31" name="object 31"/>
          <p:cNvSpPr txBox="1"/>
          <p:nvPr/>
        </p:nvSpPr>
        <p:spPr>
          <a:xfrm>
            <a:off x="4907521" y="4568560"/>
            <a:ext cx="795655" cy="551815"/>
          </a:xfrm>
          <a:prstGeom prst="rect">
            <a:avLst/>
          </a:prstGeom>
        </p:spPr>
        <p:txBody>
          <a:bodyPr vert="horz" wrap="square" lIns="0" tIns="0" rIns="0" bIns="0" rtlCol="0">
            <a:spAutoFit/>
          </a:bodyPr>
          <a:lstStyle/>
          <a:p>
            <a:pPr marL="12700" marR="5080" indent="635" algn="ctr">
              <a:lnSpc>
                <a:spcPct val="100000"/>
              </a:lnSpc>
            </a:pPr>
            <a:r>
              <a:rPr sz="900" spc="-15" dirty="0">
                <a:solidFill>
                  <a:srgbClr val="FFFFFF"/>
                </a:solidFill>
                <a:latin typeface="Tahoma"/>
                <a:cs typeface="Tahoma"/>
              </a:rPr>
              <a:t>ACTIVE </a:t>
            </a:r>
            <a:r>
              <a:rPr sz="900" spc="5" dirty="0">
                <a:solidFill>
                  <a:srgbClr val="FFFFFF"/>
                </a:solidFill>
                <a:latin typeface="Tahoma"/>
                <a:cs typeface="Tahoma"/>
              </a:rPr>
              <a:t>RISK  </a:t>
            </a:r>
            <a:r>
              <a:rPr sz="900" spc="25" dirty="0">
                <a:solidFill>
                  <a:srgbClr val="FFFFFF"/>
                </a:solidFill>
                <a:latin typeface="Tahoma"/>
                <a:cs typeface="Tahoma"/>
              </a:rPr>
              <a:t>MANAGEMENT</a:t>
            </a:r>
            <a:endParaRPr sz="900">
              <a:latin typeface="Tahoma"/>
              <a:cs typeface="Tahoma"/>
            </a:endParaRPr>
          </a:p>
          <a:p>
            <a:pPr marL="20955" marR="13970" algn="ctr">
              <a:lnSpc>
                <a:spcPct val="107200"/>
              </a:lnSpc>
              <a:spcBef>
                <a:spcPts val="259"/>
              </a:spcBef>
            </a:pPr>
            <a:r>
              <a:rPr sz="700" spc="10" dirty="0">
                <a:solidFill>
                  <a:srgbClr val="FFFFFF"/>
                </a:solidFill>
                <a:latin typeface="Tahoma"/>
                <a:cs typeface="Tahoma"/>
              </a:rPr>
              <a:t>Evaluating</a:t>
            </a:r>
            <a:r>
              <a:rPr sz="700" spc="-90" dirty="0">
                <a:solidFill>
                  <a:srgbClr val="FFFFFF"/>
                </a:solidFill>
                <a:latin typeface="Tahoma"/>
                <a:cs typeface="Tahoma"/>
              </a:rPr>
              <a:t> </a:t>
            </a:r>
            <a:r>
              <a:rPr sz="700" spc="30" dirty="0">
                <a:solidFill>
                  <a:srgbClr val="FFFFFF"/>
                </a:solidFill>
                <a:latin typeface="Tahoma"/>
                <a:cs typeface="Tahoma"/>
              </a:rPr>
              <a:t>risks</a:t>
            </a:r>
            <a:r>
              <a:rPr sz="700" spc="-90" dirty="0">
                <a:solidFill>
                  <a:srgbClr val="FFFFFF"/>
                </a:solidFill>
                <a:latin typeface="Tahoma"/>
                <a:cs typeface="Tahoma"/>
              </a:rPr>
              <a:t> </a:t>
            </a:r>
            <a:r>
              <a:rPr sz="700" spc="20" dirty="0">
                <a:solidFill>
                  <a:srgbClr val="FFFFFF"/>
                </a:solidFill>
                <a:latin typeface="Tahoma"/>
                <a:cs typeface="Tahoma"/>
              </a:rPr>
              <a:t>as  markets</a:t>
            </a:r>
            <a:r>
              <a:rPr sz="700" spc="-145" dirty="0">
                <a:solidFill>
                  <a:srgbClr val="FFFFFF"/>
                </a:solidFill>
                <a:latin typeface="Tahoma"/>
                <a:cs typeface="Tahoma"/>
              </a:rPr>
              <a:t> </a:t>
            </a:r>
            <a:r>
              <a:rPr sz="700" spc="5" dirty="0">
                <a:solidFill>
                  <a:srgbClr val="FFFFFF"/>
                </a:solidFill>
                <a:latin typeface="Tahoma"/>
                <a:cs typeface="Tahoma"/>
              </a:rPr>
              <a:t>change</a:t>
            </a:r>
            <a:endParaRPr sz="700">
              <a:latin typeface="Tahoma"/>
              <a:cs typeface="Tahoma"/>
            </a:endParaRPr>
          </a:p>
        </p:txBody>
      </p:sp>
      <p:sp>
        <p:nvSpPr>
          <p:cNvPr id="32" name="object 32"/>
          <p:cNvSpPr txBox="1"/>
          <p:nvPr/>
        </p:nvSpPr>
        <p:spPr>
          <a:xfrm>
            <a:off x="6289419" y="3209686"/>
            <a:ext cx="826135" cy="894715"/>
          </a:xfrm>
          <a:prstGeom prst="rect">
            <a:avLst/>
          </a:prstGeom>
        </p:spPr>
        <p:txBody>
          <a:bodyPr vert="horz" wrap="square" lIns="0" tIns="0" rIns="0" bIns="0" rtlCol="0">
            <a:spAutoFit/>
          </a:bodyPr>
          <a:lstStyle/>
          <a:p>
            <a:pPr marL="137795" marR="131445" algn="ctr">
              <a:lnSpc>
                <a:spcPct val="100000"/>
              </a:lnSpc>
            </a:pPr>
            <a:r>
              <a:rPr sz="900" spc="-5" dirty="0">
                <a:solidFill>
                  <a:srgbClr val="FFFFFF"/>
                </a:solidFill>
                <a:latin typeface="Tahoma"/>
                <a:cs typeface="Tahoma"/>
              </a:rPr>
              <a:t>TIME  </a:t>
            </a:r>
            <a:r>
              <a:rPr sz="900" spc="-10" dirty="0">
                <a:solidFill>
                  <a:srgbClr val="FFFFFF"/>
                </a:solidFill>
                <a:latin typeface="Tahoma"/>
                <a:cs typeface="Tahoma"/>
              </a:rPr>
              <a:t>HORIZONS</a:t>
            </a:r>
            <a:endParaRPr sz="900">
              <a:latin typeface="Tahoma"/>
              <a:cs typeface="Tahoma"/>
            </a:endParaRPr>
          </a:p>
          <a:p>
            <a:pPr marL="12700" marR="5080" algn="ctr">
              <a:lnSpc>
                <a:spcPct val="107200"/>
              </a:lnSpc>
              <a:spcBef>
                <a:spcPts val="259"/>
              </a:spcBef>
            </a:pPr>
            <a:r>
              <a:rPr sz="700" spc="15" dirty="0">
                <a:solidFill>
                  <a:srgbClr val="FFFFFF"/>
                </a:solidFill>
                <a:latin typeface="Tahoma"/>
                <a:cs typeface="Tahoma"/>
              </a:rPr>
              <a:t>A </a:t>
            </a:r>
            <a:r>
              <a:rPr sz="700" spc="20" dirty="0">
                <a:solidFill>
                  <a:srgbClr val="FFFFFF"/>
                </a:solidFill>
                <a:latin typeface="Tahoma"/>
                <a:cs typeface="Tahoma"/>
              </a:rPr>
              <a:t>long-term  </a:t>
            </a:r>
            <a:r>
              <a:rPr sz="700" spc="10" dirty="0">
                <a:solidFill>
                  <a:srgbClr val="FFFFFF"/>
                </a:solidFill>
                <a:latin typeface="Tahoma"/>
                <a:cs typeface="Tahoma"/>
              </a:rPr>
              <a:t>perspective </a:t>
            </a:r>
            <a:r>
              <a:rPr sz="700" spc="20" dirty="0">
                <a:solidFill>
                  <a:srgbClr val="FFFFFF"/>
                </a:solidFill>
                <a:latin typeface="Tahoma"/>
                <a:cs typeface="Tahoma"/>
              </a:rPr>
              <a:t>helps  </a:t>
            </a:r>
            <a:r>
              <a:rPr sz="700" spc="15" dirty="0">
                <a:solidFill>
                  <a:srgbClr val="FFFFFF"/>
                </a:solidFill>
                <a:latin typeface="Tahoma"/>
                <a:cs typeface="Tahoma"/>
              </a:rPr>
              <a:t>distinguish</a:t>
            </a:r>
            <a:r>
              <a:rPr sz="700" spc="-140" dirty="0">
                <a:solidFill>
                  <a:srgbClr val="FFFFFF"/>
                </a:solidFill>
                <a:latin typeface="Tahoma"/>
                <a:cs typeface="Tahoma"/>
              </a:rPr>
              <a:t> </a:t>
            </a:r>
            <a:r>
              <a:rPr sz="700" spc="5" dirty="0">
                <a:solidFill>
                  <a:srgbClr val="FFFFFF"/>
                </a:solidFill>
                <a:latin typeface="Tahoma"/>
                <a:cs typeface="Tahoma"/>
              </a:rPr>
              <a:t>between </a:t>
            </a:r>
            <a:r>
              <a:rPr sz="700" dirty="0">
                <a:solidFill>
                  <a:srgbClr val="FFFFFF"/>
                </a:solidFill>
                <a:latin typeface="Tahoma"/>
                <a:cs typeface="Tahoma"/>
              </a:rPr>
              <a:t> </a:t>
            </a:r>
            <a:r>
              <a:rPr sz="700" spc="25" dirty="0">
                <a:solidFill>
                  <a:srgbClr val="FFFFFF"/>
                </a:solidFill>
                <a:latin typeface="Tahoma"/>
                <a:cs typeface="Tahoma"/>
              </a:rPr>
              <a:t>real</a:t>
            </a:r>
            <a:r>
              <a:rPr sz="700" spc="-70" dirty="0">
                <a:solidFill>
                  <a:srgbClr val="FFFFFF"/>
                </a:solidFill>
                <a:latin typeface="Tahoma"/>
                <a:cs typeface="Tahoma"/>
              </a:rPr>
              <a:t> </a:t>
            </a:r>
            <a:r>
              <a:rPr sz="700" spc="35" dirty="0">
                <a:solidFill>
                  <a:srgbClr val="FFFFFF"/>
                </a:solidFill>
                <a:latin typeface="Tahoma"/>
                <a:cs typeface="Tahoma"/>
              </a:rPr>
              <a:t>risk</a:t>
            </a:r>
            <a:r>
              <a:rPr sz="700" spc="-70" dirty="0">
                <a:solidFill>
                  <a:srgbClr val="FFFFFF"/>
                </a:solidFill>
                <a:latin typeface="Tahoma"/>
                <a:cs typeface="Tahoma"/>
              </a:rPr>
              <a:t> </a:t>
            </a:r>
            <a:r>
              <a:rPr sz="700" dirty="0">
                <a:solidFill>
                  <a:srgbClr val="FFFFFF"/>
                </a:solidFill>
                <a:latin typeface="Tahoma"/>
                <a:cs typeface="Tahoma"/>
              </a:rPr>
              <a:t>and</a:t>
            </a:r>
            <a:r>
              <a:rPr sz="700" spc="-70" dirty="0">
                <a:solidFill>
                  <a:srgbClr val="FFFFFF"/>
                </a:solidFill>
                <a:latin typeface="Tahoma"/>
                <a:cs typeface="Tahoma"/>
              </a:rPr>
              <a:t> </a:t>
            </a:r>
            <a:r>
              <a:rPr sz="700" spc="20" dirty="0">
                <a:solidFill>
                  <a:srgbClr val="FFFFFF"/>
                </a:solidFill>
                <a:latin typeface="Tahoma"/>
                <a:cs typeface="Tahoma"/>
              </a:rPr>
              <a:t>short-  term</a:t>
            </a:r>
            <a:r>
              <a:rPr sz="700" spc="-120" dirty="0">
                <a:solidFill>
                  <a:srgbClr val="FFFFFF"/>
                </a:solidFill>
                <a:latin typeface="Tahoma"/>
                <a:cs typeface="Tahoma"/>
              </a:rPr>
              <a:t> </a:t>
            </a:r>
            <a:r>
              <a:rPr sz="700" spc="10" dirty="0">
                <a:solidFill>
                  <a:srgbClr val="FFFFFF"/>
                </a:solidFill>
                <a:latin typeface="Tahoma"/>
                <a:cs typeface="Tahoma"/>
              </a:rPr>
              <a:t>noise</a:t>
            </a:r>
            <a:endParaRPr sz="700">
              <a:latin typeface="Tahoma"/>
              <a:cs typeface="Tahoma"/>
            </a:endParaRPr>
          </a:p>
        </p:txBody>
      </p:sp>
      <p:sp>
        <p:nvSpPr>
          <p:cNvPr id="33" name="object 33"/>
          <p:cNvSpPr txBox="1"/>
          <p:nvPr/>
        </p:nvSpPr>
        <p:spPr>
          <a:xfrm>
            <a:off x="7686827" y="4403448"/>
            <a:ext cx="825500" cy="780415"/>
          </a:xfrm>
          <a:prstGeom prst="rect">
            <a:avLst/>
          </a:prstGeom>
        </p:spPr>
        <p:txBody>
          <a:bodyPr vert="horz" wrap="square" lIns="0" tIns="0" rIns="0" bIns="0" rtlCol="0">
            <a:spAutoFit/>
          </a:bodyPr>
          <a:lstStyle/>
          <a:p>
            <a:pPr marL="27305" marR="20320" indent="-2540" algn="ctr">
              <a:lnSpc>
                <a:spcPct val="100000"/>
              </a:lnSpc>
            </a:pPr>
            <a:r>
              <a:rPr sz="900" spc="-5" dirty="0">
                <a:solidFill>
                  <a:srgbClr val="FFFFFF"/>
                </a:solidFill>
                <a:latin typeface="Tahoma"/>
                <a:cs typeface="Tahoma"/>
              </a:rPr>
              <a:t>CAPACITY  </a:t>
            </a:r>
            <a:r>
              <a:rPr sz="900" spc="25" dirty="0">
                <a:solidFill>
                  <a:srgbClr val="FFFFFF"/>
                </a:solidFill>
                <a:latin typeface="Tahoma"/>
                <a:cs typeface="Tahoma"/>
              </a:rPr>
              <a:t>MANAGEMENT</a:t>
            </a:r>
            <a:endParaRPr sz="900">
              <a:latin typeface="Tahoma"/>
              <a:cs typeface="Tahoma"/>
            </a:endParaRPr>
          </a:p>
          <a:p>
            <a:pPr marL="12700" marR="5080" algn="ctr">
              <a:lnSpc>
                <a:spcPct val="107200"/>
              </a:lnSpc>
              <a:spcBef>
                <a:spcPts val="259"/>
              </a:spcBef>
            </a:pPr>
            <a:r>
              <a:rPr sz="700" spc="20" dirty="0">
                <a:solidFill>
                  <a:srgbClr val="FFFFFF"/>
                </a:solidFill>
                <a:latin typeface="Tahoma"/>
                <a:cs typeface="Tahoma"/>
              </a:rPr>
              <a:t>Close</a:t>
            </a:r>
            <a:r>
              <a:rPr sz="700" spc="-70" dirty="0">
                <a:solidFill>
                  <a:srgbClr val="FFFFFF"/>
                </a:solidFill>
                <a:latin typeface="Tahoma"/>
                <a:cs typeface="Tahoma"/>
              </a:rPr>
              <a:t> </a:t>
            </a:r>
            <a:r>
              <a:rPr sz="700" spc="10" dirty="0">
                <a:solidFill>
                  <a:srgbClr val="FFFFFF"/>
                </a:solidFill>
                <a:latin typeface="Tahoma"/>
                <a:cs typeface="Tahoma"/>
              </a:rPr>
              <a:t>funds</a:t>
            </a:r>
            <a:r>
              <a:rPr sz="700" spc="-70" dirty="0">
                <a:solidFill>
                  <a:srgbClr val="FFFFFF"/>
                </a:solidFill>
                <a:latin typeface="Tahoma"/>
                <a:cs typeface="Tahoma"/>
              </a:rPr>
              <a:t> </a:t>
            </a:r>
            <a:r>
              <a:rPr sz="700" dirty="0">
                <a:solidFill>
                  <a:srgbClr val="FFFFFF"/>
                </a:solidFill>
                <a:latin typeface="Tahoma"/>
                <a:cs typeface="Tahoma"/>
              </a:rPr>
              <a:t>to</a:t>
            </a:r>
            <a:r>
              <a:rPr sz="700" spc="-70" dirty="0">
                <a:solidFill>
                  <a:srgbClr val="FFFFFF"/>
                </a:solidFill>
                <a:latin typeface="Tahoma"/>
                <a:cs typeface="Tahoma"/>
              </a:rPr>
              <a:t> </a:t>
            </a:r>
            <a:r>
              <a:rPr sz="700" spc="10" dirty="0">
                <a:solidFill>
                  <a:srgbClr val="FFFFFF"/>
                </a:solidFill>
                <a:latin typeface="Tahoma"/>
                <a:cs typeface="Tahoma"/>
              </a:rPr>
              <a:t>try</a:t>
            </a:r>
            <a:r>
              <a:rPr sz="700" spc="-70" dirty="0">
                <a:solidFill>
                  <a:srgbClr val="FFFFFF"/>
                </a:solidFill>
                <a:latin typeface="Tahoma"/>
                <a:cs typeface="Tahoma"/>
              </a:rPr>
              <a:t> </a:t>
            </a:r>
            <a:r>
              <a:rPr sz="700" dirty="0">
                <a:solidFill>
                  <a:srgbClr val="FFFFFF"/>
                </a:solidFill>
                <a:latin typeface="Tahoma"/>
                <a:cs typeface="Tahoma"/>
              </a:rPr>
              <a:t>to  </a:t>
            </a:r>
            <a:r>
              <a:rPr sz="700" spc="5" dirty="0">
                <a:solidFill>
                  <a:srgbClr val="FFFFFF"/>
                </a:solidFill>
                <a:latin typeface="Tahoma"/>
                <a:cs typeface="Tahoma"/>
              </a:rPr>
              <a:t>protect </a:t>
            </a:r>
            <a:r>
              <a:rPr sz="700" spc="20" dirty="0">
                <a:solidFill>
                  <a:srgbClr val="FFFFFF"/>
                </a:solidFill>
                <a:latin typeface="Tahoma"/>
                <a:cs typeface="Tahoma"/>
              </a:rPr>
              <a:t>long-term  </a:t>
            </a:r>
            <a:r>
              <a:rPr sz="700" spc="10" dirty="0">
                <a:solidFill>
                  <a:srgbClr val="FFFFFF"/>
                </a:solidFill>
                <a:latin typeface="Tahoma"/>
                <a:cs typeface="Tahoma"/>
              </a:rPr>
              <a:t>performance for  existing</a:t>
            </a:r>
            <a:r>
              <a:rPr sz="700" spc="-120" dirty="0">
                <a:solidFill>
                  <a:srgbClr val="FFFFFF"/>
                </a:solidFill>
                <a:latin typeface="Tahoma"/>
                <a:cs typeface="Tahoma"/>
              </a:rPr>
              <a:t> </a:t>
            </a:r>
            <a:r>
              <a:rPr sz="700" spc="15" dirty="0">
                <a:solidFill>
                  <a:srgbClr val="FFFFFF"/>
                </a:solidFill>
                <a:latin typeface="Tahoma"/>
                <a:cs typeface="Tahoma"/>
              </a:rPr>
              <a:t>clients.</a:t>
            </a:r>
            <a:endParaRPr sz="700">
              <a:latin typeface="Tahoma"/>
              <a:cs typeface="Tahoma"/>
            </a:endParaRPr>
          </a:p>
        </p:txBody>
      </p:sp>
      <p:cxnSp>
        <p:nvCxnSpPr>
          <p:cNvPr id="34" name="Straight Connector 33">
            <a:extLst>
              <a:ext uri="{FF2B5EF4-FFF2-40B4-BE49-F238E27FC236}">
                <a16:creationId xmlns:a16="http://schemas.microsoft.com/office/drawing/2014/main" id="{F1283532-E984-4BDC-B9D5-C5F13857C3FE}"/>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5080635" cy="294005"/>
          </a:xfrm>
          <a:prstGeom prst="rect">
            <a:avLst/>
          </a:prstGeom>
        </p:spPr>
        <p:txBody>
          <a:bodyPr vert="horz" wrap="square" lIns="0" tIns="0" rIns="0" bIns="0" rtlCol="0">
            <a:spAutoFit/>
          </a:bodyPr>
          <a:lstStyle/>
          <a:p>
            <a:pPr marL="12700">
              <a:lnSpc>
                <a:spcPct val="100000"/>
              </a:lnSpc>
            </a:pPr>
            <a:r>
              <a:rPr sz="1800" spc="10" dirty="0">
                <a:solidFill>
                  <a:srgbClr val="474C55"/>
                </a:solidFill>
                <a:latin typeface="Tahoma"/>
                <a:cs typeface="Tahoma"/>
              </a:rPr>
              <a:t>Realize</a:t>
            </a:r>
            <a:r>
              <a:rPr sz="1800" spc="-155" dirty="0">
                <a:solidFill>
                  <a:srgbClr val="474C55"/>
                </a:solidFill>
                <a:latin typeface="Tahoma"/>
                <a:cs typeface="Tahoma"/>
              </a:rPr>
              <a:t> </a:t>
            </a:r>
            <a:r>
              <a:rPr sz="1800" spc="-10" dirty="0">
                <a:solidFill>
                  <a:srgbClr val="474C55"/>
                </a:solidFill>
                <a:latin typeface="Tahoma"/>
                <a:cs typeface="Tahoma"/>
              </a:rPr>
              <a:t>the</a:t>
            </a:r>
            <a:r>
              <a:rPr sz="1800" spc="-155" dirty="0">
                <a:solidFill>
                  <a:srgbClr val="474C55"/>
                </a:solidFill>
                <a:latin typeface="Tahoma"/>
                <a:cs typeface="Tahoma"/>
              </a:rPr>
              <a:t> </a:t>
            </a:r>
            <a:r>
              <a:rPr sz="1800" spc="15" dirty="0">
                <a:solidFill>
                  <a:srgbClr val="474C55"/>
                </a:solidFill>
                <a:latin typeface="Tahoma"/>
                <a:cs typeface="Tahoma"/>
              </a:rPr>
              <a:t>Benefits</a:t>
            </a:r>
            <a:r>
              <a:rPr sz="1800" spc="-155" dirty="0">
                <a:solidFill>
                  <a:srgbClr val="474C55"/>
                </a:solidFill>
                <a:latin typeface="Tahoma"/>
                <a:cs typeface="Tahoma"/>
              </a:rPr>
              <a:t> </a:t>
            </a:r>
            <a:r>
              <a:rPr sz="1800" spc="-30" dirty="0">
                <a:solidFill>
                  <a:srgbClr val="474C55"/>
                </a:solidFill>
                <a:latin typeface="Tahoma"/>
                <a:cs typeface="Tahoma"/>
              </a:rPr>
              <a:t>of</a:t>
            </a:r>
            <a:r>
              <a:rPr sz="1800" spc="-155" dirty="0">
                <a:solidFill>
                  <a:srgbClr val="474C55"/>
                </a:solidFill>
                <a:latin typeface="Tahoma"/>
                <a:cs typeface="Tahoma"/>
              </a:rPr>
              <a:t> </a:t>
            </a:r>
            <a:r>
              <a:rPr sz="1800" spc="-15" dirty="0">
                <a:solidFill>
                  <a:srgbClr val="474C55"/>
                </a:solidFill>
                <a:latin typeface="Tahoma"/>
                <a:cs typeface="Tahoma"/>
              </a:rPr>
              <a:t>Working</a:t>
            </a:r>
            <a:r>
              <a:rPr sz="1800" spc="-155" dirty="0">
                <a:solidFill>
                  <a:srgbClr val="474C55"/>
                </a:solidFill>
                <a:latin typeface="Tahoma"/>
                <a:cs typeface="Tahoma"/>
              </a:rPr>
              <a:t> </a:t>
            </a:r>
            <a:r>
              <a:rPr sz="1800" spc="-30" dirty="0">
                <a:solidFill>
                  <a:srgbClr val="474C55"/>
                </a:solidFill>
                <a:latin typeface="Tahoma"/>
                <a:cs typeface="Tahoma"/>
              </a:rPr>
              <a:t>With</a:t>
            </a:r>
            <a:r>
              <a:rPr sz="1800" spc="-155" dirty="0">
                <a:solidFill>
                  <a:srgbClr val="474C55"/>
                </a:solidFill>
                <a:latin typeface="Tahoma"/>
                <a:cs typeface="Tahoma"/>
              </a:rPr>
              <a:t> </a:t>
            </a:r>
            <a:r>
              <a:rPr sz="1800" dirty="0">
                <a:solidFill>
                  <a:srgbClr val="474C55"/>
                </a:solidFill>
                <a:latin typeface="Tahoma"/>
                <a:cs typeface="Tahoma"/>
              </a:rPr>
              <a:t>a</a:t>
            </a:r>
            <a:r>
              <a:rPr sz="1800" spc="-155" dirty="0">
                <a:solidFill>
                  <a:srgbClr val="474C55"/>
                </a:solidFill>
                <a:latin typeface="Tahoma"/>
                <a:cs typeface="Tahoma"/>
              </a:rPr>
              <a:t> </a:t>
            </a:r>
            <a:r>
              <a:rPr sz="1800" spc="15" dirty="0">
                <a:solidFill>
                  <a:srgbClr val="474C55"/>
                </a:solidFill>
                <a:latin typeface="Tahoma"/>
                <a:cs typeface="Tahoma"/>
              </a:rPr>
              <a:t>Professional</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444500" y="1929621"/>
            <a:ext cx="1772285" cy="254508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488950" indent="-100965">
              <a:lnSpc>
                <a:spcPts val="1170"/>
              </a:lnSpc>
              <a:spcBef>
                <a:spcPts val="600"/>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950" spc="5" dirty="0">
                <a:solidFill>
                  <a:srgbClr val="474C55"/>
                </a:solidFill>
                <a:latin typeface="Calibri"/>
                <a:cs typeface="Calibri"/>
              </a:rPr>
              <a:t>An</a:t>
            </a:r>
            <a:r>
              <a:rPr sz="950" spc="-65" dirty="0">
                <a:solidFill>
                  <a:srgbClr val="474C55"/>
                </a:solidFill>
                <a:latin typeface="Calibri"/>
                <a:cs typeface="Calibri"/>
              </a:rPr>
              <a:t> </a:t>
            </a:r>
            <a:r>
              <a:rPr sz="950" spc="5" dirty="0">
                <a:solidFill>
                  <a:srgbClr val="474C55"/>
                </a:solidFill>
                <a:latin typeface="Calibri"/>
                <a:cs typeface="Calibri"/>
              </a:rPr>
              <a:t>advisor</a:t>
            </a:r>
            <a:r>
              <a:rPr sz="950" spc="-65" dirty="0">
                <a:solidFill>
                  <a:srgbClr val="474C55"/>
                </a:solidFill>
                <a:latin typeface="Calibri"/>
                <a:cs typeface="Calibri"/>
              </a:rPr>
              <a:t> </a:t>
            </a:r>
            <a:r>
              <a:rPr sz="950" spc="15" dirty="0">
                <a:solidFill>
                  <a:srgbClr val="474C55"/>
                </a:solidFill>
                <a:latin typeface="Calibri"/>
                <a:cs typeface="Calibri"/>
              </a:rPr>
              <a:t>can</a:t>
            </a:r>
            <a:r>
              <a:rPr sz="950" spc="-65" dirty="0">
                <a:solidFill>
                  <a:srgbClr val="474C55"/>
                </a:solidFill>
                <a:latin typeface="Calibri"/>
                <a:cs typeface="Calibri"/>
              </a:rPr>
              <a:t> </a:t>
            </a:r>
            <a:r>
              <a:rPr sz="950" spc="10" dirty="0">
                <a:solidFill>
                  <a:srgbClr val="474C55"/>
                </a:solidFill>
                <a:latin typeface="Calibri"/>
                <a:cs typeface="Calibri"/>
              </a:rPr>
              <a:t>help</a:t>
            </a:r>
            <a:r>
              <a:rPr sz="950" spc="-60" dirty="0">
                <a:solidFill>
                  <a:srgbClr val="474C55"/>
                </a:solidFill>
                <a:latin typeface="Calibri"/>
                <a:cs typeface="Calibri"/>
              </a:rPr>
              <a:t> </a:t>
            </a:r>
            <a:r>
              <a:rPr sz="1000" spc="-30" dirty="0">
                <a:solidFill>
                  <a:srgbClr val="474C55"/>
                </a:solidFill>
                <a:latin typeface="Calibri"/>
                <a:cs typeface="Calibri"/>
              </a:rPr>
              <a:t>you  determine </a:t>
            </a:r>
            <a:r>
              <a:rPr sz="1000" spc="-25" dirty="0">
                <a:solidFill>
                  <a:srgbClr val="474C55"/>
                </a:solidFill>
                <a:latin typeface="Calibri"/>
                <a:cs typeface="Calibri"/>
              </a:rPr>
              <a:t>your </a:t>
            </a:r>
            <a:r>
              <a:rPr sz="1000" spc="-30" dirty="0">
                <a:solidFill>
                  <a:srgbClr val="474C55"/>
                </a:solidFill>
                <a:latin typeface="Calibri"/>
                <a:cs typeface="Calibri"/>
              </a:rPr>
              <a:t>overall  comfort level </a:t>
            </a:r>
            <a:r>
              <a:rPr sz="1000" spc="-35" dirty="0">
                <a:solidFill>
                  <a:srgbClr val="474C55"/>
                </a:solidFill>
                <a:latin typeface="Calibri"/>
                <a:cs typeface="Calibri"/>
              </a:rPr>
              <a:t>with</a:t>
            </a:r>
            <a:r>
              <a:rPr sz="1000" spc="-165" dirty="0">
                <a:solidFill>
                  <a:srgbClr val="474C55"/>
                </a:solidFill>
                <a:latin typeface="Calibri"/>
                <a:cs typeface="Calibri"/>
              </a:rPr>
              <a:t> </a:t>
            </a:r>
            <a:r>
              <a:rPr sz="1000" spc="-15" dirty="0">
                <a:solidFill>
                  <a:srgbClr val="474C55"/>
                </a:solidFill>
                <a:latin typeface="Calibri"/>
                <a:cs typeface="Calibri"/>
              </a:rPr>
              <a:t>risk.</a:t>
            </a:r>
            <a:endParaRPr sz="1000">
              <a:latin typeface="Calibri"/>
              <a:cs typeface="Calibri"/>
            </a:endParaRPr>
          </a:p>
          <a:p>
            <a:pPr marL="113030" marR="78740" indent="-100965">
              <a:lnSpc>
                <a:spcPct val="100000"/>
              </a:lnSpc>
              <a:spcBef>
                <a:spcPts val="380"/>
              </a:spcBef>
            </a:pPr>
            <a:r>
              <a:rPr sz="900" spc="142" baseline="9259" dirty="0">
                <a:solidFill>
                  <a:srgbClr val="474C55"/>
                </a:solidFill>
                <a:latin typeface="Lucida Sans"/>
                <a:cs typeface="Lucida Sans"/>
              </a:rPr>
              <a:t>n</a:t>
            </a:r>
            <a:r>
              <a:rPr sz="900" spc="-179" baseline="9259" dirty="0">
                <a:solidFill>
                  <a:srgbClr val="474C55"/>
                </a:solidFill>
                <a:latin typeface="Lucida Sans"/>
                <a:cs typeface="Lucida Sans"/>
              </a:rPr>
              <a:t> </a:t>
            </a:r>
            <a:r>
              <a:rPr sz="1000" spc="-25" dirty="0">
                <a:solidFill>
                  <a:srgbClr val="474C55"/>
                </a:solidFill>
                <a:latin typeface="Calibri"/>
                <a:cs typeface="Calibri"/>
              </a:rPr>
              <a:t>Allocate, diversify </a:t>
            </a:r>
            <a:r>
              <a:rPr sz="1000" spc="-15" dirty="0">
                <a:solidFill>
                  <a:srgbClr val="474C55"/>
                </a:solidFill>
                <a:latin typeface="Calibri"/>
                <a:cs typeface="Calibri"/>
              </a:rPr>
              <a:t>and </a:t>
            </a:r>
            <a:r>
              <a:rPr sz="1000" spc="-25" dirty="0">
                <a:solidFill>
                  <a:srgbClr val="474C55"/>
                </a:solidFill>
                <a:latin typeface="Calibri"/>
                <a:cs typeface="Calibri"/>
              </a:rPr>
              <a:t>rebalance  your assets</a:t>
            </a:r>
            <a:r>
              <a:rPr sz="1000" spc="-160" dirty="0">
                <a:solidFill>
                  <a:srgbClr val="474C55"/>
                </a:solidFill>
                <a:latin typeface="Calibri"/>
                <a:cs typeface="Calibri"/>
              </a:rPr>
              <a:t> </a:t>
            </a:r>
            <a:r>
              <a:rPr sz="1000" spc="-10" dirty="0">
                <a:solidFill>
                  <a:srgbClr val="474C55"/>
                </a:solidFill>
                <a:latin typeface="Calibri"/>
                <a:cs typeface="Calibri"/>
              </a:rPr>
              <a:t>accordingly</a:t>
            </a:r>
            <a:endParaRPr sz="1000">
              <a:latin typeface="Calibri"/>
              <a:cs typeface="Calibri"/>
            </a:endParaRPr>
          </a:p>
          <a:p>
            <a:pPr marL="113030" marR="5080" indent="-100965">
              <a:lnSpc>
                <a:spcPct val="98300"/>
              </a:lnSpc>
              <a:spcBef>
                <a:spcPts val="434"/>
              </a:spcBef>
            </a:pPr>
            <a:r>
              <a:rPr sz="900" spc="142" baseline="9259" dirty="0">
                <a:solidFill>
                  <a:srgbClr val="474C55"/>
                </a:solidFill>
                <a:latin typeface="Lucida Sans"/>
                <a:cs typeface="Lucida Sans"/>
              </a:rPr>
              <a:t>n </a:t>
            </a:r>
            <a:r>
              <a:rPr sz="1000" spc="-30" dirty="0">
                <a:solidFill>
                  <a:srgbClr val="474C55"/>
                </a:solidFill>
                <a:latin typeface="Calibri"/>
                <a:cs typeface="Calibri"/>
              </a:rPr>
              <a:t>Review </a:t>
            </a:r>
            <a:r>
              <a:rPr sz="1000" spc="-25" dirty="0">
                <a:solidFill>
                  <a:srgbClr val="474C55"/>
                </a:solidFill>
                <a:latin typeface="Calibri"/>
                <a:cs typeface="Calibri"/>
              </a:rPr>
              <a:t>your </a:t>
            </a:r>
            <a:r>
              <a:rPr sz="1000" spc="-30" dirty="0">
                <a:solidFill>
                  <a:srgbClr val="474C55"/>
                </a:solidFill>
                <a:latin typeface="Calibri"/>
                <a:cs typeface="Calibri"/>
              </a:rPr>
              <a:t>overall investment  portfolio,</a:t>
            </a:r>
            <a:r>
              <a:rPr sz="1000" spc="-65" dirty="0">
                <a:solidFill>
                  <a:srgbClr val="474C55"/>
                </a:solidFill>
                <a:latin typeface="Calibri"/>
                <a:cs typeface="Calibri"/>
              </a:rPr>
              <a:t> </a:t>
            </a:r>
            <a:r>
              <a:rPr sz="1000" spc="-35" dirty="0">
                <a:solidFill>
                  <a:srgbClr val="474C55"/>
                </a:solidFill>
                <a:latin typeface="Calibri"/>
                <a:cs typeface="Calibri"/>
              </a:rPr>
              <a:t>at</a:t>
            </a:r>
            <a:r>
              <a:rPr sz="1000" spc="-65" dirty="0">
                <a:solidFill>
                  <a:srgbClr val="474C55"/>
                </a:solidFill>
                <a:latin typeface="Calibri"/>
                <a:cs typeface="Calibri"/>
              </a:rPr>
              <a:t> </a:t>
            </a:r>
            <a:r>
              <a:rPr sz="1000" spc="-30" dirty="0">
                <a:solidFill>
                  <a:srgbClr val="474C55"/>
                </a:solidFill>
                <a:latin typeface="Calibri"/>
                <a:cs typeface="Calibri"/>
              </a:rPr>
              <a:t>least</a:t>
            </a:r>
            <a:r>
              <a:rPr sz="1000" spc="-65" dirty="0">
                <a:solidFill>
                  <a:srgbClr val="474C55"/>
                </a:solidFill>
                <a:latin typeface="Calibri"/>
                <a:cs typeface="Calibri"/>
              </a:rPr>
              <a:t> </a:t>
            </a:r>
            <a:r>
              <a:rPr sz="1000" spc="-20" dirty="0">
                <a:solidFill>
                  <a:srgbClr val="474C55"/>
                </a:solidFill>
                <a:latin typeface="Calibri"/>
                <a:cs typeface="Calibri"/>
              </a:rPr>
              <a:t>annually,</a:t>
            </a:r>
            <a:r>
              <a:rPr sz="1000" spc="-65" dirty="0">
                <a:solidFill>
                  <a:srgbClr val="474C55"/>
                </a:solidFill>
                <a:latin typeface="Calibri"/>
                <a:cs typeface="Calibri"/>
              </a:rPr>
              <a:t> </a:t>
            </a:r>
            <a:r>
              <a:rPr sz="1000" spc="-35" dirty="0">
                <a:solidFill>
                  <a:srgbClr val="474C55"/>
                </a:solidFill>
                <a:latin typeface="Calibri"/>
                <a:cs typeface="Calibri"/>
              </a:rPr>
              <a:t>to</a:t>
            </a:r>
            <a:r>
              <a:rPr sz="1000" spc="-65" dirty="0">
                <a:solidFill>
                  <a:srgbClr val="474C55"/>
                </a:solidFill>
                <a:latin typeface="Calibri"/>
                <a:cs typeface="Calibri"/>
              </a:rPr>
              <a:t> </a:t>
            </a:r>
            <a:r>
              <a:rPr sz="1000" spc="-20" dirty="0">
                <a:solidFill>
                  <a:srgbClr val="474C55"/>
                </a:solidFill>
                <a:latin typeface="Calibri"/>
                <a:cs typeface="Calibri"/>
              </a:rPr>
              <a:t>help  keep </a:t>
            </a:r>
            <a:r>
              <a:rPr sz="1000" spc="-25" dirty="0">
                <a:solidFill>
                  <a:srgbClr val="474C55"/>
                </a:solidFill>
                <a:latin typeface="Calibri"/>
                <a:cs typeface="Calibri"/>
              </a:rPr>
              <a:t>you </a:t>
            </a:r>
            <a:r>
              <a:rPr sz="1000" spc="-20" dirty="0">
                <a:solidFill>
                  <a:srgbClr val="474C55"/>
                </a:solidFill>
                <a:latin typeface="Calibri"/>
                <a:cs typeface="Calibri"/>
              </a:rPr>
              <a:t>focused </a:t>
            </a:r>
            <a:r>
              <a:rPr sz="1000" spc="-15" dirty="0">
                <a:solidFill>
                  <a:srgbClr val="474C55"/>
                </a:solidFill>
                <a:latin typeface="Calibri"/>
                <a:cs typeface="Calibri"/>
              </a:rPr>
              <a:t>and </a:t>
            </a:r>
            <a:r>
              <a:rPr sz="1000" spc="-25" dirty="0">
                <a:solidFill>
                  <a:srgbClr val="474C55"/>
                </a:solidFill>
                <a:latin typeface="Calibri"/>
                <a:cs typeface="Calibri"/>
              </a:rPr>
              <a:t>on </a:t>
            </a:r>
            <a:r>
              <a:rPr sz="1000" spc="-20" dirty="0">
                <a:solidFill>
                  <a:srgbClr val="474C55"/>
                </a:solidFill>
                <a:latin typeface="Calibri"/>
                <a:cs typeface="Calibri"/>
              </a:rPr>
              <a:t>course  </a:t>
            </a:r>
            <a:r>
              <a:rPr sz="1000" spc="-35" dirty="0">
                <a:solidFill>
                  <a:srgbClr val="474C55"/>
                </a:solidFill>
                <a:latin typeface="Calibri"/>
                <a:cs typeface="Calibri"/>
              </a:rPr>
              <a:t>with </a:t>
            </a:r>
            <a:r>
              <a:rPr sz="1000" spc="-25" dirty="0">
                <a:solidFill>
                  <a:srgbClr val="474C55"/>
                </a:solidFill>
                <a:latin typeface="Calibri"/>
                <a:cs typeface="Calibri"/>
              </a:rPr>
              <a:t>your</a:t>
            </a:r>
            <a:r>
              <a:rPr sz="1000" spc="-165" dirty="0">
                <a:solidFill>
                  <a:srgbClr val="474C55"/>
                </a:solidFill>
                <a:latin typeface="Calibri"/>
                <a:cs typeface="Calibri"/>
              </a:rPr>
              <a:t> </a:t>
            </a:r>
            <a:r>
              <a:rPr sz="1000" spc="-10" dirty="0">
                <a:solidFill>
                  <a:srgbClr val="474C55"/>
                </a:solidFill>
                <a:latin typeface="Calibri"/>
                <a:cs typeface="Calibri"/>
              </a:rPr>
              <a:t>goals</a:t>
            </a:r>
            <a:endParaRPr sz="1000">
              <a:latin typeface="Calibri"/>
              <a:cs typeface="Calibri"/>
            </a:endParaRPr>
          </a:p>
          <a:p>
            <a:pPr marL="113030" marR="267970" indent="-100965">
              <a:lnSpc>
                <a:spcPts val="1170"/>
              </a:lnSpc>
              <a:spcBef>
                <a:spcPts val="480"/>
              </a:spcBef>
            </a:pPr>
            <a:r>
              <a:rPr sz="900" spc="142" baseline="9259" dirty="0">
                <a:solidFill>
                  <a:srgbClr val="474C55"/>
                </a:solidFill>
                <a:latin typeface="Lucida Sans"/>
                <a:cs typeface="Lucida Sans"/>
              </a:rPr>
              <a:t>n</a:t>
            </a:r>
            <a:r>
              <a:rPr sz="900" spc="-22" baseline="9259" dirty="0">
                <a:solidFill>
                  <a:srgbClr val="474C55"/>
                </a:solidFill>
                <a:latin typeface="Lucida Sans"/>
                <a:cs typeface="Lucida Sans"/>
              </a:rPr>
              <a:t> </a:t>
            </a:r>
            <a:r>
              <a:rPr sz="1000" spc="-10" dirty="0">
                <a:solidFill>
                  <a:srgbClr val="474C55"/>
                </a:solidFill>
                <a:latin typeface="Calibri"/>
                <a:cs typeface="Calibri"/>
              </a:rPr>
              <a:t>Choose</a:t>
            </a:r>
            <a:r>
              <a:rPr sz="1000" spc="-80" dirty="0">
                <a:solidFill>
                  <a:srgbClr val="474C55"/>
                </a:solidFill>
                <a:latin typeface="Calibri"/>
                <a:cs typeface="Calibri"/>
              </a:rPr>
              <a:t> </a:t>
            </a:r>
            <a:r>
              <a:rPr sz="1000" spc="-25" dirty="0">
                <a:solidFill>
                  <a:srgbClr val="474C55"/>
                </a:solidFill>
                <a:latin typeface="Calibri"/>
                <a:cs typeface="Calibri"/>
              </a:rPr>
              <a:t>investments</a:t>
            </a:r>
            <a:r>
              <a:rPr sz="1000" spc="-80" dirty="0">
                <a:solidFill>
                  <a:srgbClr val="474C55"/>
                </a:solidFill>
                <a:latin typeface="Calibri"/>
                <a:cs typeface="Calibri"/>
              </a:rPr>
              <a:t> </a:t>
            </a:r>
            <a:r>
              <a:rPr sz="1000" spc="-10" dirty="0">
                <a:solidFill>
                  <a:srgbClr val="474C55"/>
                </a:solidFill>
                <a:latin typeface="Calibri"/>
                <a:cs typeface="Calibri"/>
              </a:rPr>
              <a:t>aligned  </a:t>
            </a:r>
            <a:r>
              <a:rPr sz="1000" spc="-35" dirty="0">
                <a:solidFill>
                  <a:srgbClr val="474C55"/>
                </a:solidFill>
                <a:latin typeface="Calibri"/>
                <a:cs typeface="Calibri"/>
              </a:rPr>
              <a:t>with </a:t>
            </a:r>
            <a:r>
              <a:rPr sz="1000" spc="-25" dirty="0">
                <a:solidFill>
                  <a:srgbClr val="474C55"/>
                </a:solidFill>
                <a:latin typeface="Calibri"/>
                <a:cs typeface="Calibri"/>
              </a:rPr>
              <a:t>your </a:t>
            </a:r>
            <a:r>
              <a:rPr sz="1000" spc="-10" dirty="0">
                <a:solidFill>
                  <a:srgbClr val="474C55"/>
                </a:solidFill>
                <a:latin typeface="Calibri"/>
                <a:cs typeface="Calibri"/>
              </a:rPr>
              <a:t>goals </a:t>
            </a:r>
            <a:r>
              <a:rPr sz="1000" spc="-15" dirty="0">
                <a:solidFill>
                  <a:srgbClr val="474C55"/>
                </a:solidFill>
                <a:latin typeface="Calibri"/>
                <a:cs typeface="Calibri"/>
              </a:rPr>
              <a:t>and risk  </a:t>
            </a:r>
            <a:r>
              <a:rPr sz="1000" spc="-25" dirty="0">
                <a:solidFill>
                  <a:srgbClr val="474C55"/>
                </a:solidFill>
                <a:latin typeface="Calibri"/>
                <a:cs typeface="Calibri"/>
              </a:rPr>
              <a:t>tolerances</a:t>
            </a:r>
            <a:r>
              <a:rPr sz="1000" spc="-80" dirty="0">
                <a:solidFill>
                  <a:srgbClr val="474C55"/>
                </a:solidFill>
                <a:latin typeface="Calibri"/>
                <a:cs typeface="Calibri"/>
              </a:rPr>
              <a:t> </a:t>
            </a:r>
            <a:r>
              <a:rPr sz="1000" spc="-15" dirty="0">
                <a:solidFill>
                  <a:srgbClr val="474C55"/>
                </a:solidFill>
                <a:latin typeface="Calibri"/>
                <a:cs typeface="Calibri"/>
              </a:rPr>
              <a:t>and</a:t>
            </a:r>
            <a:r>
              <a:rPr sz="1000" spc="-80" dirty="0">
                <a:solidFill>
                  <a:srgbClr val="474C55"/>
                </a:solidFill>
                <a:latin typeface="Calibri"/>
                <a:cs typeface="Calibri"/>
              </a:rPr>
              <a:t> </a:t>
            </a:r>
            <a:r>
              <a:rPr sz="1000" spc="-20" dirty="0">
                <a:solidFill>
                  <a:srgbClr val="474C55"/>
                </a:solidFill>
                <a:latin typeface="Calibri"/>
                <a:cs typeface="Calibri"/>
              </a:rPr>
              <a:t>help</a:t>
            </a:r>
            <a:r>
              <a:rPr sz="1000" spc="-80" dirty="0">
                <a:solidFill>
                  <a:srgbClr val="474C55"/>
                </a:solidFill>
                <a:latin typeface="Calibri"/>
                <a:cs typeface="Calibri"/>
              </a:rPr>
              <a:t> </a:t>
            </a:r>
            <a:r>
              <a:rPr sz="1000" spc="-30" dirty="0">
                <a:solidFill>
                  <a:srgbClr val="474C55"/>
                </a:solidFill>
                <a:latin typeface="Calibri"/>
                <a:cs typeface="Calibri"/>
              </a:rPr>
              <a:t>you</a:t>
            </a:r>
            <a:endParaRPr sz="1000">
              <a:latin typeface="Calibri"/>
              <a:cs typeface="Calibri"/>
            </a:endParaRPr>
          </a:p>
          <a:p>
            <a:pPr marL="113030">
              <a:lnSpc>
                <a:spcPts val="1135"/>
              </a:lnSpc>
            </a:pPr>
            <a:r>
              <a:rPr sz="1000" spc="-25" dirty="0">
                <a:solidFill>
                  <a:srgbClr val="474C55"/>
                </a:solidFill>
                <a:latin typeface="Calibri"/>
                <a:cs typeface="Calibri"/>
              </a:rPr>
              <a:t>stay</a:t>
            </a:r>
            <a:r>
              <a:rPr sz="1000" spc="-80" dirty="0">
                <a:solidFill>
                  <a:srgbClr val="474C55"/>
                </a:solidFill>
                <a:latin typeface="Calibri"/>
                <a:cs typeface="Calibri"/>
              </a:rPr>
              <a:t> </a:t>
            </a:r>
            <a:r>
              <a:rPr sz="1000" spc="-20" dirty="0">
                <a:solidFill>
                  <a:srgbClr val="474C55"/>
                </a:solidFill>
                <a:latin typeface="Calibri"/>
                <a:cs typeface="Calibri"/>
              </a:rPr>
              <a:t>focused</a:t>
            </a:r>
            <a:r>
              <a:rPr sz="1000" spc="-80" dirty="0">
                <a:solidFill>
                  <a:srgbClr val="474C55"/>
                </a:solidFill>
                <a:latin typeface="Calibri"/>
                <a:cs typeface="Calibri"/>
              </a:rPr>
              <a:t> </a:t>
            </a:r>
            <a:r>
              <a:rPr sz="1000" spc="-15" dirty="0">
                <a:solidFill>
                  <a:srgbClr val="474C55"/>
                </a:solidFill>
                <a:latin typeface="Calibri"/>
                <a:cs typeface="Calibri"/>
              </a:rPr>
              <a:t>and</a:t>
            </a:r>
            <a:r>
              <a:rPr sz="1000" spc="-80" dirty="0">
                <a:solidFill>
                  <a:srgbClr val="474C55"/>
                </a:solidFill>
                <a:latin typeface="Calibri"/>
                <a:cs typeface="Calibri"/>
              </a:rPr>
              <a:t> </a:t>
            </a:r>
            <a:r>
              <a:rPr sz="1000" spc="-25" dirty="0">
                <a:solidFill>
                  <a:srgbClr val="474C55"/>
                </a:solidFill>
                <a:latin typeface="Calibri"/>
                <a:cs typeface="Calibri"/>
              </a:rPr>
              <a:t>on</a:t>
            </a:r>
            <a:r>
              <a:rPr sz="1000" spc="-80" dirty="0">
                <a:solidFill>
                  <a:srgbClr val="474C55"/>
                </a:solidFill>
                <a:latin typeface="Calibri"/>
                <a:cs typeface="Calibri"/>
              </a:rPr>
              <a:t> </a:t>
            </a:r>
            <a:r>
              <a:rPr sz="1000" spc="-20" dirty="0">
                <a:solidFill>
                  <a:srgbClr val="474C55"/>
                </a:solidFill>
                <a:latin typeface="Calibri"/>
                <a:cs typeface="Calibri"/>
              </a:rPr>
              <a:t>track</a:t>
            </a:r>
            <a:r>
              <a:rPr sz="1000" spc="-80" dirty="0">
                <a:solidFill>
                  <a:srgbClr val="474C55"/>
                </a:solidFill>
                <a:latin typeface="Calibri"/>
                <a:cs typeface="Calibri"/>
              </a:rPr>
              <a:t> </a:t>
            </a:r>
            <a:r>
              <a:rPr sz="1000" spc="-20" dirty="0">
                <a:solidFill>
                  <a:srgbClr val="474C55"/>
                </a:solidFill>
                <a:latin typeface="Calibri"/>
                <a:cs typeface="Calibri"/>
              </a:rPr>
              <a:t>as</a:t>
            </a:r>
            <a:endParaRPr sz="1000">
              <a:latin typeface="Calibri"/>
              <a:cs typeface="Calibri"/>
            </a:endParaRPr>
          </a:p>
          <a:p>
            <a:pPr marL="113030">
              <a:lnSpc>
                <a:spcPct val="100000"/>
              </a:lnSpc>
            </a:pPr>
            <a:r>
              <a:rPr sz="1000" spc="-25" dirty="0">
                <a:solidFill>
                  <a:srgbClr val="474C55"/>
                </a:solidFill>
                <a:latin typeface="Calibri"/>
                <a:cs typeface="Calibri"/>
              </a:rPr>
              <a:t>markets</a:t>
            </a:r>
            <a:r>
              <a:rPr sz="1000" spc="-140" dirty="0">
                <a:solidFill>
                  <a:srgbClr val="474C55"/>
                </a:solidFill>
                <a:latin typeface="Calibri"/>
                <a:cs typeface="Calibri"/>
              </a:rPr>
              <a:t> </a:t>
            </a:r>
            <a:r>
              <a:rPr sz="1000" spc="-30" dirty="0">
                <a:solidFill>
                  <a:srgbClr val="474C55"/>
                </a:solidFill>
                <a:latin typeface="Calibri"/>
                <a:cs typeface="Calibri"/>
              </a:rPr>
              <a:t>shift</a:t>
            </a:r>
            <a:endParaRPr sz="1000">
              <a:latin typeface="Calibri"/>
              <a:cs typeface="Calibri"/>
            </a:endParaRPr>
          </a:p>
        </p:txBody>
      </p:sp>
      <p:sp>
        <p:nvSpPr>
          <p:cNvPr id="10" name="object 10"/>
          <p:cNvSpPr txBox="1"/>
          <p:nvPr/>
        </p:nvSpPr>
        <p:spPr>
          <a:xfrm>
            <a:off x="2768600" y="5142547"/>
            <a:ext cx="5239385" cy="467995"/>
          </a:xfrm>
          <a:prstGeom prst="rect">
            <a:avLst/>
          </a:prstGeom>
        </p:spPr>
        <p:txBody>
          <a:bodyPr vert="horz" wrap="square" lIns="0" tIns="0" rIns="0" bIns="0" rtlCol="0">
            <a:spAutoFit/>
          </a:bodyPr>
          <a:lstStyle/>
          <a:p>
            <a:pPr marL="12700" marR="5080">
              <a:lnSpc>
                <a:spcPct val="100000"/>
              </a:lnSpc>
            </a:pPr>
            <a:r>
              <a:rPr sz="1500" spc="-30" dirty="0">
                <a:solidFill>
                  <a:schemeClr val="accent6">
                    <a:lumMod val="75000"/>
                  </a:schemeClr>
                </a:solidFill>
                <a:latin typeface="Calibri"/>
                <a:cs typeface="Calibri"/>
              </a:rPr>
              <a:t>A</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financial</a:t>
            </a:r>
            <a:r>
              <a:rPr sz="1500" spc="-45"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advisor</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will</a:t>
            </a:r>
            <a:r>
              <a:rPr sz="1500" spc="-45"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help</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you</a:t>
            </a:r>
            <a:r>
              <a:rPr sz="1500" spc="-45"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create</a:t>
            </a:r>
            <a:r>
              <a:rPr sz="1500" spc="-45" dirty="0">
                <a:solidFill>
                  <a:schemeClr val="accent6">
                    <a:lumMod val="75000"/>
                  </a:schemeClr>
                </a:solidFill>
                <a:latin typeface="Calibri"/>
                <a:cs typeface="Calibri"/>
              </a:rPr>
              <a:t> </a:t>
            </a:r>
            <a:r>
              <a:rPr sz="1500" spc="-30" dirty="0">
                <a:solidFill>
                  <a:schemeClr val="accent6">
                    <a:lumMod val="75000"/>
                  </a:schemeClr>
                </a:solidFill>
                <a:latin typeface="Calibri"/>
                <a:cs typeface="Calibri"/>
              </a:rPr>
              <a:t>a</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suitable</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financial</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strategy</a:t>
            </a:r>
            <a:r>
              <a:rPr sz="1500" spc="-45"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for  </a:t>
            </a:r>
            <a:r>
              <a:rPr sz="1500" spc="5" dirty="0">
                <a:solidFill>
                  <a:schemeClr val="accent6">
                    <a:lumMod val="75000"/>
                  </a:schemeClr>
                </a:solidFill>
                <a:latin typeface="Calibri"/>
                <a:cs typeface="Calibri"/>
              </a:rPr>
              <a:t>pursuing </a:t>
            </a:r>
            <a:r>
              <a:rPr sz="1500" spc="-20" dirty="0">
                <a:solidFill>
                  <a:schemeClr val="accent6">
                    <a:lumMod val="75000"/>
                  </a:schemeClr>
                </a:solidFill>
                <a:latin typeface="Calibri"/>
                <a:cs typeface="Calibri"/>
              </a:rPr>
              <a:t>your </a:t>
            </a:r>
            <a:r>
              <a:rPr sz="1500" spc="10" dirty="0">
                <a:solidFill>
                  <a:schemeClr val="accent6">
                    <a:lumMod val="75000"/>
                  </a:schemeClr>
                </a:solidFill>
                <a:latin typeface="Calibri"/>
                <a:cs typeface="Calibri"/>
              </a:rPr>
              <a:t>long </a:t>
            </a:r>
            <a:r>
              <a:rPr sz="1500" spc="-30" dirty="0">
                <a:solidFill>
                  <a:schemeClr val="accent6">
                    <a:lumMod val="75000"/>
                  </a:schemeClr>
                </a:solidFill>
                <a:latin typeface="Calibri"/>
                <a:cs typeface="Calibri"/>
              </a:rPr>
              <a:t>term </a:t>
            </a:r>
            <a:r>
              <a:rPr sz="1500" spc="-15" dirty="0">
                <a:solidFill>
                  <a:schemeClr val="accent6">
                    <a:lumMod val="75000"/>
                  </a:schemeClr>
                </a:solidFill>
                <a:latin typeface="Calibri"/>
                <a:cs typeface="Calibri"/>
              </a:rPr>
              <a:t>financial</a:t>
            </a:r>
            <a:r>
              <a:rPr sz="1500" spc="-17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goals.</a:t>
            </a:r>
            <a:endParaRPr sz="1500" dirty="0">
              <a:solidFill>
                <a:schemeClr val="accent6">
                  <a:lumMod val="75000"/>
                </a:schemeClr>
              </a:solidFill>
              <a:latin typeface="Calibri"/>
              <a:cs typeface="Calibri"/>
            </a:endParaRPr>
          </a:p>
        </p:txBody>
      </p:sp>
      <p:sp>
        <p:nvSpPr>
          <p:cNvPr id="11" name="object 11"/>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2" name="object 12"/>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32384">
              <a:lnSpc>
                <a:spcPct val="100000"/>
              </a:lnSpc>
              <a:spcBef>
                <a:spcPts val="85"/>
              </a:spcBef>
            </a:pPr>
            <a:r>
              <a:rPr sz="1550" spc="-110" dirty="0">
                <a:solidFill>
                  <a:srgbClr val="FFFFFF"/>
                </a:solidFill>
                <a:latin typeface="Tahoma"/>
                <a:cs typeface="Tahoma"/>
              </a:rPr>
              <a:t>10</a:t>
            </a:r>
            <a:endParaRPr sz="1550">
              <a:latin typeface="Tahoma"/>
              <a:cs typeface="Tahoma"/>
            </a:endParaRPr>
          </a:p>
        </p:txBody>
      </p:sp>
      <p:sp>
        <p:nvSpPr>
          <p:cNvPr id="13" name="object 13"/>
          <p:cNvSpPr txBox="1"/>
          <p:nvPr/>
        </p:nvSpPr>
        <p:spPr>
          <a:xfrm>
            <a:off x="2743200" y="5966459"/>
            <a:ext cx="6668134" cy="1381125"/>
          </a:xfrm>
          <a:prstGeom prst="rect">
            <a:avLst/>
          </a:prstGeom>
        </p:spPr>
        <p:txBody>
          <a:bodyPr vert="horz" wrap="square" lIns="0" tIns="0" rIns="0" bIns="0" rtlCol="0">
            <a:spAutoFit/>
          </a:bodyPr>
          <a:lstStyle/>
          <a:p>
            <a:pPr marL="50165" marR="249554" indent="-38100">
              <a:lnSpc>
                <a:spcPts val="900"/>
              </a:lnSpc>
            </a:pPr>
            <a:r>
              <a:rPr sz="675" spc="7" baseline="30864" dirty="0">
                <a:solidFill>
                  <a:srgbClr val="474C55"/>
                </a:solidFill>
                <a:latin typeface="Calibri"/>
                <a:cs typeface="Calibri"/>
              </a:rPr>
              <a:t>1</a:t>
            </a:r>
            <a:r>
              <a:rPr sz="675" spc="-44" baseline="30864" dirty="0">
                <a:solidFill>
                  <a:srgbClr val="474C55"/>
                </a:solidFill>
                <a:latin typeface="Calibri"/>
                <a:cs typeface="Calibri"/>
              </a:rPr>
              <a:t> </a:t>
            </a:r>
            <a:r>
              <a:rPr sz="800" spc="-1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Average</a:t>
            </a:r>
            <a:r>
              <a:rPr sz="800" spc="-55" dirty="0">
                <a:solidFill>
                  <a:srgbClr val="474C55"/>
                </a:solidFill>
                <a:latin typeface="Calibri"/>
                <a:cs typeface="Calibri"/>
              </a:rPr>
              <a:t> </a:t>
            </a:r>
            <a:r>
              <a:rPr sz="800" spc="-20" dirty="0">
                <a:solidFill>
                  <a:srgbClr val="474C55"/>
                </a:solidFill>
                <a:latin typeface="Calibri"/>
                <a:cs typeface="Calibri"/>
              </a:rPr>
              <a:t>Investor</a:t>
            </a:r>
            <a:r>
              <a:rPr sz="800" spc="-55" dirty="0">
                <a:solidFill>
                  <a:srgbClr val="474C55"/>
                </a:solidFill>
                <a:latin typeface="Calibri"/>
                <a:cs typeface="Calibri"/>
              </a:rPr>
              <a:t> </a:t>
            </a:r>
            <a:r>
              <a:rPr sz="800" spc="-25" dirty="0">
                <a:solidFill>
                  <a:srgbClr val="474C55"/>
                </a:solidFill>
                <a:latin typeface="Calibri"/>
                <a:cs typeface="Calibri"/>
              </a:rPr>
              <a:t>refers</a:t>
            </a:r>
            <a:r>
              <a:rPr sz="800" spc="-55" dirty="0">
                <a:solidFill>
                  <a:srgbClr val="474C55"/>
                </a:solidFill>
                <a:latin typeface="Calibri"/>
                <a:cs typeface="Calibri"/>
              </a:rPr>
              <a:t> </a:t>
            </a:r>
            <a:r>
              <a:rPr sz="800" spc="-30" dirty="0">
                <a:solidFill>
                  <a:srgbClr val="474C55"/>
                </a:solidFill>
                <a:latin typeface="Calibri"/>
                <a:cs typeface="Calibri"/>
              </a:rPr>
              <a:t>to</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universe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0" dirty="0">
                <a:solidFill>
                  <a:srgbClr val="474C55"/>
                </a:solidFill>
                <a:latin typeface="Calibri"/>
                <a:cs typeface="Calibri"/>
              </a:rPr>
              <a:t>all</a:t>
            </a:r>
            <a:r>
              <a:rPr sz="800" spc="-55" dirty="0">
                <a:solidFill>
                  <a:srgbClr val="474C55"/>
                </a:solidFill>
                <a:latin typeface="Calibri"/>
                <a:cs typeface="Calibri"/>
              </a:rPr>
              <a:t> </a:t>
            </a:r>
            <a:r>
              <a:rPr sz="800" spc="-25" dirty="0">
                <a:solidFill>
                  <a:srgbClr val="474C55"/>
                </a:solidFill>
                <a:latin typeface="Calibri"/>
                <a:cs typeface="Calibri"/>
              </a:rPr>
              <a:t>mutual</a:t>
            </a:r>
            <a:r>
              <a:rPr sz="800" spc="-55" dirty="0">
                <a:solidFill>
                  <a:srgbClr val="474C55"/>
                </a:solidFill>
                <a:latin typeface="Calibri"/>
                <a:cs typeface="Calibri"/>
              </a:rPr>
              <a:t> </a:t>
            </a:r>
            <a:r>
              <a:rPr sz="800" spc="-15" dirty="0">
                <a:solidFill>
                  <a:srgbClr val="474C55"/>
                </a:solidFill>
                <a:latin typeface="Calibri"/>
                <a:cs typeface="Calibri"/>
              </a:rPr>
              <a:t>funds</a:t>
            </a:r>
            <a:r>
              <a:rPr sz="800" spc="-55" dirty="0">
                <a:solidFill>
                  <a:srgbClr val="474C55"/>
                </a:solidFill>
                <a:latin typeface="Calibri"/>
                <a:cs typeface="Calibri"/>
              </a:rPr>
              <a:t> </a:t>
            </a:r>
            <a:r>
              <a:rPr sz="800" spc="-20" dirty="0">
                <a:solidFill>
                  <a:srgbClr val="474C55"/>
                </a:solidFill>
                <a:latin typeface="Calibri"/>
                <a:cs typeface="Calibri"/>
              </a:rPr>
              <a:t>investors</a:t>
            </a:r>
            <a:r>
              <a:rPr sz="800" spc="-55" dirty="0">
                <a:solidFill>
                  <a:srgbClr val="474C55"/>
                </a:solidFill>
                <a:latin typeface="Calibri"/>
                <a:cs typeface="Calibri"/>
              </a:rPr>
              <a:t> </a:t>
            </a:r>
            <a:r>
              <a:rPr sz="800" spc="-25" dirty="0">
                <a:solidFill>
                  <a:srgbClr val="474C55"/>
                </a:solidFill>
                <a:latin typeface="Calibri"/>
                <a:cs typeface="Calibri"/>
              </a:rPr>
              <a:t>whose</a:t>
            </a:r>
            <a:r>
              <a:rPr sz="800" spc="-55" dirty="0">
                <a:solidFill>
                  <a:srgbClr val="474C55"/>
                </a:solidFill>
                <a:latin typeface="Calibri"/>
                <a:cs typeface="Calibri"/>
              </a:rPr>
              <a:t> </a:t>
            </a:r>
            <a:r>
              <a:rPr sz="800" spc="-15" dirty="0">
                <a:solidFill>
                  <a:srgbClr val="474C55"/>
                </a:solidFill>
                <a:latin typeface="Calibri"/>
                <a:cs typeface="Calibri"/>
              </a:rPr>
              <a:t>actions</a:t>
            </a:r>
            <a:r>
              <a:rPr sz="800" spc="-55" dirty="0">
                <a:solidFill>
                  <a:srgbClr val="474C55"/>
                </a:solidFill>
                <a:latin typeface="Calibri"/>
                <a:cs typeface="Calibri"/>
              </a:rPr>
              <a:t> </a:t>
            </a:r>
            <a:r>
              <a:rPr sz="800" spc="-15" dirty="0">
                <a:solidFill>
                  <a:srgbClr val="474C55"/>
                </a:solidFill>
                <a:latin typeface="Calibri"/>
                <a:cs typeface="Calibri"/>
              </a:rPr>
              <a:t>and</a:t>
            </a:r>
            <a:r>
              <a:rPr sz="800" spc="-55" dirty="0">
                <a:solidFill>
                  <a:srgbClr val="474C55"/>
                </a:solidFill>
                <a:latin typeface="Calibri"/>
                <a:cs typeface="Calibri"/>
              </a:rPr>
              <a:t> </a:t>
            </a:r>
            <a:r>
              <a:rPr sz="800" spc="-20" dirty="0">
                <a:solidFill>
                  <a:srgbClr val="474C55"/>
                </a:solidFill>
                <a:latin typeface="Calibri"/>
                <a:cs typeface="Calibri"/>
              </a:rPr>
              <a:t>financial</a:t>
            </a:r>
            <a:r>
              <a:rPr sz="800" spc="-55" dirty="0">
                <a:solidFill>
                  <a:srgbClr val="474C55"/>
                </a:solidFill>
                <a:latin typeface="Calibri"/>
                <a:cs typeface="Calibri"/>
              </a:rPr>
              <a:t> </a:t>
            </a:r>
            <a:r>
              <a:rPr sz="800" spc="-20" dirty="0">
                <a:solidFill>
                  <a:srgbClr val="474C55"/>
                </a:solidFill>
                <a:latin typeface="Calibri"/>
                <a:cs typeface="Calibri"/>
              </a:rPr>
              <a:t>results</a:t>
            </a:r>
            <a:r>
              <a:rPr sz="800" spc="-55" dirty="0">
                <a:solidFill>
                  <a:srgbClr val="474C55"/>
                </a:solidFill>
                <a:latin typeface="Calibri"/>
                <a:cs typeface="Calibri"/>
              </a:rPr>
              <a:t> </a:t>
            </a:r>
            <a:r>
              <a:rPr sz="800" spc="-30" dirty="0">
                <a:solidFill>
                  <a:srgbClr val="474C55"/>
                </a:solidFill>
                <a:latin typeface="Calibri"/>
                <a:cs typeface="Calibri"/>
              </a:rPr>
              <a:t>are</a:t>
            </a:r>
            <a:r>
              <a:rPr sz="800" spc="-55" dirty="0">
                <a:solidFill>
                  <a:srgbClr val="474C55"/>
                </a:solidFill>
                <a:latin typeface="Calibri"/>
                <a:cs typeface="Calibri"/>
              </a:rPr>
              <a:t> </a:t>
            </a:r>
            <a:r>
              <a:rPr sz="800" spc="-20" dirty="0">
                <a:solidFill>
                  <a:srgbClr val="474C55"/>
                </a:solidFill>
                <a:latin typeface="Calibri"/>
                <a:cs typeface="Calibri"/>
              </a:rPr>
              <a:t>restated</a:t>
            </a:r>
            <a:r>
              <a:rPr sz="800" spc="-55" dirty="0">
                <a:solidFill>
                  <a:srgbClr val="474C55"/>
                </a:solidFill>
                <a:latin typeface="Calibri"/>
                <a:cs typeface="Calibri"/>
              </a:rPr>
              <a:t> </a:t>
            </a:r>
            <a:r>
              <a:rPr sz="800" spc="-30" dirty="0">
                <a:solidFill>
                  <a:srgbClr val="474C55"/>
                </a:solidFill>
                <a:latin typeface="Calibri"/>
                <a:cs typeface="Calibri"/>
              </a:rPr>
              <a:t>to</a:t>
            </a:r>
            <a:r>
              <a:rPr sz="800" spc="-55" dirty="0">
                <a:solidFill>
                  <a:srgbClr val="474C55"/>
                </a:solidFill>
                <a:latin typeface="Calibri"/>
                <a:cs typeface="Calibri"/>
              </a:rPr>
              <a:t> </a:t>
            </a:r>
            <a:r>
              <a:rPr sz="800" spc="-25" dirty="0">
                <a:solidFill>
                  <a:srgbClr val="474C55"/>
                </a:solidFill>
                <a:latin typeface="Calibri"/>
                <a:cs typeface="Calibri"/>
              </a:rPr>
              <a:t>represent</a:t>
            </a:r>
            <a:r>
              <a:rPr sz="800" spc="-55" dirty="0">
                <a:solidFill>
                  <a:srgbClr val="474C55"/>
                </a:solidFill>
                <a:latin typeface="Calibri"/>
                <a:cs typeface="Calibri"/>
              </a:rPr>
              <a:t> </a:t>
            </a:r>
            <a:r>
              <a:rPr sz="800" spc="-25" dirty="0">
                <a:solidFill>
                  <a:srgbClr val="474C55"/>
                </a:solidFill>
                <a:latin typeface="Calibri"/>
                <a:cs typeface="Calibri"/>
              </a:rPr>
              <a:t>a</a:t>
            </a:r>
            <a:r>
              <a:rPr sz="800" spc="-55" dirty="0">
                <a:solidFill>
                  <a:srgbClr val="474C55"/>
                </a:solidFill>
                <a:latin typeface="Calibri"/>
                <a:cs typeface="Calibri"/>
              </a:rPr>
              <a:t> </a:t>
            </a:r>
            <a:r>
              <a:rPr sz="800" spc="-10" dirty="0">
                <a:solidFill>
                  <a:srgbClr val="474C55"/>
                </a:solidFill>
                <a:latin typeface="Calibri"/>
                <a:cs typeface="Calibri"/>
              </a:rPr>
              <a:t>single</a:t>
            </a:r>
            <a:r>
              <a:rPr sz="800" spc="-55" dirty="0">
                <a:solidFill>
                  <a:srgbClr val="474C55"/>
                </a:solidFill>
                <a:latin typeface="Calibri"/>
                <a:cs typeface="Calibri"/>
              </a:rPr>
              <a:t> </a:t>
            </a:r>
            <a:r>
              <a:rPr sz="800" spc="-25" dirty="0">
                <a:solidFill>
                  <a:srgbClr val="474C55"/>
                </a:solidFill>
                <a:latin typeface="Calibri"/>
                <a:cs typeface="Calibri"/>
              </a:rPr>
              <a:t>investor.</a:t>
            </a:r>
            <a:r>
              <a:rPr sz="800" spc="-55" dirty="0">
                <a:solidFill>
                  <a:srgbClr val="474C55"/>
                </a:solidFill>
                <a:latin typeface="Calibri"/>
                <a:cs typeface="Calibri"/>
              </a:rPr>
              <a:t> </a:t>
            </a:r>
            <a:r>
              <a:rPr sz="800" spc="-10" dirty="0">
                <a:solidFill>
                  <a:srgbClr val="474C55"/>
                </a:solidFill>
                <a:latin typeface="Calibri"/>
                <a:cs typeface="Calibri"/>
              </a:rPr>
              <a:t>This</a:t>
            </a:r>
            <a:r>
              <a:rPr sz="800" spc="-55" dirty="0">
                <a:solidFill>
                  <a:srgbClr val="474C55"/>
                </a:solidFill>
                <a:latin typeface="Calibri"/>
                <a:cs typeface="Calibri"/>
              </a:rPr>
              <a:t> </a:t>
            </a:r>
            <a:r>
              <a:rPr sz="800" spc="-15" dirty="0">
                <a:solidFill>
                  <a:srgbClr val="474C55"/>
                </a:solidFill>
                <a:latin typeface="Calibri"/>
                <a:cs typeface="Calibri"/>
              </a:rPr>
              <a:t>approach  </a:t>
            </a:r>
            <a:r>
              <a:rPr sz="800" spc="-25" dirty="0">
                <a:solidFill>
                  <a:srgbClr val="474C55"/>
                </a:solidFill>
                <a:latin typeface="Calibri"/>
                <a:cs typeface="Calibri"/>
              </a:rPr>
              <a:t>allows</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30" dirty="0">
                <a:solidFill>
                  <a:srgbClr val="474C55"/>
                </a:solidFill>
                <a:latin typeface="Calibri"/>
                <a:cs typeface="Calibri"/>
              </a:rPr>
              <a:t>entire</a:t>
            </a:r>
            <a:r>
              <a:rPr sz="800" spc="-55" dirty="0">
                <a:solidFill>
                  <a:srgbClr val="474C55"/>
                </a:solidFill>
                <a:latin typeface="Calibri"/>
                <a:cs typeface="Calibri"/>
              </a:rPr>
              <a:t> </a:t>
            </a:r>
            <a:r>
              <a:rPr sz="800" spc="-20" dirty="0">
                <a:solidFill>
                  <a:srgbClr val="474C55"/>
                </a:solidFill>
                <a:latin typeface="Calibri"/>
                <a:cs typeface="Calibri"/>
              </a:rPr>
              <a:t>universe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mutual</a:t>
            </a:r>
            <a:r>
              <a:rPr sz="800" spc="-55" dirty="0">
                <a:solidFill>
                  <a:srgbClr val="474C55"/>
                </a:solidFill>
                <a:latin typeface="Calibri"/>
                <a:cs typeface="Calibri"/>
              </a:rPr>
              <a:t> </a:t>
            </a:r>
            <a:r>
              <a:rPr sz="800" spc="-15" dirty="0">
                <a:solidFill>
                  <a:srgbClr val="474C55"/>
                </a:solidFill>
                <a:latin typeface="Calibri"/>
                <a:cs typeface="Calibri"/>
              </a:rPr>
              <a:t>funds</a:t>
            </a:r>
            <a:r>
              <a:rPr sz="800" spc="-55" dirty="0">
                <a:solidFill>
                  <a:srgbClr val="474C55"/>
                </a:solidFill>
                <a:latin typeface="Calibri"/>
                <a:cs typeface="Calibri"/>
              </a:rPr>
              <a:t> </a:t>
            </a:r>
            <a:r>
              <a:rPr sz="800" spc="-20" dirty="0">
                <a:solidFill>
                  <a:srgbClr val="474C55"/>
                </a:solidFill>
                <a:latin typeface="Calibri"/>
                <a:cs typeface="Calibri"/>
              </a:rPr>
              <a:t>investors</a:t>
            </a:r>
            <a:r>
              <a:rPr sz="800" spc="-55" dirty="0">
                <a:solidFill>
                  <a:srgbClr val="474C55"/>
                </a:solidFill>
                <a:latin typeface="Calibri"/>
                <a:cs typeface="Calibri"/>
              </a:rPr>
              <a:t> </a:t>
            </a:r>
            <a:r>
              <a:rPr sz="800" spc="-30" dirty="0">
                <a:solidFill>
                  <a:srgbClr val="474C55"/>
                </a:solidFill>
                <a:latin typeface="Calibri"/>
                <a:cs typeface="Calibri"/>
              </a:rPr>
              <a:t>to</a:t>
            </a:r>
            <a:r>
              <a:rPr sz="800" spc="-55" dirty="0">
                <a:solidFill>
                  <a:srgbClr val="474C55"/>
                </a:solidFill>
                <a:latin typeface="Calibri"/>
                <a:cs typeface="Calibri"/>
              </a:rPr>
              <a:t> </a:t>
            </a:r>
            <a:r>
              <a:rPr sz="800" spc="-10" dirty="0">
                <a:solidFill>
                  <a:srgbClr val="474C55"/>
                </a:solidFill>
                <a:latin typeface="Calibri"/>
                <a:cs typeface="Calibri"/>
              </a:rPr>
              <a:t>be</a:t>
            </a:r>
            <a:r>
              <a:rPr sz="800" spc="-55" dirty="0">
                <a:solidFill>
                  <a:srgbClr val="474C55"/>
                </a:solidFill>
                <a:latin typeface="Calibri"/>
                <a:cs typeface="Calibri"/>
              </a:rPr>
              <a:t> </a:t>
            </a:r>
            <a:r>
              <a:rPr sz="800" spc="-10" dirty="0">
                <a:solidFill>
                  <a:srgbClr val="474C55"/>
                </a:solidFill>
                <a:latin typeface="Calibri"/>
                <a:cs typeface="Calibri"/>
              </a:rPr>
              <a:t>used</a:t>
            </a:r>
            <a:r>
              <a:rPr sz="800" spc="-55" dirty="0">
                <a:solidFill>
                  <a:srgbClr val="474C55"/>
                </a:solidFill>
                <a:latin typeface="Calibri"/>
                <a:cs typeface="Calibri"/>
              </a:rPr>
              <a:t> </a:t>
            </a:r>
            <a:r>
              <a:rPr sz="800" spc="-15" dirty="0">
                <a:solidFill>
                  <a:srgbClr val="474C55"/>
                </a:solidFill>
                <a:latin typeface="Calibri"/>
                <a:cs typeface="Calibri"/>
              </a:rPr>
              <a:t>as</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5" dirty="0">
                <a:solidFill>
                  <a:srgbClr val="474C55"/>
                </a:solidFill>
                <a:latin typeface="Calibri"/>
                <a:cs typeface="Calibri"/>
              </a:rPr>
              <a:t>statistical</a:t>
            </a:r>
            <a:r>
              <a:rPr sz="800" spc="-55" dirty="0">
                <a:solidFill>
                  <a:srgbClr val="474C55"/>
                </a:solidFill>
                <a:latin typeface="Calibri"/>
                <a:cs typeface="Calibri"/>
              </a:rPr>
              <a:t> </a:t>
            </a:r>
            <a:r>
              <a:rPr sz="800" spc="-15" dirty="0">
                <a:solidFill>
                  <a:srgbClr val="474C55"/>
                </a:solidFill>
                <a:latin typeface="Calibri"/>
                <a:cs typeface="Calibri"/>
              </a:rPr>
              <a:t>sample,</a:t>
            </a:r>
            <a:r>
              <a:rPr sz="800" spc="-55" dirty="0">
                <a:solidFill>
                  <a:srgbClr val="474C55"/>
                </a:solidFill>
                <a:latin typeface="Calibri"/>
                <a:cs typeface="Calibri"/>
              </a:rPr>
              <a:t> </a:t>
            </a:r>
            <a:r>
              <a:rPr sz="800" spc="-10" dirty="0">
                <a:solidFill>
                  <a:srgbClr val="474C55"/>
                </a:solidFill>
                <a:latin typeface="Calibri"/>
                <a:cs typeface="Calibri"/>
              </a:rPr>
              <a:t>ensuring</a:t>
            </a:r>
            <a:r>
              <a:rPr sz="800" spc="-55" dirty="0">
                <a:solidFill>
                  <a:srgbClr val="474C55"/>
                </a:solidFill>
                <a:latin typeface="Calibri"/>
                <a:cs typeface="Calibri"/>
              </a:rPr>
              <a:t> </a:t>
            </a:r>
            <a:r>
              <a:rPr sz="800" spc="-30" dirty="0">
                <a:solidFill>
                  <a:srgbClr val="474C55"/>
                </a:solidFill>
                <a:latin typeface="Calibri"/>
                <a:cs typeface="Calibri"/>
              </a:rPr>
              <a:t>ultimate</a:t>
            </a:r>
            <a:r>
              <a:rPr sz="800" spc="-55" dirty="0">
                <a:solidFill>
                  <a:srgbClr val="474C55"/>
                </a:solidFill>
                <a:latin typeface="Calibri"/>
                <a:cs typeface="Calibri"/>
              </a:rPr>
              <a:t> </a:t>
            </a:r>
            <a:r>
              <a:rPr sz="800" spc="-25" dirty="0">
                <a:solidFill>
                  <a:srgbClr val="474C55"/>
                </a:solidFill>
                <a:latin typeface="Calibri"/>
                <a:cs typeface="Calibri"/>
              </a:rPr>
              <a:t>reliability.</a:t>
            </a:r>
            <a:endParaRPr sz="800" dirty="0">
              <a:latin typeface="Calibri"/>
              <a:cs typeface="Calibri"/>
            </a:endParaRPr>
          </a:p>
          <a:p>
            <a:pPr marL="50165" marR="5080" indent="-38100">
              <a:lnSpc>
                <a:spcPts val="900"/>
              </a:lnSpc>
              <a:spcBef>
                <a:spcPts val="300"/>
              </a:spcBef>
            </a:pPr>
            <a:r>
              <a:rPr sz="675" spc="7" baseline="30864" dirty="0">
                <a:solidFill>
                  <a:srgbClr val="474C55"/>
                </a:solidFill>
                <a:latin typeface="Calibri"/>
                <a:cs typeface="Calibri"/>
              </a:rPr>
              <a:t>2 </a:t>
            </a:r>
            <a:r>
              <a:rPr sz="800" spc="-20" dirty="0">
                <a:solidFill>
                  <a:srgbClr val="474C55"/>
                </a:solidFill>
                <a:latin typeface="Calibri"/>
                <a:cs typeface="Calibri"/>
              </a:rPr>
              <a:t>Average </a:t>
            </a:r>
            <a:r>
              <a:rPr sz="800" spc="-25" dirty="0">
                <a:solidFill>
                  <a:srgbClr val="474C55"/>
                </a:solidFill>
                <a:latin typeface="Calibri"/>
                <a:cs typeface="Calibri"/>
              </a:rPr>
              <a:t>investor return </a:t>
            </a:r>
            <a:r>
              <a:rPr sz="800" spc="-20" dirty="0">
                <a:solidFill>
                  <a:srgbClr val="474C55"/>
                </a:solidFill>
                <a:latin typeface="Calibri"/>
                <a:cs typeface="Calibri"/>
              </a:rPr>
              <a:t>performance: Methodology: </a:t>
            </a:r>
            <a:r>
              <a:rPr sz="800" spc="-5" dirty="0">
                <a:solidFill>
                  <a:srgbClr val="474C55"/>
                </a:solidFill>
                <a:latin typeface="Calibri"/>
                <a:cs typeface="Calibri"/>
              </a:rPr>
              <a:t>QAIB </a:t>
            </a:r>
            <a:r>
              <a:rPr sz="800" spc="-15" dirty="0">
                <a:solidFill>
                  <a:srgbClr val="474C55"/>
                </a:solidFill>
                <a:latin typeface="Calibri"/>
                <a:cs typeface="Calibri"/>
              </a:rPr>
              <a:t>calculates </a:t>
            </a:r>
            <a:r>
              <a:rPr sz="800" spc="-20" dirty="0">
                <a:solidFill>
                  <a:srgbClr val="474C55"/>
                </a:solidFill>
                <a:latin typeface="Calibri"/>
                <a:cs typeface="Calibri"/>
              </a:rPr>
              <a:t>investor </a:t>
            </a:r>
            <a:r>
              <a:rPr sz="800" spc="-25" dirty="0">
                <a:solidFill>
                  <a:srgbClr val="474C55"/>
                </a:solidFill>
                <a:latin typeface="Calibri"/>
                <a:cs typeface="Calibri"/>
              </a:rPr>
              <a:t>returns </a:t>
            </a:r>
            <a:r>
              <a:rPr sz="800" spc="-15" dirty="0">
                <a:solidFill>
                  <a:srgbClr val="474C55"/>
                </a:solidFill>
                <a:latin typeface="Calibri"/>
                <a:cs typeface="Calibri"/>
              </a:rPr>
              <a:t>as </a:t>
            </a:r>
            <a:r>
              <a:rPr sz="800" spc="-25" dirty="0">
                <a:solidFill>
                  <a:srgbClr val="474C55"/>
                </a:solidFill>
                <a:latin typeface="Calibri"/>
                <a:cs typeface="Calibri"/>
              </a:rPr>
              <a:t>the </a:t>
            </a:r>
            <a:r>
              <a:rPr sz="800" spc="-10" dirty="0">
                <a:solidFill>
                  <a:srgbClr val="474C55"/>
                </a:solidFill>
                <a:latin typeface="Calibri"/>
                <a:cs typeface="Calibri"/>
              </a:rPr>
              <a:t>change </a:t>
            </a:r>
            <a:r>
              <a:rPr sz="800" spc="-15" dirty="0">
                <a:solidFill>
                  <a:srgbClr val="474C55"/>
                </a:solidFill>
                <a:latin typeface="Calibri"/>
                <a:cs typeface="Calibri"/>
              </a:rPr>
              <a:t>in assets, </a:t>
            </a:r>
            <a:r>
              <a:rPr sz="800" spc="-30" dirty="0">
                <a:solidFill>
                  <a:srgbClr val="474C55"/>
                </a:solidFill>
                <a:latin typeface="Calibri"/>
                <a:cs typeface="Calibri"/>
              </a:rPr>
              <a:t>after </a:t>
            </a:r>
            <a:r>
              <a:rPr sz="800" spc="-10" dirty="0">
                <a:solidFill>
                  <a:srgbClr val="474C55"/>
                </a:solidFill>
                <a:latin typeface="Calibri"/>
                <a:cs typeface="Calibri"/>
              </a:rPr>
              <a:t>excluding </a:t>
            </a:r>
            <a:r>
              <a:rPr sz="800" spc="-15" dirty="0">
                <a:solidFill>
                  <a:srgbClr val="474C55"/>
                </a:solidFill>
                <a:latin typeface="Calibri"/>
                <a:cs typeface="Calibri"/>
              </a:rPr>
              <a:t>sales, </a:t>
            </a:r>
            <a:r>
              <a:rPr sz="800" spc="-20" dirty="0">
                <a:solidFill>
                  <a:srgbClr val="474C55"/>
                </a:solidFill>
                <a:latin typeface="Calibri"/>
                <a:cs typeface="Calibri"/>
              </a:rPr>
              <a:t>redemptions, </a:t>
            </a:r>
            <a:r>
              <a:rPr sz="800" spc="-15" dirty="0">
                <a:solidFill>
                  <a:srgbClr val="474C55"/>
                </a:solidFill>
                <a:latin typeface="Calibri"/>
                <a:cs typeface="Calibri"/>
              </a:rPr>
              <a:t>and </a:t>
            </a:r>
            <a:r>
              <a:rPr sz="800" spc="-10" dirty="0">
                <a:solidFill>
                  <a:srgbClr val="474C55"/>
                </a:solidFill>
                <a:latin typeface="Calibri"/>
                <a:cs typeface="Calibri"/>
              </a:rPr>
              <a:t>exchanges. This  </a:t>
            </a:r>
            <a:r>
              <a:rPr sz="800" spc="-20" dirty="0">
                <a:solidFill>
                  <a:srgbClr val="474C55"/>
                </a:solidFill>
                <a:latin typeface="Calibri"/>
                <a:cs typeface="Calibri"/>
              </a:rPr>
              <a:t>method</a:t>
            </a:r>
            <a:r>
              <a:rPr sz="800" spc="-45" dirty="0">
                <a:solidFill>
                  <a:srgbClr val="474C55"/>
                </a:solidFill>
                <a:latin typeface="Calibri"/>
                <a:cs typeface="Calibri"/>
              </a:rPr>
              <a:t> </a:t>
            </a:r>
            <a:r>
              <a:rPr sz="800" spc="-40" dirty="0">
                <a:solidFill>
                  <a:srgbClr val="474C55"/>
                </a:solidFill>
                <a:latin typeface="Calibri"/>
                <a:cs typeface="Calibri"/>
              </a:rPr>
              <a:t>of</a:t>
            </a:r>
            <a:r>
              <a:rPr sz="800" spc="-45" dirty="0">
                <a:solidFill>
                  <a:srgbClr val="474C55"/>
                </a:solidFill>
                <a:latin typeface="Calibri"/>
                <a:cs typeface="Calibri"/>
              </a:rPr>
              <a:t> </a:t>
            </a:r>
            <a:r>
              <a:rPr sz="800" spc="-20" dirty="0">
                <a:solidFill>
                  <a:srgbClr val="474C55"/>
                </a:solidFill>
                <a:latin typeface="Calibri"/>
                <a:cs typeface="Calibri"/>
              </a:rPr>
              <a:t>calculation</a:t>
            </a:r>
            <a:r>
              <a:rPr sz="800" spc="-45" dirty="0">
                <a:solidFill>
                  <a:srgbClr val="474C55"/>
                </a:solidFill>
                <a:latin typeface="Calibri"/>
                <a:cs typeface="Calibri"/>
              </a:rPr>
              <a:t> </a:t>
            </a:r>
            <a:r>
              <a:rPr sz="800" spc="-15" dirty="0">
                <a:solidFill>
                  <a:srgbClr val="474C55"/>
                </a:solidFill>
                <a:latin typeface="Calibri"/>
                <a:cs typeface="Calibri"/>
              </a:rPr>
              <a:t>captures</a:t>
            </a:r>
            <a:r>
              <a:rPr sz="800" spc="-45" dirty="0">
                <a:solidFill>
                  <a:srgbClr val="474C55"/>
                </a:solidFill>
                <a:latin typeface="Calibri"/>
                <a:cs typeface="Calibri"/>
              </a:rPr>
              <a:t> </a:t>
            </a:r>
            <a:r>
              <a:rPr sz="800" spc="-20" dirty="0">
                <a:solidFill>
                  <a:srgbClr val="474C55"/>
                </a:solidFill>
                <a:latin typeface="Calibri"/>
                <a:cs typeface="Calibri"/>
              </a:rPr>
              <a:t>realized</a:t>
            </a:r>
            <a:r>
              <a:rPr sz="800" spc="-45" dirty="0">
                <a:solidFill>
                  <a:srgbClr val="474C55"/>
                </a:solidFill>
                <a:latin typeface="Calibri"/>
                <a:cs typeface="Calibri"/>
              </a:rPr>
              <a:t> </a:t>
            </a:r>
            <a:r>
              <a:rPr sz="800" spc="-15" dirty="0">
                <a:solidFill>
                  <a:srgbClr val="474C55"/>
                </a:solidFill>
                <a:latin typeface="Calibri"/>
                <a:cs typeface="Calibri"/>
              </a:rPr>
              <a:t>and</a:t>
            </a:r>
            <a:r>
              <a:rPr sz="800" spc="-45" dirty="0">
                <a:solidFill>
                  <a:srgbClr val="474C55"/>
                </a:solidFill>
                <a:latin typeface="Calibri"/>
                <a:cs typeface="Calibri"/>
              </a:rPr>
              <a:t> </a:t>
            </a:r>
            <a:r>
              <a:rPr sz="800" spc="-20" dirty="0">
                <a:solidFill>
                  <a:srgbClr val="474C55"/>
                </a:solidFill>
                <a:latin typeface="Calibri"/>
                <a:cs typeface="Calibri"/>
              </a:rPr>
              <a:t>unrealized</a:t>
            </a:r>
            <a:r>
              <a:rPr sz="800" spc="-45" dirty="0">
                <a:solidFill>
                  <a:srgbClr val="474C55"/>
                </a:solidFill>
                <a:latin typeface="Calibri"/>
                <a:cs typeface="Calibri"/>
              </a:rPr>
              <a:t> </a:t>
            </a:r>
            <a:r>
              <a:rPr sz="800" spc="-15" dirty="0">
                <a:solidFill>
                  <a:srgbClr val="474C55"/>
                </a:solidFill>
                <a:latin typeface="Calibri"/>
                <a:cs typeface="Calibri"/>
              </a:rPr>
              <a:t>capital</a:t>
            </a:r>
            <a:r>
              <a:rPr sz="800" spc="-45" dirty="0">
                <a:solidFill>
                  <a:srgbClr val="474C55"/>
                </a:solidFill>
                <a:latin typeface="Calibri"/>
                <a:cs typeface="Calibri"/>
              </a:rPr>
              <a:t> </a:t>
            </a:r>
            <a:r>
              <a:rPr sz="800" spc="-10" dirty="0">
                <a:solidFill>
                  <a:srgbClr val="474C55"/>
                </a:solidFill>
                <a:latin typeface="Calibri"/>
                <a:cs typeface="Calibri"/>
              </a:rPr>
              <a:t>gains,</a:t>
            </a:r>
            <a:r>
              <a:rPr sz="800" spc="-45" dirty="0">
                <a:solidFill>
                  <a:srgbClr val="474C55"/>
                </a:solidFill>
                <a:latin typeface="Calibri"/>
                <a:cs typeface="Calibri"/>
              </a:rPr>
              <a:t> </a:t>
            </a:r>
            <a:r>
              <a:rPr sz="800" spc="-15" dirty="0">
                <a:solidFill>
                  <a:srgbClr val="474C55"/>
                </a:solidFill>
                <a:latin typeface="Calibri"/>
                <a:cs typeface="Calibri"/>
              </a:rPr>
              <a:t>dividends,</a:t>
            </a:r>
            <a:r>
              <a:rPr sz="800" spc="-45" dirty="0">
                <a:solidFill>
                  <a:srgbClr val="474C55"/>
                </a:solidFill>
                <a:latin typeface="Calibri"/>
                <a:cs typeface="Calibri"/>
              </a:rPr>
              <a:t> </a:t>
            </a:r>
            <a:r>
              <a:rPr sz="800" spc="-25" dirty="0">
                <a:solidFill>
                  <a:srgbClr val="474C55"/>
                </a:solidFill>
                <a:latin typeface="Calibri"/>
                <a:cs typeface="Calibri"/>
              </a:rPr>
              <a:t>interest,</a:t>
            </a:r>
            <a:r>
              <a:rPr sz="800" spc="-45" dirty="0">
                <a:solidFill>
                  <a:srgbClr val="474C55"/>
                </a:solidFill>
                <a:latin typeface="Calibri"/>
                <a:cs typeface="Calibri"/>
              </a:rPr>
              <a:t> </a:t>
            </a:r>
            <a:r>
              <a:rPr sz="800" spc="-10" dirty="0">
                <a:solidFill>
                  <a:srgbClr val="474C55"/>
                </a:solidFill>
                <a:latin typeface="Calibri"/>
                <a:cs typeface="Calibri"/>
              </a:rPr>
              <a:t>trading</a:t>
            </a:r>
            <a:r>
              <a:rPr sz="800" spc="-45" dirty="0">
                <a:solidFill>
                  <a:srgbClr val="474C55"/>
                </a:solidFill>
                <a:latin typeface="Calibri"/>
                <a:cs typeface="Calibri"/>
              </a:rPr>
              <a:t> </a:t>
            </a:r>
            <a:r>
              <a:rPr sz="800" spc="-10" dirty="0">
                <a:solidFill>
                  <a:srgbClr val="474C55"/>
                </a:solidFill>
                <a:latin typeface="Calibri"/>
                <a:cs typeface="Calibri"/>
              </a:rPr>
              <a:t>costs,</a:t>
            </a:r>
            <a:r>
              <a:rPr sz="800" spc="-45" dirty="0">
                <a:solidFill>
                  <a:srgbClr val="474C55"/>
                </a:solidFill>
                <a:latin typeface="Calibri"/>
                <a:cs typeface="Calibri"/>
              </a:rPr>
              <a:t> </a:t>
            </a:r>
            <a:r>
              <a:rPr sz="800" spc="-15" dirty="0">
                <a:solidFill>
                  <a:srgbClr val="474C55"/>
                </a:solidFill>
                <a:latin typeface="Calibri"/>
                <a:cs typeface="Calibri"/>
              </a:rPr>
              <a:t>sales</a:t>
            </a:r>
            <a:r>
              <a:rPr sz="800" spc="-45" dirty="0">
                <a:solidFill>
                  <a:srgbClr val="474C55"/>
                </a:solidFill>
                <a:latin typeface="Calibri"/>
                <a:cs typeface="Calibri"/>
              </a:rPr>
              <a:t> </a:t>
            </a:r>
            <a:r>
              <a:rPr sz="800" spc="-10" dirty="0">
                <a:solidFill>
                  <a:srgbClr val="474C55"/>
                </a:solidFill>
                <a:latin typeface="Calibri"/>
                <a:cs typeface="Calibri"/>
              </a:rPr>
              <a:t>charges,</a:t>
            </a:r>
            <a:r>
              <a:rPr sz="800" spc="-45" dirty="0">
                <a:solidFill>
                  <a:srgbClr val="474C55"/>
                </a:solidFill>
                <a:latin typeface="Calibri"/>
                <a:cs typeface="Calibri"/>
              </a:rPr>
              <a:t> </a:t>
            </a:r>
            <a:r>
              <a:rPr sz="800" spc="-20" dirty="0">
                <a:solidFill>
                  <a:srgbClr val="474C55"/>
                </a:solidFill>
                <a:latin typeface="Calibri"/>
                <a:cs typeface="Calibri"/>
              </a:rPr>
              <a:t>fees,</a:t>
            </a:r>
            <a:r>
              <a:rPr sz="800" spc="-45" dirty="0">
                <a:solidFill>
                  <a:srgbClr val="474C55"/>
                </a:solidFill>
                <a:latin typeface="Calibri"/>
                <a:cs typeface="Calibri"/>
              </a:rPr>
              <a:t> </a:t>
            </a:r>
            <a:r>
              <a:rPr sz="800" spc="-15" dirty="0">
                <a:solidFill>
                  <a:srgbClr val="474C55"/>
                </a:solidFill>
                <a:latin typeface="Calibri"/>
                <a:cs typeface="Calibri"/>
              </a:rPr>
              <a:t>expenses</a:t>
            </a:r>
            <a:r>
              <a:rPr sz="800" spc="-45" dirty="0">
                <a:solidFill>
                  <a:srgbClr val="474C55"/>
                </a:solidFill>
                <a:latin typeface="Calibri"/>
                <a:cs typeface="Calibri"/>
              </a:rPr>
              <a:t> </a:t>
            </a:r>
            <a:r>
              <a:rPr sz="800" spc="-15" dirty="0">
                <a:solidFill>
                  <a:srgbClr val="474C55"/>
                </a:solidFill>
                <a:latin typeface="Calibri"/>
                <a:cs typeface="Calibri"/>
              </a:rPr>
              <a:t>and</a:t>
            </a:r>
            <a:r>
              <a:rPr sz="800" spc="-45" dirty="0">
                <a:solidFill>
                  <a:srgbClr val="474C55"/>
                </a:solidFill>
                <a:latin typeface="Calibri"/>
                <a:cs typeface="Calibri"/>
              </a:rPr>
              <a:t> </a:t>
            </a:r>
            <a:r>
              <a:rPr sz="800" spc="-25" dirty="0">
                <a:solidFill>
                  <a:srgbClr val="474C55"/>
                </a:solidFill>
                <a:latin typeface="Calibri"/>
                <a:cs typeface="Calibri"/>
              </a:rPr>
              <a:t>any</a:t>
            </a:r>
            <a:r>
              <a:rPr sz="800" spc="-45" dirty="0">
                <a:solidFill>
                  <a:srgbClr val="474C55"/>
                </a:solidFill>
                <a:latin typeface="Calibri"/>
                <a:cs typeface="Calibri"/>
              </a:rPr>
              <a:t> </a:t>
            </a:r>
            <a:r>
              <a:rPr sz="800" spc="-30" dirty="0">
                <a:solidFill>
                  <a:srgbClr val="474C55"/>
                </a:solidFill>
                <a:latin typeface="Calibri"/>
                <a:cs typeface="Calibri"/>
              </a:rPr>
              <a:t>other</a:t>
            </a:r>
            <a:r>
              <a:rPr sz="800" spc="-45" dirty="0">
                <a:solidFill>
                  <a:srgbClr val="474C55"/>
                </a:solidFill>
                <a:latin typeface="Calibri"/>
                <a:cs typeface="Calibri"/>
              </a:rPr>
              <a:t> </a:t>
            </a:r>
            <a:r>
              <a:rPr sz="800" spc="-10" dirty="0">
                <a:solidFill>
                  <a:srgbClr val="474C55"/>
                </a:solidFill>
                <a:latin typeface="Calibri"/>
                <a:cs typeface="Calibri"/>
              </a:rPr>
              <a:t>costs.</a:t>
            </a:r>
            <a:r>
              <a:rPr sz="800" spc="-45" dirty="0">
                <a:solidFill>
                  <a:srgbClr val="474C55"/>
                </a:solidFill>
                <a:latin typeface="Calibri"/>
                <a:cs typeface="Calibri"/>
              </a:rPr>
              <a:t> </a:t>
            </a:r>
            <a:r>
              <a:rPr sz="800" spc="-25" dirty="0">
                <a:solidFill>
                  <a:srgbClr val="474C55"/>
                </a:solidFill>
                <a:latin typeface="Calibri"/>
                <a:cs typeface="Calibri"/>
              </a:rPr>
              <a:t>After</a:t>
            </a:r>
            <a:r>
              <a:rPr sz="800" spc="-45" dirty="0">
                <a:solidFill>
                  <a:srgbClr val="474C55"/>
                </a:solidFill>
                <a:latin typeface="Calibri"/>
                <a:cs typeface="Calibri"/>
              </a:rPr>
              <a:t> </a:t>
            </a:r>
            <a:r>
              <a:rPr sz="800" spc="-15" dirty="0">
                <a:solidFill>
                  <a:srgbClr val="474C55"/>
                </a:solidFill>
                <a:latin typeface="Calibri"/>
                <a:cs typeface="Calibri"/>
              </a:rPr>
              <a:t>calculating  </a:t>
            </a:r>
            <a:r>
              <a:rPr sz="800" spc="-20" dirty="0">
                <a:solidFill>
                  <a:srgbClr val="474C55"/>
                </a:solidFill>
                <a:latin typeface="Calibri"/>
                <a:cs typeface="Calibri"/>
              </a:rPr>
              <a:t>investor </a:t>
            </a:r>
            <a:r>
              <a:rPr sz="800" spc="-25" dirty="0">
                <a:solidFill>
                  <a:srgbClr val="474C55"/>
                </a:solidFill>
                <a:latin typeface="Calibri"/>
                <a:cs typeface="Calibri"/>
              </a:rPr>
              <a:t>returns </a:t>
            </a:r>
            <a:r>
              <a:rPr sz="800" spc="-15" dirty="0">
                <a:solidFill>
                  <a:srgbClr val="474C55"/>
                </a:solidFill>
                <a:latin typeface="Calibri"/>
                <a:cs typeface="Calibri"/>
              </a:rPr>
              <a:t>in </a:t>
            </a:r>
            <a:r>
              <a:rPr sz="800" spc="-20" dirty="0">
                <a:solidFill>
                  <a:srgbClr val="474C55"/>
                </a:solidFill>
                <a:latin typeface="Calibri"/>
                <a:cs typeface="Calibri"/>
              </a:rPr>
              <a:t>dollar terms, </a:t>
            </a:r>
            <a:r>
              <a:rPr sz="800" spc="-30" dirty="0">
                <a:solidFill>
                  <a:srgbClr val="474C55"/>
                </a:solidFill>
                <a:latin typeface="Calibri"/>
                <a:cs typeface="Calibri"/>
              </a:rPr>
              <a:t>two </a:t>
            </a:r>
            <a:r>
              <a:rPr sz="800" spc="-15" dirty="0">
                <a:solidFill>
                  <a:srgbClr val="474C55"/>
                </a:solidFill>
                <a:latin typeface="Calibri"/>
                <a:cs typeface="Calibri"/>
              </a:rPr>
              <a:t>percentages </a:t>
            </a:r>
            <a:r>
              <a:rPr sz="800" spc="-30" dirty="0">
                <a:solidFill>
                  <a:srgbClr val="474C55"/>
                </a:solidFill>
                <a:latin typeface="Calibri"/>
                <a:cs typeface="Calibri"/>
              </a:rPr>
              <a:t>are </a:t>
            </a:r>
            <a:r>
              <a:rPr sz="800" spc="-20" dirty="0">
                <a:solidFill>
                  <a:srgbClr val="474C55"/>
                </a:solidFill>
                <a:latin typeface="Calibri"/>
                <a:cs typeface="Calibri"/>
              </a:rPr>
              <a:t>calculated: </a:t>
            </a:r>
            <a:r>
              <a:rPr sz="800" spc="-30" dirty="0">
                <a:solidFill>
                  <a:srgbClr val="474C55"/>
                </a:solidFill>
                <a:latin typeface="Calibri"/>
                <a:cs typeface="Calibri"/>
              </a:rPr>
              <a:t>total </a:t>
            </a:r>
            <a:r>
              <a:rPr sz="800" spc="-20" dirty="0">
                <a:solidFill>
                  <a:srgbClr val="474C55"/>
                </a:solidFill>
                <a:latin typeface="Calibri"/>
                <a:cs typeface="Calibri"/>
              </a:rPr>
              <a:t>investor </a:t>
            </a:r>
            <a:r>
              <a:rPr sz="800" spc="-30" dirty="0">
                <a:solidFill>
                  <a:srgbClr val="474C55"/>
                </a:solidFill>
                <a:latin typeface="Calibri"/>
                <a:cs typeface="Calibri"/>
              </a:rPr>
              <a:t>rate for </a:t>
            </a:r>
            <a:r>
              <a:rPr sz="800" spc="-25" dirty="0">
                <a:solidFill>
                  <a:srgbClr val="474C55"/>
                </a:solidFill>
                <a:latin typeface="Calibri"/>
                <a:cs typeface="Calibri"/>
              </a:rPr>
              <a:t>the </a:t>
            </a:r>
            <a:r>
              <a:rPr sz="800" spc="-15" dirty="0">
                <a:solidFill>
                  <a:srgbClr val="474C55"/>
                </a:solidFill>
                <a:latin typeface="Calibri"/>
                <a:cs typeface="Calibri"/>
              </a:rPr>
              <a:t>period and </a:t>
            </a:r>
            <a:r>
              <a:rPr sz="800" spc="-20" dirty="0">
                <a:solidFill>
                  <a:srgbClr val="474C55"/>
                </a:solidFill>
                <a:latin typeface="Calibri"/>
                <a:cs typeface="Calibri"/>
              </a:rPr>
              <a:t>annualized investor </a:t>
            </a:r>
            <a:r>
              <a:rPr sz="800" spc="-25" dirty="0">
                <a:solidFill>
                  <a:srgbClr val="474C55"/>
                </a:solidFill>
                <a:latin typeface="Calibri"/>
                <a:cs typeface="Calibri"/>
              </a:rPr>
              <a:t>return rate. </a:t>
            </a:r>
            <a:r>
              <a:rPr sz="800" spc="-30" dirty="0">
                <a:solidFill>
                  <a:srgbClr val="474C55"/>
                </a:solidFill>
                <a:latin typeface="Calibri"/>
                <a:cs typeface="Calibri"/>
              </a:rPr>
              <a:t>Total </a:t>
            </a:r>
            <a:r>
              <a:rPr sz="800" spc="-25" dirty="0">
                <a:solidFill>
                  <a:srgbClr val="474C55"/>
                </a:solidFill>
                <a:latin typeface="Calibri"/>
                <a:cs typeface="Calibri"/>
              </a:rPr>
              <a:t>return </a:t>
            </a:r>
            <a:r>
              <a:rPr sz="800" spc="-30" dirty="0">
                <a:solidFill>
                  <a:srgbClr val="474C55"/>
                </a:solidFill>
                <a:latin typeface="Calibri"/>
                <a:cs typeface="Calibri"/>
              </a:rPr>
              <a:t>rate </a:t>
            </a:r>
            <a:r>
              <a:rPr sz="800" spc="-10" dirty="0">
                <a:solidFill>
                  <a:srgbClr val="474C55"/>
                </a:solidFill>
                <a:latin typeface="Calibri"/>
                <a:cs typeface="Calibri"/>
              </a:rPr>
              <a:t>is </a:t>
            </a:r>
            <a:r>
              <a:rPr sz="800" spc="-20" dirty="0">
                <a:solidFill>
                  <a:srgbClr val="474C55"/>
                </a:solidFill>
                <a:latin typeface="Calibri"/>
                <a:cs typeface="Calibri"/>
              </a:rPr>
              <a:t>determined </a:t>
            </a:r>
            <a:r>
              <a:rPr sz="800" spc="-15" dirty="0">
                <a:solidFill>
                  <a:srgbClr val="474C55"/>
                </a:solidFill>
                <a:latin typeface="Calibri"/>
                <a:cs typeface="Calibri"/>
              </a:rPr>
              <a:t>by  calculating </a:t>
            </a:r>
            <a:r>
              <a:rPr sz="800" spc="-25" dirty="0">
                <a:solidFill>
                  <a:srgbClr val="474C55"/>
                </a:solidFill>
                <a:latin typeface="Calibri"/>
                <a:cs typeface="Calibri"/>
              </a:rPr>
              <a:t>the </a:t>
            </a:r>
            <a:r>
              <a:rPr sz="800" spc="-20" dirty="0">
                <a:solidFill>
                  <a:srgbClr val="474C55"/>
                </a:solidFill>
                <a:latin typeface="Calibri"/>
                <a:cs typeface="Calibri"/>
              </a:rPr>
              <a:t>investor </a:t>
            </a:r>
            <a:r>
              <a:rPr sz="800" spc="-25" dirty="0">
                <a:solidFill>
                  <a:srgbClr val="474C55"/>
                </a:solidFill>
                <a:latin typeface="Calibri"/>
                <a:cs typeface="Calibri"/>
              </a:rPr>
              <a:t>return </a:t>
            </a:r>
            <a:r>
              <a:rPr sz="800" spc="-20" dirty="0">
                <a:solidFill>
                  <a:srgbClr val="474C55"/>
                </a:solidFill>
                <a:latin typeface="Calibri"/>
                <a:cs typeface="Calibri"/>
              </a:rPr>
              <a:t>dollars </a:t>
            </a:r>
            <a:r>
              <a:rPr sz="800" spc="-15" dirty="0">
                <a:solidFill>
                  <a:srgbClr val="474C55"/>
                </a:solidFill>
                <a:latin typeface="Calibri"/>
                <a:cs typeface="Calibri"/>
              </a:rPr>
              <a:t>as </a:t>
            </a:r>
            <a:r>
              <a:rPr sz="800" spc="-25" dirty="0">
                <a:solidFill>
                  <a:srgbClr val="474C55"/>
                </a:solidFill>
                <a:latin typeface="Calibri"/>
                <a:cs typeface="Calibri"/>
              </a:rPr>
              <a:t>a </a:t>
            </a:r>
            <a:r>
              <a:rPr sz="800" spc="-15" dirty="0">
                <a:solidFill>
                  <a:srgbClr val="474C55"/>
                </a:solidFill>
                <a:latin typeface="Calibri"/>
                <a:cs typeface="Calibri"/>
              </a:rPr>
              <a:t>percentage </a:t>
            </a:r>
            <a:r>
              <a:rPr sz="800" spc="-40" dirty="0">
                <a:solidFill>
                  <a:srgbClr val="474C55"/>
                </a:solidFill>
                <a:latin typeface="Calibri"/>
                <a:cs typeface="Calibri"/>
              </a:rPr>
              <a:t>of </a:t>
            </a:r>
            <a:r>
              <a:rPr sz="800" spc="-25" dirty="0">
                <a:solidFill>
                  <a:srgbClr val="474C55"/>
                </a:solidFill>
                <a:latin typeface="Calibri"/>
                <a:cs typeface="Calibri"/>
              </a:rPr>
              <a:t>the net </a:t>
            </a:r>
            <a:r>
              <a:rPr sz="800" spc="-15" dirty="0">
                <a:solidFill>
                  <a:srgbClr val="474C55"/>
                </a:solidFill>
                <a:latin typeface="Calibri"/>
                <a:cs typeface="Calibri"/>
              </a:rPr>
              <a:t>assets, sales, </a:t>
            </a:r>
            <a:r>
              <a:rPr sz="800" spc="-20" dirty="0">
                <a:solidFill>
                  <a:srgbClr val="474C55"/>
                </a:solidFill>
                <a:latin typeface="Calibri"/>
                <a:cs typeface="Calibri"/>
              </a:rPr>
              <a:t>redemptions </a:t>
            </a:r>
            <a:r>
              <a:rPr sz="800" spc="-15" dirty="0">
                <a:solidFill>
                  <a:srgbClr val="474C55"/>
                </a:solidFill>
                <a:latin typeface="Calibri"/>
                <a:cs typeface="Calibri"/>
              </a:rPr>
              <a:t>and </a:t>
            </a:r>
            <a:r>
              <a:rPr sz="800" spc="-10" dirty="0">
                <a:solidFill>
                  <a:srgbClr val="474C55"/>
                </a:solidFill>
                <a:latin typeface="Calibri"/>
                <a:cs typeface="Calibri"/>
              </a:rPr>
              <a:t>exchanges </a:t>
            </a:r>
            <a:r>
              <a:rPr sz="800" spc="-30" dirty="0">
                <a:solidFill>
                  <a:srgbClr val="474C55"/>
                </a:solidFill>
                <a:latin typeface="Calibri"/>
                <a:cs typeface="Calibri"/>
              </a:rPr>
              <a:t>for </a:t>
            </a:r>
            <a:r>
              <a:rPr sz="800" spc="-25" dirty="0">
                <a:solidFill>
                  <a:srgbClr val="474C55"/>
                </a:solidFill>
                <a:latin typeface="Calibri"/>
                <a:cs typeface="Calibri"/>
              </a:rPr>
              <a:t>the </a:t>
            </a:r>
            <a:r>
              <a:rPr sz="800" spc="-15" dirty="0">
                <a:solidFill>
                  <a:srgbClr val="474C55"/>
                </a:solidFill>
                <a:latin typeface="Calibri"/>
                <a:cs typeface="Calibri"/>
              </a:rPr>
              <a:t>period. </a:t>
            </a:r>
            <a:r>
              <a:rPr sz="800" spc="-20" dirty="0">
                <a:solidFill>
                  <a:srgbClr val="474C55"/>
                </a:solidFill>
                <a:latin typeface="Calibri"/>
                <a:cs typeface="Calibri"/>
              </a:rPr>
              <a:t>Annualized </a:t>
            </a:r>
            <a:r>
              <a:rPr sz="800" spc="-25" dirty="0">
                <a:solidFill>
                  <a:srgbClr val="474C55"/>
                </a:solidFill>
                <a:latin typeface="Calibri"/>
                <a:cs typeface="Calibri"/>
              </a:rPr>
              <a:t>return </a:t>
            </a:r>
            <a:r>
              <a:rPr sz="800" spc="-30" dirty="0">
                <a:solidFill>
                  <a:srgbClr val="474C55"/>
                </a:solidFill>
                <a:latin typeface="Calibri"/>
                <a:cs typeface="Calibri"/>
              </a:rPr>
              <a:t>rate </a:t>
            </a:r>
            <a:r>
              <a:rPr sz="800" spc="-10" dirty="0">
                <a:solidFill>
                  <a:srgbClr val="474C55"/>
                </a:solidFill>
                <a:latin typeface="Calibri"/>
                <a:cs typeface="Calibri"/>
              </a:rPr>
              <a:t>is </a:t>
            </a:r>
            <a:r>
              <a:rPr sz="800" spc="-15" dirty="0">
                <a:solidFill>
                  <a:srgbClr val="474C55"/>
                </a:solidFill>
                <a:latin typeface="Calibri"/>
                <a:cs typeface="Calibri"/>
              </a:rPr>
              <a:t>calculated as </a:t>
            </a:r>
            <a:r>
              <a:rPr sz="800" spc="-25" dirty="0">
                <a:solidFill>
                  <a:srgbClr val="474C55"/>
                </a:solidFill>
                <a:latin typeface="Calibri"/>
                <a:cs typeface="Calibri"/>
              </a:rPr>
              <a:t>the  uniform</a:t>
            </a:r>
            <a:r>
              <a:rPr sz="800" spc="-55" dirty="0">
                <a:solidFill>
                  <a:srgbClr val="474C55"/>
                </a:solidFill>
                <a:latin typeface="Calibri"/>
                <a:cs typeface="Calibri"/>
              </a:rPr>
              <a:t> </a:t>
            </a:r>
            <a:r>
              <a:rPr sz="800" spc="-30" dirty="0">
                <a:solidFill>
                  <a:srgbClr val="474C55"/>
                </a:solidFill>
                <a:latin typeface="Calibri"/>
                <a:cs typeface="Calibri"/>
              </a:rPr>
              <a:t>rate</a:t>
            </a:r>
            <a:r>
              <a:rPr sz="800" spc="-55" dirty="0">
                <a:solidFill>
                  <a:srgbClr val="474C55"/>
                </a:solidFill>
                <a:latin typeface="Calibri"/>
                <a:cs typeface="Calibri"/>
              </a:rPr>
              <a:t> </a:t>
            </a:r>
            <a:r>
              <a:rPr sz="800" spc="-30" dirty="0">
                <a:solidFill>
                  <a:srgbClr val="474C55"/>
                </a:solidFill>
                <a:latin typeface="Calibri"/>
                <a:cs typeface="Calibri"/>
              </a:rPr>
              <a:t>that</a:t>
            </a:r>
            <a:r>
              <a:rPr sz="800" spc="-55" dirty="0">
                <a:solidFill>
                  <a:srgbClr val="474C55"/>
                </a:solidFill>
                <a:latin typeface="Calibri"/>
                <a:cs typeface="Calibri"/>
              </a:rPr>
              <a:t> </a:t>
            </a:r>
            <a:r>
              <a:rPr sz="800" spc="-5" dirty="0">
                <a:solidFill>
                  <a:srgbClr val="474C55"/>
                </a:solidFill>
                <a:latin typeface="Calibri"/>
                <a:cs typeface="Calibri"/>
              </a:rPr>
              <a:t>can</a:t>
            </a:r>
            <a:r>
              <a:rPr sz="800" spc="-55" dirty="0">
                <a:solidFill>
                  <a:srgbClr val="474C55"/>
                </a:solidFill>
                <a:latin typeface="Calibri"/>
                <a:cs typeface="Calibri"/>
              </a:rPr>
              <a:t> </a:t>
            </a:r>
            <a:r>
              <a:rPr sz="800" spc="-10" dirty="0">
                <a:solidFill>
                  <a:srgbClr val="474C55"/>
                </a:solidFill>
                <a:latin typeface="Calibri"/>
                <a:cs typeface="Calibri"/>
              </a:rPr>
              <a:t>be</a:t>
            </a:r>
            <a:r>
              <a:rPr sz="800" spc="-55" dirty="0">
                <a:solidFill>
                  <a:srgbClr val="474C55"/>
                </a:solidFill>
                <a:latin typeface="Calibri"/>
                <a:cs typeface="Calibri"/>
              </a:rPr>
              <a:t> </a:t>
            </a:r>
            <a:r>
              <a:rPr sz="800" spc="-15" dirty="0">
                <a:solidFill>
                  <a:srgbClr val="474C55"/>
                </a:solidFill>
                <a:latin typeface="Calibri"/>
                <a:cs typeface="Calibri"/>
              </a:rPr>
              <a:t>compounded</a:t>
            </a:r>
            <a:r>
              <a:rPr sz="800" spc="-55" dirty="0">
                <a:solidFill>
                  <a:srgbClr val="474C55"/>
                </a:solidFill>
                <a:latin typeface="Calibri"/>
                <a:cs typeface="Calibri"/>
              </a:rPr>
              <a:t> </a:t>
            </a:r>
            <a:r>
              <a:rPr sz="800" spc="-20" dirty="0">
                <a:solidFill>
                  <a:srgbClr val="474C55"/>
                </a:solidFill>
                <a:latin typeface="Calibri"/>
                <a:cs typeface="Calibri"/>
              </a:rPr>
              <a:t>annually</a:t>
            </a:r>
            <a:r>
              <a:rPr sz="800" spc="-55" dirty="0">
                <a:solidFill>
                  <a:srgbClr val="474C55"/>
                </a:solidFill>
                <a:latin typeface="Calibri"/>
                <a:cs typeface="Calibri"/>
              </a:rPr>
              <a:t> </a:t>
            </a:r>
            <a:r>
              <a:rPr sz="800" spc="-30" dirty="0">
                <a:solidFill>
                  <a:srgbClr val="474C55"/>
                </a:solidFill>
                <a:latin typeface="Calibri"/>
                <a:cs typeface="Calibri"/>
              </a:rPr>
              <a:t>for</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5" dirty="0">
                <a:solidFill>
                  <a:srgbClr val="474C55"/>
                </a:solidFill>
                <a:latin typeface="Calibri"/>
                <a:cs typeface="Calibri"/>
              </a:rPr>
              <a:t>period</a:t>
            </a:r>
            <a:r>
              <a:rPr sz="800" spc="-55" dirty="0">
                <a:solidFill>
                  <a:srgbClr val="474C55"/>
                </a:solidFill>
                <a:latin typeface="Calibri"/>
                <a:cs typeface="Calibri"/>
              </a:rPr>
              <a:t> </a:t>
            </a:r>
            <a:r>
              <a:rPr sz="800" spc="-20" dirty="0">
                <a:solidFill>
                  <a:srgbClr val="474C55"/>
                </a:solidFill>
                <a:latin typeface="Calibri"/>
                <a:cs typeface="Calibri"/>
              </a:rPr>
              <a:t>under</a:t>
            </a:r>
            <a:r>
              <a:rPr sz="800" spc="-55" dirty="0">
                <a:solidFill>
                  <a:srgbClr val="474C55"/>
                </a:solidFill>
                <a:latin typeface="Calibri"/>
                <a:cs typeface="Calibri"/>
              </a:rPr>
              <a:t> </a:t>
            </a:r>
            <a:r>
              <a:rPr sz="800" spc="-20" dirty="0">
                <a:solidFill>
                  <a:srgbClr val="474C55"/>
                </a:solidFill>
                <a:latin typeface="Calibri"/>
                <a:cs typeface="Calibri"/>
              </a:rPr>
              <a:t>consideration</a:t>
            </a:r>
            <a:r>
              <a:rPr sz="800" spc="-55" dirty="0">
                <a:solidFill>
                  <a:srgbClr val="474C55"/>
                </a:solidFill>
                <a:latin typeface="Calibri"/>
                <a:cs typeface="Calibri"/>
              </a:rPr>
              <a:t> </a:t>
            </a:r>
            <a:r>
              <a:rPr sz="800" spc="-30" dirty="0">
                <a:solidFill>
                  <a:srgbClr val="474C55"/>
                </a:solidFill>
                <a:latin typeface="Calibri"/>
                <a:cs typeface="Calibri"/>
              </a:rPr>
              <a:t>to</a:t>
            </a:r>
            <a:r>
              <a:rPr sz="800" spc="-55" dirty="0">
                <a:solidFill>
                  <a:srgbClr val="474C55"/>
                </a:solidFill>
                <a:latin typeface="Calibri"/>
                <a:cs typeface="Calibri"/>
              </a:rPr>
              <a:t> </a:t>
            </a:r>
            <a:r>
              <a:rPr sz="800" spc="-15" dirty="0">
                <a:solidFill>
                  <a:srgbClr val="474C55"/>
                </a:solidFill>
                <a:latin typeface="Calibri"/>
                <a:cs typeface="Calibri"/>
              </a:rPr>
              <a:t>produce</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investor</a:t>
            </a:r>
            <a:r>
              <a:rPr sz="800" spc="-55" dirty="0">
                <a:solidFill>
                  <a:srgbClr val="474C55"/>
                </a:solidFill>
                <a:latin typeface="Calibri"/>
                <a:cs typeface="Calibri"/>
              </a:rPr>
              <a:t> </a:t>
            </a:r>
            <a:r>
              <a:rPr sz="800" spc="-25" dirty="0">
                <a:solidFill>
                  <a:srgbClr val="474C55"/>
                </a:solidFill>
                <a:latin typeface="Calibri"/>
                <a:cs typeface="Calibri"/>
              </a:rPr>
              <a:t>return</a:t>
            </a:r>
            <a:r>
              <a:rPr sz="800" spc="-55" dirty="0">
                <a:solidFill>
                  <a:srgbClr val="474C55"/>
                </a:solidFill>
                <a:latin typeface="Calibri"/>
                <a:cs typeface="Calibri"/>
              </a:rPr>
              <a:t> </a:t>
            </a:r>
            <a:r>
              <a:rPr sz="800" spc="-15" dirty="0">
                <a:solidFill>
                  <a:srgbClr val="474C55"/>
                </a:solidFill>
                <a:latin typeface="Calibri"/>
                <a:cs typeface="Calibri"/>
              </a:rPr>
              <a:t>dollars.</a:t>
            </a:r>
            <a:endParaRPr sz="800" dirty="0">
              <a:latin typeface="Calibri"/>
              <a:cs typeface="Calibri"/>
            </a:endParaRPr>
          </a:p>
          <a:p>
            <a:pPr marL="50165" marR="219075" indent="-38100">
              <a:lnSpc>
                <a:spcPts val="900"/>
              </a:lnSpc>
              <a:spcBef>
                <a:spcPts val="300"/>
              </a:spcBef>
            </a:pPr>
            <a:r>
              <a:rPr sz="675" spc="7" baseline="30864" dirty="0">
                <a:solidFill>
                  <a:srgbClr val="474C55"/>
                </a:solidFill>
                <a:latin typeface="Calibri"/>
                <a:cs typeface="Calibri"/>
              </a:rPr>
              <a:t>3</a:t>
            </a:r>
            <a:r>
              <a:rPr sz="675" spc="-37" baseline="30864" dirty="0">
                <a:solidFill>
                  <a:srgbClr val="474C55"/>
                </a:solidFill>
                <a:latin typeface="Calibri"/>
                <a:cs typeface="Calibri"/>
              </a:rPr>
              <a:t> </a:t>
            </a:r>
            <a:r>
              <a:rPr sz="800" spc="-15" dirty="0">
                <a:solidFill>
                  <a:srgbClr val="474C55"/>
                </a:solidFill>
                <a:latin typeface="Calibri"/>
                <a:cs typeface="Calibri"/>
              </a:rPr>
              <a:t>The</a:t>
            </a:r>
            <a:r>
              <a:rPr sz="800" spc="-50" dirty="0">
                <a:solidFill>
                  <a:srgbClr val="474C55"/>
                </a:solidFill>
                <a:latin typeface="Calibri"/>
                <a:cs typeface="Calibri"/>
              </a:rPr>
              <a:t> </a:t>
            </a:r>
            <a:r>
              <a:rPr sz="800" spc="-20" dirty="0">
                <a:solidFill>
                  <a:srgbClr val="474C55"/>
                </a:solidFill>
                <a:latin typeface="Calibri"/>
                <a:cs typeface="Calibri"/>
              </a:rPr>
              <a:t>Average</a:t>
            </a:r>
            <a:r>
              <a:rPr sz="800" spc="-50" dirty="0">
                <a:solidFill>
                  <a:srgbClr val="474C55"/>
                </a:solidFill>
                <a:latin typeface="Calibri"/>
                <a:cs typeface="Calibri"/>
              </a:rPr>
              <a:t> </a:t>
            </a:r>
            <a:r>
              <a:rPr sz="800" spc="-15" dirty="0">
                <a:solidFill>
                  <a:srgbClr val="474C55"/>
                </a:solidFill>
                <a:latin typeface="Calibri"/>
                <a:cs typeface="Calibri"/>
              </a:rPr>
              <a:t>Equity</a:t>
            </a:r>
            <a:r>
              <a:rPr sz="800" spc="-50" dirty="0">
                <a:solidFill>
                  <a:srgbClr val="474C55"/>
                </a:solidFill>
                <a:latin typeface="Calibri"/>
                <a:cs typeface="Calibri"/>
              </a:rPr>
              <a:t> </a:t>
            </a:r>
            <a:r>
              <a:rPr sz="800" spc="-15" dirty="0">
                <a:solidFill>
                  <a:srgbClr val="474C55"/>
                </a:solidFill>
                <a:latin typeface="Calibri"/>
                <a:cs typeface="Calibri"/>
              </a:rPr>
              <a:t>Fund</a:t>
            </a:r>
            <a:r>
              <a:rPr sz="800" spc="-50" dirty="0">
                <a:solidFill>
                  <a:srgbClr val="474C55"/>
                </a:solidFill>
                <a:latin typeface="Calibri"/>
                <a:cs typeface="Calibri"/>
              </a:rPr>
              <a:t> </a:t>
            </a:r>
            <a:r>
              <a:rPr sz="800" spc="-20" dirty="0">
                <a:solidFill>
                  <a:srgbClr val="474C55"/>
                </a:solidFill>
                <a:latin typeface="Calibri"/>
                <a:cs typeface="Calibri"/>
              </a:rPr>
              <a:t>Investor</a:t>
            </a:r>
            <a:r>
              <a:rPr sz="800" spc="-50" dirty="0">
                <a:solidFill>
                  <a:srgbClr val="474C55"/>
                </a:solidFill>
                <a:latin typeface="Calibri"/>
                <a:cs typeface="Calibri"/>
              </a:rPr>
              <a:t> </a:t>
            </a:r>
            <a:r>
              <a:rPr sz="800" spc="-15" dirty="0">
                <a:solidFill>
                  <a:srgbClr val="474C55"/>
                </a:solidFill>
                <a:latin typeface="Calibri"/>
                <a:cs typeface="Calibri"/>
              </a:rPr>
              <a:t>comprises</a:t>
            </a:r>
            <a:r>
              <a:rPr sz="800" spc="-50" dirty="0">
                <a:solidFill>
                  <a:srgbClr val="474C55"/>
                </a:solidFill>
                <a:latin typeface="Calibri"/>
                <a:cs typeface="Calibri"/>
              </a:rPr>
              <a:t> </a:t>
            </a:r>
            <a:r>
              <a:rPr sz="800" spc="-25" dirty="0">
                <a:solidFill>
                  <a:srgbClr val="474C55"/>
                </a:solidFill>
                <a:latin typeface="Calibri"/>
                <a:cs typeface="Calibri"/>
              </a:rPr>
              <a:t>a</a:t>
            </a:r>
            <a:r>
              <a:rPr sz="800" spc="-50" dirty="0">
                <a:solidFill>
                  <a:srgbClr val="474C55"/>
                </a:solidFill>
                <a:latin typeface="Calibri"/>
                <a:cs typeface="Calibri"/>
              </a:rPr>
              <a:t> </a:t>
            </a:r>
            <a:r>
              <a:rPr sz="800" spc="-20" dirty="0">
                <a:solidFill>
                  <a:srgbClr val="474C55"/>
                </a:solidFill>
                <a:latin typeface="Calibri"/>
                <a:cs typeface="Calibri"/>
              </a:rPr>
              <a:t>universe</a:t>
            </a:r>
            <a:r>
              <a:rPr sz="800" spc="-50" dirty="0">
                <a:solidFill>
                  <a:srgbClr val="474C55"/>
                </a:solidFill>
                <a:latin typeface="Calibri"/>
                <a:cs typeface="Calibri"/>
              </a:rPr>
              <a:t> </a:t>
            </a:r>
            <a:r>
              <a:rPr sz="800" spc="-40" dirty="0">
                <a:solidFill>
                  <a:srgbClr val="474C55"/>
                </a:solidFill>
                <a:latin typeface="Calibri"/>
                <a:cs typeface="Calibri"/>
              </a:rPr>
              <a:t>of</a:t>
            </a:r>
            <a:r>
              <a:rPr sz="800" spc="-50" dirty="0">
                <a:solidFill>
                  <a:srgbClr val="474C55"/>
                </a:solidFill>
                <a:latin typeface="Calibri"/>
                <a:cs typeface="Calibri"/>
              </a:rPr>
              <a:t> </a:t>
            </a:r>
            <a:r>
              <a:rPr sz="800" spc="-20" dirty="0">
                <a:solidFill>
                  <a:srgbClr val="474C55"/>
                </a:solidFill>
                <a:latin typeface="Calibri"/>
                <a:cs typeface="Calibri"/>
              </a:rPr>
              <a:t>both</a:t>
            </a:r>
            <a:r>
              <a:rPr sz="800" spc="-50" dirty="0">
                <a:solidFill>
                  <a:srgbClr val="474C55"/>
                </a:solidFill>
                <a:latin typeface="Calibri"/>
                <a:cs typeface="Calibri"/>
              </a:rPr>
              <a:t> </a:t>
            </a:r>
            <a:r>
              <a:rPr sz="800" spc="-15" dirty="0">
                <a:solidFill>
                  <a:srgbClr val="474C55"/>
                </a:solidFill>
                <a:latin typeface="Calibri"/>
                <a:cs typeface="Calibri"/>
              </a:rPr>
              <a:t>domestic</a:t>
            </a:r>
            <a:r>
              <a:rPr sz="800" spc="-50" dirty="0">
                <a:solidFill>
                  <a:srgbClr val="474C55"/>
                </a:solidFill>
                <a:latin typeface="Calibri"/>
                <a:cs typeface="Calibri"/>
              </a:rPr>
              <a:t> </a:t>
            </a:r>
            <a:r>
              <a:rPr sz="800" spc="-15" dirty="0">
                <a:solidFill>
                  <a:srgbClr val="474C55"/>
                </a:solidFill>
                <a:latin typeface="Calibri"/>
                <a:cs typeface="Calibri"/>
              </a:rPr>
              <a:t>and</a:t>
            </a:r>
            <a:r>
              <a:rPr sz="800" spc="-50" dirty="0">
                <a:solidFill>
                  <a:srgbClr val="474C55"/>
                </a:solidFill>
                <a:latin typeface="Calibri"/>
                <a:cs typeface="Calibri"/>
              </a:rPr>
              <a:t> </a:t>
            </a:r>
            <a:r>
              <a:rPr sz="800" spc="-25" dirty="0">
                <a:solidFill>
                  <a:srgbClr val="474C55"/>
                </a:solidFill>
                <a:latin typeface="Calibri"/>
                <a:cs typeface="Calibri"/>
              </a:rPr>
              <a:t>world</a:t>
            </a:r>
            <a:r>
              <a:rPr sz="800" spc="-50" dirty="0">
                <a:solidFill>
                  <a:srgbClr val="474C55"/>
                </a:solidFill>
                <a:latin typeface="Calibri"/>
                <a:cs typeface="Calibri"/>
              </a:rPr>
              <a:t> </a:t>
            </a:r>
            <a:r>
              <a:rPr sz="800" spc="-15" dirty="0">
                <a:solidFill>
                  <a:srgbClr val="474C55"/>
                </a:solidFill>
                <a:latin typeface="Calibri"/>
                <a:cs typeface="Calibri"/>
              </a:rPr>
              <a:t>equity</a:t>
            </a:r>
            <a:r>
              <a:rPr sz="800" spc="-50" dirty="0">
                <a:solidFill>
                  <a:srgbClr val="474C55"/>
                </a:solidFill>
                <a:latin typeface="Calibri"/>
                <a:cs typeface="Calibri"/>
              </a:rPr>
              <a:t> </a:t>
            </a:r>
            <a:r>
              <a:rPr sz="800" spc="-25" dirty="0">
                <a:solidFill>
                  <a:srgbClr val="474C55"/>
                </a:solidFill>
                <a:latin typeface="Calibri"/>
                <a:cs typeface="Calibri"/>
              </a:rPr>
              <a:t>mutual</a:t>
            </a:r>
            <a:r>
              <a:rPr sz="800" spc="-50" dirty="0">
                <a:solidFill>
                  <a:srgbClr val="474C55"/>
                </a:solidFill>
                <a:latin typeface="Calibri"/>
                <a:cs typeface="Calibri"/>
              </a:rPr>
              <a:t> </a:t>
            </a:r>
            <a:r>
              <a:rPr sz="800" spc="-15" dirty="0">
                <a:solidFill>
                  <a:srgbClr val="474C55"/>
                </a:solidFill>
                <a:latin typeface="Calibri"/>
                <a:cs typeface="Calibri"/>
              </a:rPr>
              <a:t>funds.</a:t>
            </a:r>
            <a:r>
              <a:rPr sz="800" spc="-50" dirty="0">
                <a:solidFill>
                  <a:srgbClr val="474C55"/>
                </a:solidFill>
                <a:latin typeface="Calibri"/>
                <a:cs typeface="Calibri"/>
              </a:rPr>
              <a:t> </a:t>
            </a:r>
            <a:r>
              <a:rPr sz="800" spc="-25" dirty="0">
                <a:solidFill>
                  <a:srgbClr val="474C55"/>
                </a:solidFill>
                <a:latin typeface="Calibri"/>
                <a:cs typeface="Calibri"/>
              </a:rPr>
              <a:t>It</a:t>
            </a:r>
            <a:r>
              <a:rPr sz="800" spc="-50" dirty="0">
                <a:solidFill>
                  <a:srgbClr val="474C55"/>
                </a:solidFill>
                <a:latin typeface="Calibri"/>
                <a:cs typeface="Calibri"/>
              </a:rPr>
              <a:t> </a:t>
            </a:r>
            <a:r>
              <a:rPr sz="800" spc="-15" dirty="0">
                <a:solidFill>
                  <a:srgbClr val="474C55"/>
                </a:solidFill>
                <a:latin typeface="Calibri"/>
                <a:cs typeface="Calibri"/>
              </a:rPr>
              <a:t>includes</a:t>
            </a:r>
            <a:r>
              <a:rPr sz="800" spc="-50" dirty="0">
                <a:solidFill>
                  <a:srgbClr val="474C55"/>
                </a:solidFill>
                <a:latin typeface="Calibri"/>
                <a:cs typeface="Calibri"/>
              </a:rPr>
              <a:t> </a:t>
            </a:r>
            <a:r>
              <a:rPr sz="800" spc="-20" dirty="0">
                <a:solidFill>
                  <a:srgbClr val="474C55"/>
                </a:solidFill>
                <a:latin typeface="Calibri"/>
                <a:cs typeface="Calibri"/>
              </a:rPr>
              <a:t>growth,</a:t>
            </a:r>
            <a:r>
              <a:rPr sz="800" spc="-50" dirty="0">
                <a:solidFill>
                  <a:srgbClr val="474C55"/>
                </a:solidFill>
                <a:latin typeface="Calibri"/>
                <a:cs typeface="Calibri"/>
              </a:rPr>
              <a:t> </a:t>
            </a:r>
            <a:r>
              <a:rPr sz="800" spc="-25" dirty="0">
                <a:solidFill>
                  <a:srgbClr val="474C55"/>
                </a:solidFill>
                <a:latin typeface="Calibri"/>
                <a:cs typeface="Calibri"/>
              </a:rPr>
              <a:t>sector,</a:t>
            </a:r>
            <a:r>
              <a:rPr sz="800" spc="-50" dirty="0">
                <a:solidFill>
                  <a:srgbClr val="474C55"/>
                </a:solidFill>
                <a:latin typeface="Calibri"/>
                <a:cs typeface="Calibri"/>
              </a:rPr>
              <a:t> </a:t>
            </a:r>
            <a:r>
              <a:rPr sz="800" spc="-30" dirty="0">
                <a:solidFill>
                  <a:srgbClr val="474C55"/>
                </a:solidFill>
                <a:latin typeface="Calibri"/>
                <a:cs typeface="Calibri"/>
              </a:rPr>
              <a:t>alternative</a:t>
            </a:r>
            <a:r>
              <a:rPr sz="800" spc="-50" dirty="0">
                <a:solidFill>
                  <a:srgbClr val="474C55"/>
                </a:solidFill>
                <a:latin typeface="Calibri"/>
                <a:cs typeface="Calibri"/>
              </a:rPr>
              <a:t> </a:t>
            </a:r>
            <a:r>
              <a:rPr sz="800" spc="-20" dirty="0">
                <a:solidFill>
                  <a:srgbClr val="474C55"/>
                </a:solidFill>
                <a:latin typeface="Calibri"/>
                <a:cs typeface="Calibri"/>
              </a:rPr>
              <a:t>strategy,</a:t>
            </a:r>
            <a:r>
              <a:rPr sz="800" spc="-50" dirty="0">
                <a:solidFill>
                  <a:srgbClr val="474C55"/>
                </a:solidFill>
                <a:latin typeface="Calibri"/>
                <a:cs typeface="Calibri"/>
              </a:rPr>
              <a:t> </a:t>
            </a:r>
            <a:r>
              <a:rPr sz="800" spc="-20" dirty="0">
                <a:solidFill>
                  <a:srgbClr val="474C55"/>
                </a:solidFill>
                <a:latin typeface="Calibri"/>
                <a:cs typeface="Calibri"/>
              </a:rPr>
              <a:t>value,</a:t>
            </a:r>
            <a:r>
              <a:rPr sz="800" spc="-50" dirty="0">
                <a:solidFill>
                  <a:srgbClr val="474C55"/>
                </a:solidFill>
                <a:latin typeface="Calibri"/>
                <a:cs typeface="Calibri"/>
              </a:rPr>
              <a:t> </a:t>
            </a:r>
            <a:r>
              <a:rPr sz="800" spc="-15" dirty="0">
                <a:solidFill>
                  <a:srgbClr val="474C55"/>
                </a:solidFill>
                <a:latin typeface="Calibri"/>
                <a:cs typeface="Calibri"/>
              </a:rPr>
              <a:t>blend  </a:t>
            </a:r>
            <a:r>
              <a:rPr sz="800" spc="-10" dirty="0">
                <a:solidFill>
                  <a:srgbClr val="474C55"/>
                </a:solidFill>
                <a:latin typeface="Calibri"/>
                <a:cs typeface="Calibri"/>
              </a:rPr>
              <a:t>emerging</a:t>
            </a:r>
            <a:r>
              <a:rPr sz="800" spc="-60" dirty="0">
                <a:solidFill>
                  <a:srgbClr val="474C55"/>
                </a:solidFill>
                <a:latin typeface="Calibri"/>
                <a:cs typeface="Calibri"/>
              </a:rPr>
              <a:t> </a:t>
            </a:r>
            <a:r>
              <a:rPr sz="800" spc="-20" dirty="0">
                <a:solidFill>
                  <a:srgbClr val="474C55"/>
                </a:solidFill>
                <a:latin typeface="Calibri"/>
                <a:cs typeface="Calibri"/>
              </a:rPr>
              <a:t>markets,</a:t>
            </a:r>
            <a:r>
              <a:rPr sz="800" spc="-60" dirty="0">
                <a:solidFill>
                  <a:srgbClr val="474C55"/>
                </a:solidFill>
                <a:latin typeface="Calibri"/>
                <a:cs typeface="Calibri"/>
              </a:rPr>
              <a:t> </a:t>
            </a:r>
            <a:r>
              <a:rPr sz="800" spc="-10" dirty="0">
                <a:solidFill>
                  <a:srgbClr val="474C55"/>
                </a:solidFill>
                <a:latin typeface="Calibri"/>
                <a:cs typeface="Calibri"/>
              </a:rPr>
              <a:t>global</a:t>
            </a:r>
            <a:r>
              <a:rPr sz="800" spc="-60" dirty="0">
                <a:solidFill>
                  <a:srgbClr val="474C55"/>
                </a:solidFill>
                <a:latin typeface="Calibri"/>
                <a:cs typeface="Calibri"/>
              </a:rPr>
              <a:t> </a:t>
            </a:r>
            <a:r>
              <a:rPr sz="800" spc="-20" dirty="0">
                <a:solidFill>
                  <a:srgbClr val="474C55"/>
                </a:solidFill>
                <a:latin typeface="Calibri"/>
                <a:cs typeface="Calibri"/>
              </a:rPr>
              <a:t>equity,</a:t>
            </a:r>
            <a:r>
              <a:rPr sz="800" spc="-60" dirty="0">
                <a:solidFill>
                  <a:srgbClr val="474C55"/>
                </a:solidFill>
                <a:latin typeface="Calibri"/>
                <a:cs typeface="Calibri"/>
              </a:rPr>
              <a:t> </a:t>
            </a:r>
            <a:r>
              <a:rPr sz="800" spc="-25" dirty="0">
                <a:solidFill>
                  <a:srgbClr val="474C55"/>
                </a:solidFill>
                <a:latin typeface="Calibri"/>
                <a:cs typeface="Calibri"/>
              </a:rPr>
              <a:t>international</a:t>
            </a:r>
            <a:r>
              <a:rPr sz="800" spc="-60" dirty="0">
                <a:solidFill>
                  <a:srgbClr val="474C55"/>
                </a:solidFill>
                <a:latin typeface="Calibri"/>
                <a:cs typeface="Calibri"/>
              </a:rPr>
              <a:t> </a:t>
            </a:r>
            <a:r>
              <a:rPr sz="800" spc="-15" dirty="0">
                <a:solidFill>
                  <a:srgbClr val="474C55"/>
                </a:solidFill>
                <a:latin typeface="Calibri"/>
                <a:cs typeface="Calibri"/>
              </a:rPr>
              <a:t>equity</a:t>
            </a:r>
            <a:r>
              <a:rPr sz="800" spc="-60" dirty="0">
                <a:solidFill>
                  <a:srgbClr val="474C55"/>
                </a:solidFill>
                <a:latin typeface="Calibri"/>
                <a:cs typeface="Calibri"/>
              </a:rPr>
              <a:t> </a:t>
            </a:r>
            <a:r>
              <a:rPr sz="800" spc="-15" dirty="0">
                <a:solidFill>
                  <a:srgbClr val="474C55"/>
                </a:solidFill>
                <a:latin typeface="Calibri"/>
                <a:cs typeface="Calibri"/>
              </a:rPr>
              <a:t>and</a:t>
            </a:r>
            <a:r>
              <a:rPr sz="800" spc="-60" dirty="0">
                <a:solidFill>
                  <a:srgbClr val="474C55"/>
                </a:solidFill>
                <a:latin typeface="Calibri"/>
                <a:cs typeface="Calibri"/>
              </a:rPr>
              <a:t> </a:t>
            </a:r>
            <a:r>
              <a:rPr sz="800" spc="-15" dirty="0">
                <a:solidFill>
                  <a:srgbClr val="474C55"/>
                </a:solidFill>
                <a:latin typeface="Calibri"/>
                <a:cs typeface="Calibri"/>
              </a:rPr>
              <a:t>regional</a:t>
            </a:r>
            <a:r>
              <a:rPr sz="800" spc="-60" dirty="0">
                <a:solidFill>
                  <a:srgbClr val="474C55"/>
                </a:solidFill>
                <a:latin typeface="Calibri"/>
                <a:cs typeface="Calibri"/>
              </a:rPr>
              <a:t> </a:t>
            </a:r>
            <a:r>
              <a:rPr sz="800" spc="-20" dirty="0">
                <a:solidFill>
                  <a:srgbClr val="474C55"/>
                </a:solidFill>
                <a:latin typeface="Calibri"/>
                <a:cs typeface="Calibri"/>
              </a:rPr>
              <a:t>equity.</a:t>
            </a:r>
            <a:endParaRPr sz="800" dirty="0">
              <a:latin typeface="Calibri"/>
              <a:cs typeface="Calibri"/>
            </a:endParaRPr>
          </a:p>
          <a:p>
            <a:pPr marL="50165" marR="288925" indent="-38100">
              <a:lnSpc>
                <a:spcPts val="900"/>
              </a:lnSpc>
              <a:spcBef>
                <a:spcPts val="300"/>
              </a:spcBef>
            </a:pPr>
            <a:r>
              <a:rPr sz="675" spc="7" baseline="30864" dirty="0">
                <a:solidFill>
                  <a:srgbClr val="474C55"/>
                </a:solidFill>
                <a:latin typeface="Calibri"/>
                <a:cs typeface="Calibri"/>
              </a:rPr>
              <a:t>4</a:t>
            </a:r>
            <a:r>
              <a:rPr sz="675" spc="-37" baseline="30864" dirty="0">
                <a:solidFill>
                  <a:srgbClr val="474C55"/>
                </a:solidFill>
                <a:latin typeface="Calibri"/>
                <a:cs typeface="Calibri"/>
              </a:rPr>
              <a:t> </a:t>
            </a:r>
            <a:r>
              <a:rPr sz="800" spc="-1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Average</a:t>
            </a:r>
            <a:r>
              <a:rPr sz="800" spc="-55" dirty="0">
                <a:solidFill>
                  <a:srgbClr val="474C55"/>
                </a:solidFill>
                <a:latin typeface="Calibri"/>
                <a:cs typeface="Calibri"/>
              </a:rPr>
              <a:t> </a:t>
            </a:r>
            <a:r>
              <a:rPr sz="800" spc="-10" dirty="0">
                <a:solidFill>
                  <a:srgbClr val="474C55"/>
                </a:solidFill>
                <a:latin typeface="Calibri"/>
                <a:cs typeface="Calibri"/>
              </a:rPr>
              <a:t>Fixed</a:t>
            </a:r>
            <a:r>
              <a:rPr sz="800" spc="-55" dirty="0">
                <a:solidFill>
                  <a:srgbClr val="474C55"/>
                </a:solidFill>
                <a:latin typeface="Calibri"/>
                <a:cs typeface="Calibri"/>
              </a:rPr>
              <a:t> </a:t>
            </a:r>
            <a:r>
              <a:rPr sz="800" spc="-15" dirty="0">
                <a:solidFill>
                  <a:srgbClr val="474C55"/>
                </a:solidFill>
                <a:latin typeface="Calibri"/>
                <a:cs typeface="Calibri"/>
              </a:rPr>
              <a:t>Income</a:t>
            </a:r>
            <a:r>
              <a:rPr sz="800" spc="-55" dirty="0">
                <a:solidFill>
                  <a:srgbClr val="474C55"/>
                </a:solidFill>
                <a:latin typeface="Calibri"/>
                <a:cs typeface="Calibri"/>
              </a:rPr>
              <a:t> </a:t>
            </a:r>
            <a:r>
              <a:rPr sz="800" spc="-20" dirty="0">
                <a:solidFill>
                  <a:srgbClr val="474C55"/>
                </a:solidFill>
                <a:latin typeface="Calibri"/>
                <a:cs typeface="Calibri"/>
              </a:rPr>
              <a:t>Investor</a:t>
            </a:r>
            <a:r>
              <a:rPr sz="800" spc="-55" dirty="0">
                <a:solidFill>
                  <a:srgbClr val="474C55"/>
                </a:solidFill>
                <a:latin typeface="Calibri"/>
                <a:cs typeface="Calibri"/>
              </a:rPr>
              <a:t> </a:t>
            </a:r>
            <a:r>
              <a:rPr sz="800" spc="-10" dirty="0">
                <a:solidFill>
                  <a:srgbClr val="474C55"/>
                </a:solidFill>
                <a:latin typeface="Calibri"/>
                <a:cs typeface="Calibri"/>
              </a:rPr>
              <a:t>is</a:t>
            </a:r>
            <a:r>
              <a:rPr sz="800" spc="-55" dirty="0">
                <a:solidFill>
                  <a:srgbClr val="474C55"/>
                </a:solidFill>
                <a:latin typeface="Calibri"/>
                <a:cs typeface="Calibri"/>
              </a:rPr>
              <a:t> </a:t>
            </a:r>
            <a:r>
              <a:rPr sz="800" spc="-15" dirty="0">
                <a:solidFill>
                  <a:srgbClr val="474C55"/>
                </a:solidFill>
                <a:latin typeface="Calibri"/>
                <a:cs typeface="Calibri"/>
              </a:rPr>
              <a:t>comprised</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a</a:t>
            </a:r>
            <a:r>
              <a:rPr sz="800" spc="-55" dirty="0">
                <a:solidFill>
                  <a:srgbClr val="474C55"/>
                </a:solidFill>
                <a:latin typeface="Calibri"/>
                <a:cs typeface="Calibri"/>
              </a:rPr>
              <a:t> </a:t>
            </a:r>
            <a:r>
              <a:rPr sz="800" spc="-20" dirty="0">
                <a:solidFill>
                  <a:srgbClr val="474C55"/>
                </a:solidFill>
                <a:latin typeface="Calibri"/>
                <a:cs typeface="Calibri"/>
              </a:rPr>
              <a:t>universe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0" dirty="0">
                <a:solidFill>
                  <a:srgbClr val="474C55"/>
                </a:solidFill>
                <a:latin typeface="Calibri"/>
                <a:cs typeface="Calibri"/>
              </a:rPr>
              <a:t>fixed</a:t>
            </a:r>
            <a:r>
              <a:rPr sz="800" spc="-55" dirty="0">
                <a:solidFill>
                  <a:srgbClr val="474C55"/>
                </a:solidFill>
                <a:latin typeface="Calibri"/>
                <a:cs typeface="Calibri"/>
              </a:rPr>
              <a:t> </a:t>
            </a:r>
            <a:r>
              <a:rPr sz="800" spc="-15" dirty="0">
                <a:solidFill>
                  <a:srgbClr val="474C55"/>
                </a:solidFill>
                <a:latin typeface="Calibri"/>
                <a:cs typeface="Calibri"/>
              </a:rPr>
              <a:t>income</a:t>
            </a:r>
            <a:r>
              <a:rPr sz="800" spc="-55" dirty="0">
                <a:solidFill>
                  <a:srgbClr val="474C55"/>
                </a:solidFill>
                <a:latin typeface="Calibri"/>
                <a:cs typeface="Calibri"/>
              </a:rPr>
              <a:t> </a:t>
            </a:r>
            <a:r>
              <a:rPr sz="800" spc="-25" dirty="0">
                <a:solidFill>
                  <a:srgbClr val="474C55"/>
                </a:solidFill>
                <a:latin typeface="Calibri"/>
                <a:cs typeface="Calibri"/>
              </a:rPr>
              <a:t>mutual</a:t>
            </a:r>
            <a:r>
              <a:rPr sz="800" spc="-55" dirty="0">
                <a:solidFill>
                  <a:srgbClr val="474C55"/>
                </a:solidFill>
                <a:latin typeface="Calibri"/>
                <a:cs typeface="Calibri"/>
              </a:rPr>
              <a:t> </a:t>
            </a:r>
            <a:r>
              <a:rPr sz="800" spc="-15" dirty="0">
                <a:solidFill>
                  <a:srgbClr val="474C55"/>
                </a:solidFill>
                <a:latin typeface="Calibri"/>
                <a:cs typeface="Calibri"/>
              </a:rPr>
              <a:t>funds,</a:t>
            </a:r>
            <a:r>
              <a:rPr sz="800" spc="-55" dirty="0">
                <a:solidFill>
                  <a:srgbClr val="474C55"/>
                </a:solidFill>
                <a:latin typeface="Calibri"/>
                <a:cs typeface="Calibri"/>
              </a:rPr>
              <a:t> </a:t>
            </a:r>
            <a:r>
              <a:rPr sz="800" spc="-20" dirty="0">
                <a:solidFill>
                  <a:srgbClr val="474C55"/>
                </a:solidFill>
                <a:latin typeface="Calibri"/>
                <a:cs typeface="Calibri"/>
              </a:rPr>
              <a:t>which</a:t>
            </a:r>
            <a:r>
              <a:rPr sz="800" spc="-55" dirty="0">
                <a:solidFill>
                  <a:srgbClr val="474C55"/>
                </a:solidFill>
                <a:latin typeface="Calibri"/>
                <a:cs typeface="Calibri"/>
              </a:rPr>
              <a:t> </a:t>
            </a:r>
            <a:r>
              <a:rPr sz="800" spc="-15" dirty="0">
                <a:solidFill>
                  <a:srgbClr val="474C55"/>
                </a:solidFill>
                <a:latin typeface="Calibri"/>
                <a:cs typeface="Calibri"/>
              </a:rPr>
              <a:t>includes</a:t>
            </a:r>
            <a:r>
              <a:rPr sz="800" spc="-55" dirty="0">
                <a:solidFill>
                  <a:srgbClr val="474C55"/>
                </a:solidFill>
                <a:latin typeface="Calibri"/>
                <a:cs typeface="Calibri"/>
              </a:rPr>
              <a:t> </a:t>
            </a:r>
            <a:r>
              <a:rPr sz="800" spc="-25" dirty="0">
                <a:solidFill>
                  <a:srgbClr val="474C55"/>
                </a:solidFill>
                <a:latin typeface="Calibri"/>
                <a:cs typeface="Calibri"/>
              </a:rPr>
              <a:t>investment-</a:t>
            </a:r>
            <a:r>
              <a:rPr sz="800" spc="-55" dirty="0">
                <a:solidFill>
                  <a:srgbClr val="474C55"/>
                </a:solidFill>
                <a:latin typeface="Calibri"/>
                <a:cs typeface="Calibri"/>
              </a:rPr>
              <a:t> </a:t>
            </a:r>
            <a:r>
              <a:rPr sz="800" spc="-10" dirty="0">
                <a:solidFill>
                  <a:srgbClr val="474C55"/>
                </a:solidFill>
                <a:latin typeface="Calibri"/>
                <a:cs typeface="Calibri"/>
              </a:rPr>
              <a:t>grade,</a:t>
            </a:r>
            <a:r>
              <a:rPr sz="800" spc="-55" dirty="0">
                <a:solidFill>
                  <a:srgbClr val="474C55"/>
                </a:solidFill>
                <a:latin typeface="Calibri"/>
                <a:cs typeface="Calibri"/>
              </a:rPr>
              <a:t> </a:t>
            </a:r>
            <a:r>
              <a:rPr sz="800" spc="-10" dirty="0">
                <a:solidFill>
                  <a:srgbClr val="474C55"/>
                </a:solidFill>
                <a:latin typeface="Calibri"/>
                <a:cs typeface="Calibri"/>
              </a:rPr>
              <a:t>high-yield,</a:t>
            </a:r>
            <a:r>
              <a:rPr sz="800" spc="-55" dirty="0">
                <a:solidFill>
                  <a:srgbClr val="474C55"/>
                </a:solidFill>
                <a:latin typeface="Calibri"/>
                <a:cs typeface="Calibri"/>
              </a:rPr>
              <a:t> </a:t>
            </a:r>
            <a:r>
              <a:rPr sz="800" spc="-20" dirty="0">
                <a:solidFill>
                  <a:srgbClr val="474C55"/>
                </a:solidFill>
                <a:latin typeface="Calibri"/>
                <a:cs typeface="Calibri"/>
              </a:rPr>
              <a:t>government,</a:t>
            </a:r>
            <a:r>
              <a:rPr sz="800" spc="-55" dirty="0">
                <a:solidFill>
                  <a:srgbClr val="474C55"/>
                </a:solidFill>
                <a:latin typeface="Calibri"/>
                <a:cs typeface="Calibri"/>
              </a:rPr>
              <a:t> </a:t>
            </a:r>
            <a:r>
              <a:rPr sz="800" spc="-15" dirty="0">
                <a:solidFill>
                  <a:srgbClr val="474C55"/>
                </a:solidFill>
                <a:latin typeface="Calibri"/>
                <a:cs typeface="Calibri"/>
              </a:rPr>
              <a:t>municipal,  </a:t>
            </a:r>
            <a:r>
              <a:rPr sz="800" spc="-25" dirty="0">
                <a:solidFill>
                  <a:srgbClr val="474C55"/>
                </a:solidFill>
                <a:latin typeface="Calibri"/>
                <a:cs typeface="Calibri"/>
              </a:rPr>
              <a:t>multisector,</a:t>
            </a:r>
            <a:r>
              <a:rPr sz="800" spc="-55" dirty="0">
                <a:solidFill>
                  <a:srgbClr val="474C55"/>
                </a:solidFill>
                <a:latin typeface="Calibri"/>
                <a:cs typeface="Calibri"/>
              </a:rPr>
              <a:t> </a:t>
            </a:r>
            <a:r>
              <a:rPr sz="800" spc="-15" dirty="0">
                <a:solidFill>
                  <a:srgbClr val="474C55"/>
                </a:solidFill>
                <a:latin typeface="Calibri"/>
                <a:cs typeface="Calibri"/>
              </a:rPr>
              <a:t>and</a:t>
            </a:r>
            <a:r>
              <a:rPr sz="800" spc="-55" dirty="0">
                <a:solidFill>
                  <a:srgbClr val="474C55"/>
                </a:solidFill>
                <a:latin typeface="Calibri"/>
                <a:cs typeface="Calibri"/>
              </a:rPr>
              <a:t> </a:t>
            </a:r>
            <a:r>
              <a:rPr sz="800" spc="-10" dirty="0">
                <a:solidFill>
                  <a:srgbClr val="474C55"/>
                </a:solidFill>
                <a:latin typeface="Calibri"/>
                <a:cs typeface="Calibri"/>
              </a:rPr>
              <a:t>global</a:t>
            </a:r>
            <a:r>
              <a:rPr sz="800" spc="-55" dirty="0">
                <a:solidFill>
                  <a:srgbClr val="474C55"/>
                </a:solidFill>
                <a:latin typeface="Calibri"/>
                <a:cs typeface="Calibri"/>
              </a:rPr>
              <a:t> </a:t>
            </a:r>
            <a:r>
              <a:rPr sz="800" spc="-10" dirty="0">
                <a:solidFill>
                  <a:srgbClr val="474C55"/>
                </a:solidFill>
                <a:latin typeface="Calibri"/>
                <a:cs typeface="Calibri"/>
              </a:rPr>
              <a:t>bond</a:t>
            </a:r>
            <a:r>
              <a:rPr sz="800" spc="-55" dirty="0">
                <a:solidFill>
                  <a:srgbClr val="474C55"/>
                </a:solidFill>
                <a:latin typeface="Calibri"/>
                <a:cs typeface="Calibri"/>
              </a:rPr>
              <a:t> </a:t>
            </a:r>
            <a:r>
              <a:rPr sz="800" spc="-15" dirty="0">
                <a:solidFill>
                  <a:srgbClr val="474C55"/>
                </a:solidFill>
                <a:latin typeface="Calibri"/>
                <a:cs typeface="Calibri"/>
              </a:rPr>
              <a:t>funds.</a:t>
            </a:r>
            <a:r>
              <a:rPr sz="800" spc="-55" dirty="0">
                <a:solidFill>
                  <a:srgbClr val="474C55"/>
                </a:solidFill>
                <a:latin typeface="Calibri"/>
                <a:cs typeface="Calibri"/>
              </a:rPr>
              <a:t> </a:t>
            </a:r>
            <a:r>
              <a:rPr sz="800" spc="-25" dirty="0">
                <a:solidFill>
                  <a:srgbClr val="474C55"/>
                </a:solidFill>
                <a:latin typeface="Calibri"/>
                <a:cs typeface="Calibri"/>
              </a:rPr>
              <a:t>It</a:t>
            </a:r>
            <a:r>
              <a:rPr sz="800" spc="-55" dirty="0">
                <a:solidFill>
                  <a:srgbClr val="474C55"/>
                </a:solidFill>
                <a:latin typeface="Calibri"/>
                <a:cs typeface="Calibri"/>
              </a:rPr>
              <a:t> </a:t>
            </a:r>
            <a:r>
              <a:rPr sz="800" spc="-15" dirty="0">
                <a:solidFill>
                  <a:srgbClr val="474C55"/>
                </a:solidFill>
                <a:latin typeface="Calibri"/>
                <a:cs typeface="Calibri"/>
              </a:rPr>
              <a:t>does</a:t>
            </a:r>
            <a:r>
              <a:rPr sz="800" spc="-55" dirty="0">
                <a:solidFill>
                  <a:srgbClr val="474C55"/>
                </a:solidFill>
                <a:latin typeface="Calibri"/>
                <a:cs typeface="Calibri"/>
              </a:rPr>
              <a:t> </a:t>
            </a:r>
            <a:r>
              <a:rPr sz="800" spc="-25" dirty="0">
                <a:solidFill>
                  <a:srgbClr val="474C55"/>
                </a:solidFill>
                <a:latin typeface="Calibri"/>
                <a:cs typeface="Calibri"/>
              </a:rPr>
              <a:t>not</a:t>
            </a:r>
            <a:r>
              <a:rPr sz="800" spc="-55" dirty="0">
                <a:solidFill>
                  <a:srgbClr val="474C55"/>
                </a:solidFill>
                <a:latin typeface="Calibri"/>
                <a:cs typeface="Calibri"/>
              </a:rPr>
              <a:t> </a:t>
            </a:r>
            <a:r>
              <a:rPr sz="800" spc="-15" dirty="0">
                <a:solidFill>
                  <a:srgbClr val="474C55"/>
                </a:solidFill>
                <a:latin typeface="Calibri"/>
                <a:cs typeface="Calibri"/>
              </a:rPr>
              <a:t>include</a:t>
            </a:r>
            <a:r>
              <a:rPr sz="800" spc="-55" dirty="0">
                <a:solidFill>
                  <a:srgbClr val="474C55"/>
                </a:solidFill>
                <a:latin typeface="Calibri"/>
                <a:cs typeface="Calibri"/>
              </a:rPr>
              <a:t> </a:t>
            </a:r>
            <a:r>
              <a:rPr sz="800" spc="-20" dirty="0">
                <a:solidFill>
                  <a:srgbClr val="474C55"/>
                </a:solidFill>
                <a:latin typeface="Calibri"/>
                <a:cs typeface="Calibri"/>
              </a:rPr>
              <a:t>money</a:t>
            </a:r>
            <a:r>
              <a:rPr sz="800" spc="-55" dirty="0">
                <a:solidFill>
                  <a:srgbClr val="474C55"/>
                </a:solidFill>
                <a:latin typeface="Calibri"/>
                <a:cs typeface="Calibri"/>
              </a:rPr>
              <a:t> </a:t>
            </a:r>
            <a:r>
              <a:rPr sz="800" spc="-25" dirty="0">
                <a:solidFill>
                  <a:srgbClr val="474C55"/>
                </a:solidFill>
                <a:latin typeface="Calibri"/>
                <a:cs typeface="Calibri"/>
              </a:rPr>
              <a:t>market</a:t>
            </a:r>
            <a:r>
              <a:rPr sz="800" spc="-55" dirty="0">
                <a:solidFill>
                  <a:srgbClr val="474C55"/>
                </a:solidFill>
                <a:latin typeface="Calibri"/>
                <a:cs typeface="Calibri"/>
              </a:rPr>
              <a:t> </a:t>
            </a:r>
            <a:r>
              <a:rPr sz="800" spc="-15" dirty="0">
                <a:solidFill>
                  <a:srgbClr val="474C55"/>
                </a:solidFill>
                <a:latin typeface="Calibri"/>
                <a:cs typeface="Calibri"/>
              </a:rPr>
              <a:t>funds.</a:t>
            </a:r>
            <a:endParaRPr sz="800" dirty="0">
              <a:latin typeface="Calibri"/>
              <a:cs typeface="Calibri"/>
            </a:endParaRPr>
          </a:p>
        </p:txBody>
      </p:sp>
      <p:sp>
        <p:nvSpPr>
          <p:cNvPr id="14" name="object 14"/>
          <p:cNvSpPr txBox="1"/>
          <p:nvPr/>
        </p:nvSpPr>
        <p:spPr>
          <a:xfrm>
            <a:off x="444466" y="5166359"/>
            <a:ext cx="1778635" cy="2181225"/>
          </a:xfrm>
          <a:prstGeom prst="rect">
            <a:avLst/>
          </a:prstGeom>
        </p:spPr>
        <p:txBody>
          <a:bodyPr vert="horz" wrap="square" lIns="0" tIns="0" rIns="0" bIns="0" rtlCol="0">
            <a:spAutoFit/>
          </a:bodyPr>
          <a:lstStyle/>
          <a:p>
            <a:pPr marL="12700" marR="217804">
              <a:lnSpc>
                <a:spcPts val="900"/>
              </a:lnSpc>
            </a:pPr>
            <a:r>
              <a:rPr sz="800" spc="-15" dirty="0">
                <a:solidFill>
                  <a:srgbClr val="474C55"/>
                </a:solidFill>
                <a:latin typeface="Calibri"/>
                <a:cs typeface="Calibri"/>
              </a:rPr>
              <a:t>Source:</a:t>
            </a:r>
            <a:r>
              <a:rPr sz="800" spc="-70" dirty="0">
                <a:solidFill>
                  <a:srgbClr val="474C55"/>
                </a:solidFill>
                <a:latin typeface="Calibri"/>
                <a:cs typeface="Calibri"/>
              </a:rPr>
              <a:t> </a:t>
            </a:r>
            <a:r>
              <a:rPr sz="800" spc="-20" dirty="0">
                <a:solidFill>
                  <a:srgbClr val="474C55"/>
                </a:solidFill>
                <a:latin typeface="Calibri"/>
                <a:cs typeface="Calibri"/>
              </a:rPr>
              <a:t>Dalbar,</a:t>
            </a:r>
            <a:r>
              <a:rPr sz="800" spc="-70" dirty="0">
                <a:solidFill>
                  <a:srgbClr val="474C55"/>
                </a:solidFill>
                <a:latin typeface="Calibri"/>
                <a:cs typeface="Calibri"/>
              </a:rPr>
              <a:t> </a:t>
            </a:r>
            <a:r>
              <a:rPr sz="800" spc="-25" dirty="0">
                <a:solidFill>
                  <a:srgbClr val="474C55"/>
                </a:solidFill>
                <a:latin typeface="Calibri"/>
                <a:cs typeface="Calibri"/>
              </a:rPr>
              <a:t>2019</a:t>
            </a:r>
            <a:r>
              <a:rPr sz="800" spc="-70" dirty="0">
                <a:solidFill>
                  <a:srgbClr val="474C55"/>
                </a:solidFill>
                <a:latin typeface="Calibri"/>
                <a:cs typeface="Calibri"/>
              </a:rPr>
              <a:t> </a:t>
            </a:r>
            <a:r>
              <a:rPr sz="800" spc="-5" dirty="0">
                <a:solidFill>
                  <a:srgbClr val="474C55"/>
                </a:solidFill>
                <a:latin typeface="Calibri"/>
                <a:cs typeface="Calibri"/>
              </a:rPr>
              <a:t>QAIB</a:t>
            </a:r>
            <a:r>
              <a:rPr sz="800" spc="-70" dirty="0">
                <a:solidFill>
                  <a:srgbClr val="474C55"/>
                </a:solidFill>
                <a:latin typeface="Calibri"/>
                <a:cs typeface="Calibri"/>
              </a:rPr>
              <a:t> </a:t>
            </a:r>
            <a:r>
              <a:rPr sz="800" spc="-15" dirty="0">
                <a:solidFill>
                  <a:srgbClr val="474C55"/>
                </a:solidFill>
                <a:latin typeface="Calibri"/>
                <a:cs typeface="Calibri"/>
              </a:rPr>
              <a:t>Report,</a:t>
            </a:r>
            <a:r>
              <a:rPr sz="800" spc="-70" dirty="0">
                <a:solidFill>
                  <a:srgbClr val="474C55"/>
                </a:solidFill>
                <a:latin typeface="Calibri"/>
                <a:cs typeface="Calibri"/>
              </a:rPr>
              <a:t> </a:t>
            </a:r>
            <a:r>
              <a:rPr sz="800" spc="-15" dirty="0">
                <a:solidFill>
                  <a:srgbClr val="474C55"/>
                </a:solidFill>
                <a:latin typeface="Calibri"/>
                <a:cs typeface="Calibri"/>
              </a:rPr>
              <a:t>as</a:t>
            </a:r>
            <a:r>
              <a:rPr sz="800" spc="-70" dirty="0">
                <a:solidFill>
                  <a:srgbClr val="474C55"/>
                </a:solidFill>
                <a:latin typeface="Calibri"/>
                <a:cs typeface="Calibri"/>
              </a:rPr>
              <a:t> </a:t>
            </a:r>
            <a:r>
              <a:rPr sz="800" spc="-40" dirty="0">
                <a:solidFill>
                  <a:srgbClr val="474C55"/>
                </a:solidFill>
                <a:latin typeface="Calibri"/>
                <a:cs typeface="Calibri"/>
              </a:rPr>
              <a:t>of  </a:t>
            </a:r>
            <a:r>
              <a:rPr sz="800" spc="-15" dirty="0">
                <a:solidFill>
                  <a:srgbClr val="474C55"/>
                </a:solidFill>
                <a:latin typeface="Calibri"/>
                <a:cs typeface="Calibri"/>
              </a:rPr>
              <a:t>December</a:t>
            </a:r>
            <a:r>
              <a:rPr sz="800" spc="-140" dirty="0">
                <a:solidFill>
                  <a:srgbClr val="474C55"/>
                </a:solidFill>
                <a:latin typeface="Calibri"/>
                <a:cs typeface="Calibri"/>
              </a:rPr>
              <a:t> </a:t>
            </a:r>
            <a:r>
              <a:rPr sz="800" spc="-35" dirty="0">
                <a:solidFill>
                  <a:srgbClr val="474C55"/>
                </a:solidFill>
                <a:latin typeface="Calibri"/>
                <a:cs typeface="Calibri"/>
              </a:rPr>
              <a:t>31, </a:t>
            </a:r>
            <a:r>
              <a:rPr sz="800" spc="-20" dirty="0">
                <a:solidFill>
                  <a:srgbClr val="474C55"/>
                </a:solidFill>
                <a:latin typeface="Calibri"/>
                <a:cs typeface="Calibri"/>
              </a:rPr>
              <a:t>2018.</a:t>
            </a:r>
            <a:endParaRPr sz="800">
              <a:latin typeface="Calibri"/>
              <a:cs typeface="Calibri"/>
            </a:endParaRPr>
          </a:p>
          <a:p>
            <a:pPr marL="12700" marR="5080">
              <a:lnSpc>
                <a:spcPts val="900"/>
              </a:lnSpc>
              <a:spcBef>
                <a:spcPts val="300"/>
              </a:spcBef>
            </a:pPr>
            <a:r>
              <a:rPr sz="800" spc="-10" dirty="0">
                <a:solidFill>
                  <a:srgbClr val="474C55"/>
                </a:solidFill>
                <a:latin typeface="Calibri"/>
                <a:cs typeface="Calibri"/>
              </a:rPr>
              <a:t>This </a:t>
            </a:r>
            <a:r>
              <a:rPr sz="800" spc="-20" dirty="0">
                <a:solidFill>
                  <a:srgbClr val="474C55"/>
                </a:solidFill>
                <a:latin typeface="Calibri"/>
                <a:cs typeface="Calibri"/>
              </a:rPr>
              <a:t>example </a:t>
            </a:r>
            <a:r>
              <a:rPr sz="800" spc="-10" dirty="0">
                <a:solidFill>
                  <a:srgbClr val="474C55"/>
                </a:solidFill>
                <a:latin typeface="Calibri"/>
                <a:cs typeface="Calibri"/>
              </a:rPr>
              <a:t>is </a:t>
            </a:r>
            <a:r>
              <a:rPr sz="800" spc="-30" dirty="0">
                <a:solidFill>
                  <a:srgbClr val="474C55"/>
                </a:solidFill>
                <a:latin typeface="Calibri"/>
                <a:cs typeface="Calibri"/>
              </a:rPr>
              <a:t>for </a:t>
            </a:r>
            <a:r>
              <a:rPr sz="800" spc="-25" dirty="0">
                <a:solidFill>
                  <a:srgbClr val="474C55"/>
                </a:solidFill>
                <a:latin typeface="Calibri"/>
                <a:cs typeface="Calibri"/>
              </a:rPr>
              <a:t>illustrative </a:t>
            </a:r>
            <a:r>
              <a:rPr sz="800" spc="-15" dirty="0">
                <a:solidFill>
                  <a:srgbClr val="474C55"/>
                </a:solidFill>
                <a:latin typeface="Calibri"/>
                <a:cs typeface="Calibri"/>
              </a:rPr>
              <a:t>purposes </a:t>
            </a:r>
            <a:r>
              <a:rPr sz="800" spc="-20" dirty="0">
                <a:solidFill>
                  <a:srgbClr val="474C55"/>
                </a:solidFill>
                <a:latin typeface="Calibri"/>
                <a:cs typeface="Calibri"/>
              </a:rPr>
              <a:t>only  </a:t>
            </a:r>
            <a:r>
              <a:rPr sz="800" spc="-15" dirty="0">
                <a:solidFill>
                  <a:srgbClr val="474C55"/>
                </a:solidFill>
                <a:latin typeface="Calibri"/>
                <a:cs typeface="Calibri"/>
              </a:rPr>
              <a:t>and </a:t>
            </a:r>
            <a:r>
              <a:rPr sz="800" spc="-30" dirty="0">
                <a:solidFill>
                  <a:srgbClr val="474C55"/>
                </a:solidFill>
                <a:latin typeface="Calibri"/>
                <a:cs typeface="Calibri"/>
              </a:rPr>
              <a:t>are </a:t>
            </a:r>
            <a:r>
              <a:rPr sz="800" spc="-25" dirty="0">
                <a:solidFill>
                  <a:srgbClr val="474C55"/>
                </a:solidFill>
                <a:latin typeface="Calibri"/>
                <a:cs typeface="Calibri"/>
              </a:rPr>
              <a:t>not </a:t>
            </a:r>
            <a:r>
              <a:rPr sz="800" spc="-20" dirty="0">
                <a:solidFill>
                  <a:srgbClr val="474C55"/>
                </a:solidFill>
                <a:latin typeface="Calibri"/>
                <a:cs typeface="Calibri"/>
              </a:rPr>
              <a:t>intended </a:t>
            </a:r>
            <a:r>
              <a:rPr sz="800" spc="-30" dirty="0">
                <a:solidFill>
                  <a:srgbClr val="474C55"/>
                </a:solidFill>
                <a:latin typeface="Calibri"/>
                <a:cs typeface="Calibri"/>
              </a:rPr>
              <a:t>to </a:t>
            </a:r>
            <a:r>
              <a:rPr sz="800" spc="-25" dirty="0">
                <a:solidFill>
                  <a:srgbClr val="474C55"/>
                </a:solidFill>
                <a:latin typeface="Calibri"/>
                <a:cs typeface="Calibri"/>
              </a:rPr>
              <a:t>represent the future  </a:t>
            </a:r>
            <a:r>
              <a:rPr sz="800" spc="-20" dirty="0">
                <a:solidFill>
                  <a:srgbClr val="474C55"/>
                </a:solidFill>
                <a:latin typeface="Calibri"/>
                <a:cs typeface="Calibri"/>
              </a:rPr>
              <a:t>performance </a:t>
            </a:r>
            <a:r>
              <a:rPr sz="800" spc="-40" dirty="0">
                <a:solidFill>
                  <a:srgbClr val="474C55"/>
                </a:solidFill>
                <a:latin typeface="Calibri"/>
                <a:cs typeface="Calibri"/>
              </a:rPr>
              <a:t>of </a:t>
            </a:r>
            <a:r>
              <a:rPr sz="800" spc="-25" dirty="0">
                <a:solidFill>
                  <a:srgbClr val="474C55"/>
                </a:solidFill>
                <a:latin typeface="Calibri"/>
                <a:cs typeface="Calibri"/>
              </a:rPr>
              <a:t>any </a:t>
            </a:r>
            <a:r>
              <a:rPr sz="800" spc="5" dirty="0">
                <a:solidFill>
                  <a:srgbClr val="474C55"/>
                </a:solidFill>
                <a:latin typeface="Calibri"/>
                <a:cs typeface="Calibri"/>
              </a:rPr>
              <a:t>MFS</a:t>
            </a:r>
            <a:r>
              <a:rPr sz="675" spc="7" baseline="30864" dirty="0">
                <a:solidFill>
                  <a:srgbClr val="474C55"/>
                </a:solidFill>
                <a:latin typeface="Calibri"/>
                <a:cs typeface="Calibri"/>
              </a:rPr>
              <a:t>® </a:t>
            </a:r>
            <a:r>
              <a:rPr sz="800" spc="-15" dirty="0">
                <a:solidFill>
                  <a:srgbClr val="474C55"/>
                </a:solidFill>
                <a:latin typeface="Calibri"/>
                <a:cs typeface="Calibri"/>
              </a:rPr>
              <a:t>product. Although  </a:t>
            </a:r>
            <a:r>
              <a:rPr sz="800" spc="-25" dirty="0">
                <a:solidFill>
                  <a:srgbClr val="474C55"/>
                </a:solidFill>
                <a:latin typeface="Calibri"/>
                <a:cs typeface="Calibri"/>
              </a:rPr>
              <a:t>the</a:t>
            </a:r>
            <a:r>
              <a:rPr sz="800" spc="-60" dirty="0">
                <a:solidFill>
                  <a:srgbClr val="474C55"/>
                </a:solidFill>
                <a:latin typeface="Calibri"/>
                <a:cs typeface="Calibri"/>
              </a:rPr>
              <a:t> </a:t>
            </a:r>
            <a:r>
              <a:rPr sz="800" spc="-25" dirty="0">
                <a:solidFill>
                  <a:srgbClr val="474C55"/>
                </a:solidFill>
                <a:latin typeface="Calibri"/>
                <a:cs typeface="Calibri"/>
              </a:rPr>
              <a:t>data</a:t>
            </a:r>
            <a:r>
              <a:rPr sz="800" spc="-60" dirty="0">
                <a:solidFill>
                  <a:srgbClr val="474C55"/>
                </a:solidFill>
                <a:latin typeface="Calibri"/>
                <a:cs typeface="Calibri"/>
              </a:rPr>
              <a:t> </a:t>
            </a:r>
            <a:r>
              <a:rPr sz="800" spc="-10" dirty="0">
                <a:solidFill>
                  <a:srgbClr val="474C55"/>
                </a:solidFill>
                <a:latin typeface="Calibri"/>
                <a:cs typeface="Calibri"/>
              </a:rPr>
              <a:t>is</a:t>
            </a:r>
            <a:r>
              <a:rPr sz="800" spc="-60" dirty="0">
                <a:solidFill>
                  <a:srgbClr val="474C55"/>
                </a:solidFill>
                <a:latin typeface="Calibri"/>
                <a:cs typeface="Calibri"/>
              </a:rPr>
              <a:t> </a:t>
            </a:r>
            <a:r>
              <a:rPr sz="800" spc="-15" dirty="0">
                <a:solidFill>
                  <a:srgbClr val="474C55"/>
                </a:solidFill>
                <a:latin typeface="Calibri"/>
                <a:cs typeface="Calibri"/>
              </a:rPr>
              <a:t>gathered</a:t>
            </a:r>
            <a:r>
              <a:rPr sz="800" spc="-60" dirty="0">
                <a:solidFill>
                  <a:srgbClr val="474C55"/>
                </a:solidFill>
                <a:latin typeface="Calibri"/>
                <a:cs typeface="Calibri"/>
              </a:rPr>
              <a:t> </a:t>
            </a:r>
            <a:r>
              <a:rPr sz="800" spc="-30" dirty="0">
                <a:solidFill>
                  <a:srgbClr val="474C55"/>
                </a:solidFill>
                <a:latin typeface="Calibri"/>
                <a:cs typeface="Calibri"/>
              </a:rPr>
              <a:t>from</a:t>
            </a:r>
            <a:r>
              <a:rPr sz="800" spc="-60" dirty="0">
                <a:solidFill>
                  <a:srgbClr val="474C55"/>
                </a:solidFill>
                <a:latin typeface="Calibri"/>
                <a:cs typeface="Calibri"/>
              </a:rPr>
              <a:t> </a:t>
            </a:r>
            <a:r>
              <a:rPr sz="800" spc="-15" dirty="0">
                <a:solidFill>
                  <a:srgbClr val="474C55"/>
                </a:solidFill>
                <a:latin typeface="Calibri"/>
                <a:cs typeface="Calibri"/>
              </a:rPr>
              <a:t>sources</a:t>
            </a:r>
            <a:r>
              <a:rPr sz="800" spc="-60" dirty="0">
                <a:solidFill>
                  <a:srgbClr val="474C55"/>
                </a:solidFill>
                <a:latin typeface="Calibri"/>
                <a:cs typeface="Calibri"/>
              </a:rPr>
              <a:t> </a:t>
            </a:r>
            <a:r>
              <a:rPr sz="800" spc="-20" dirty="0">
                <a:solidFill>
                  <a:srgbClr val="474C55"/>
                </a:solidFill>
                <a:latin typeface="Calibri"/>
                <a:cs typeface="Calibri"/>
              </a:rPr>
              <a:t>believed</a:t>
            </a:r>
            <a:r>
              <a:rPr sz="800" spc="-60" dirty="0">
                <a:solidFill>
                  <a:srgbClr val="474C55"/>
                </a:solidFill>
                <a:latin typeface="Calibri"/>
                <a:cs typeface="Calibri"/>
              </a:rPr>
              <a:t> </a:t>
            </a:r>
            <a:r>
              <a:rPr sz="800" spc="-30" dirty="0">
                <a:solidFill>
                  <a:srgbClr val="474C55"/>
                </a:solidFill>
                <a:latin typeface="Calibri"/>
                <a:cs typeface="Calibri"/>
              </a:rPr>
              <a:t>to  </a:t>
            </a:r>
            <a:r>
              <a:rPr sz="800" spc="-10" dirty="0">
                <a:solidFill>
                  <a:srgbClr val="474C55"/>
                </a:solidFill>
                <a:latin typeface="Calibri"/>
                <a:cs typeface="Calibri"/>
              </a:rPr>
              <a:t>be </a:t>
            </a:r>
            <a:r>
              <a:rPr sz="800" spc="-20" dirty="0">
                <a:solidFill>
                  <a:srgbClr val="474C55"/>
                </a:solidFill>
                <a:latin typeface="Calibri"/>
                <a:cs typeface="Calibri"/>
              </a:rPr>
              <a:t>reliable, </a:t>
            </a:r>
            <a:r>
              <a:rPr sz="800" spc="-15" dirty="0">
                <a:solidFill>
                  <a:srgbClr val="474C55"/>
                </a:solidFill>
                <a:latin typeface="Calibri"/>
                <a:cs typeface="Calibri"/>
              </a:rPr>
              <a:t>MFS </a:t>
            </a:r>
            <a:r>
              <a:rPr sz="800" spc="-20" dirty="0">
                <a:solidFill>
                  <a:srgbClr val="474C55"/>
                </a:solidFill>
                <a:latin typeface="Calibri"/>
                <a:cs typeface="Calibri"/>
              </a:rPr>
              <a:t>cannot guarantee </a:t>
            </a:r>
            <a:r>
              <a:rPr sz="800" spc="-25" dirty="0">
                <a:solidFill>
                  <a:srgbClr val="474C55"/>
                </a:solidFill>
                <a:latin typeface="Calibri"/>
                <a:cs typeface="Calibri"/>
              </a:rPr>
              <a:t>the  </a:t>
            </a:r>
            <a:r>
              <a:rPr sz="800" spc="-10" dirty="0">
                <a:solidFill>
                  <a:srgbClr val="474C55"/>
                </a:solidFill>
                <a:latin typeface="Calibri"/>
                <a:cs typeface="Calibri"/>
              </a:rPr>
              <a:t>accuracy </a:t>
            </a:r>
            <a:r>
              <a:rPr sz="800" spc="-25" dirty="0">
                <a:solidFill>
                  <a:srgbClr val="474C55"/>
                </a:solidFill>
                <a:latin typeface="Calibri"/>
                <a:cs typeface="Calibri"/>
              </a:rPr>
              <a:t>and/or </a:t>
            </a:r>
            <a:r>
              <a:rPr sz="800" spc="-15" dirty="0">
                <a:solidFill>
                  <a:srgbClr val="474C55"/>
                </a:solidFill>
                <a:latin typeface="Calibri"/>
                <a:cs typeface="Calibri"/>
              </a:rPr>
              <a:t>completeness </a:t>
            </a:r>
            <a:r>
              <a:rPr sz="800" spc="-40" dirty="0">
                <a:solidFill>
                  <a:srgbClr val="474C55"/>
                </a:solidFill>
                <a:latin typeface="Calibri"/>
                <a:cs typeface="Calibri"/>
              </a:rPr>
              <a:t>of </a:t>
            </a:r>
            <a:r>
              <a:rPr sz="800" spc="-25" dirty="0">
                <a:solidFill>
                  <a:srgbClr val="474C55"/>
                </a:solidFill>
                <a:latin typeface="Calibri"/>
                <a:cs typeface="Calibri"/>
              </a:rPr>
              <a:t>the  information.</a:t>
            </a:r>
            <a:endParaRPr sz="800">
              <a:latin typeface="Calibri"/>
              <a:cs typeface="Calibri"/>
            </a:endParaRPr>
          </a:p>
          <a:p>
            <a:pPr marL="12700" marR="35560">
              <a:lnSpc>
                <a:spcPts val="900"/>
              </a:lnSpc>
              <a:spcBef>
                <a:spcPts val="300"/>
              </a:spcBef>
            </a:pPr>
            <a:r>
              <a:rPr sz="800" spc="-35" dirty="0">
                <a:solidFill>
                  <a:srgbClr val="474C55"/>
                </a:solidFill>
                <a:latin typeface="Trebuchet MS"/>
                <a:cs typeface="Trebuchet MS"/>
              </a:rPr>
              <a:t>The</a:t>
            </a:r>
            <a:r>
              <a:rPr sz="800" spc="-125" dirty="0">
                <a:solidFill>
                  <a:srgbClr val="474C55"/>
                </a:solidFill>
                <a:latin typeface="Trebuchet MS"/>
                <a:cs typeface="Trebuchet MS"/>
              </a:rPr>
              <a:t> </a:t>
            </a:r>
            <a:r>
              <a:rPr sz="800" dirty="0">
                <a:solidFill>
                  <a:srgbClr val="474C55"/>
                </a:solidFill>
                <a:latin typeface="Trebuchet MS"/>
                <a:cs typeface="Trebuchet MS"/>
              </a:rPr>
              <a:t>S&amp;P</a:t>
            </a:r>
            <a:r>
              <a:rPr sz="800" spc="-125" dirty="0">
                <a:solidFill>
                  <a:srgbClr val="474C55"/>
                </a:solidFill>
                <a:latin typeface="Trebuchet MS"/>
                <a:cs typeface="Trebuchet MS"/>
              </a:rPr>
              <a:t> </a:t>
            </a:r>
            <a:r>
              <a:rPr sz="800" spc="15" dirty="0">
                <a:solidFill>
                  <a:srgbClr val="474C55"/>
                </a:solidFill>
                <a:latin typeface="Trebuchet MS"/>
                <a:cs typeface="Trebuchet MS"/>
              </a:rPr>
              <a:t>500</a:t>
            </a:r>
            <a:r>
              <a:rPr sz="800" spc="-125" dirty="0">
                <a:solidFill>
                  <a:srgbClr val="474C55"/>
                </a:solidFill>
                <a:latin typeface="Trebuchet MS"/>
                <a:cs typeface="Trebuchet MS"/>
              </a:rPr>
              <a:t> </a:t>
            </a:r>
            <a:r>
              <a:rPr sz="800" spc="-50" dirty="0">
                <a:solidFill>
                  <a:srgbClr val="474C55"/>
                </a:solidFill>
                <a:latin typeface="Trebuchet MS"/>
                <a:cs typeface="Trebuchet MS"/>
              </a:rPr>
              <a:t>Total</a:t>
            </a:r>
            <a:r>
              <a:rPr sz="800" spc="-125" dirty="0">
                <a:solidFill>
                  <a:srgbClr val="474C55"/>
                </a:solidFill>
                <a:latin typeface="Trebuchet MS"/>
                <a:cs typeface="Trebuchet MS"/>
              </a:rPr>
              <a:t> </a:t>
            </a:r>
            <a:r>
              <a:rPr sz="800" spc="-20" dirty="0">
                <a:solidFill>
                  <a:srgbClr val="474C55"/>
                </a:solidFill>
                <a:latin typeface="Trebuchet MS"/>
                <a:cs typeface="Trebuchet MS"/>
              </a:rPr>
              <a:t>Return</a:t>
            </a:r>
            <a:r>
              <a:rPr sz="800" spc="-125" dirty="0">
                <a:solidFill>
                  <a:srgbClr val="474C55"/>
                </a:solidFill>
                <a:latin typeface="Trebuchet MS"/>
                <a:cs typeface="Trebuchet MS"/>
              </a:rPr>
              <a:t> </a:t>
            </a:r>
            <a:r>
              <a:rPr sz="800" spc="-15" dirty="0">
                <a:solidFill>
                  <a:srgbClr val="474C55"/>
                </a:solidFill>
                <a:latin typeface="Trebuchet MS"/>
                <a:cs typeface="Trebuchet MS"/>
              </a:rPr>
              <a:t>Index</a:t>
            </a:r>
            <a:r>
              <a:rPr sz="800" spc="-125" dirty="0">
                <a:solidFill>
                  <a:srgbClr val="474C55"/>
                </a:solidFill>
                <a:latin typeface="Trebuchet MS"/>
                <a:cs typeface="Trebuchet MS"/>
              </a:rPr>
              <a:t> </a:t>
            </a:r>
            <a:r>
              <a:rPr sz="800" spc="-20" dirty="0">
                <a:solidFill>
                  <a:srgbClr val="474C55"/>
                </a:solidFill>
                <a:latin typeface="Calibri"/>
                <a:cs typeface="Calibri"/>
              </a:rPr>
              <a:t>measures  </a:t>
            </a:r>
            <a:r>
              <a:rPr sz="800" spc="-25" dirty="0">
                <a:solidFill>
                  <a:srgbClr val="474C55"/>
                </a:solidFill>
                <a:latin typeface="Calibri"/>
                <a:cs typeface="Calibri"/>
              </a:rPr>
              <a:t>the </a:t>
            </a:r>
            <a:r>
              <a:rPr sz="800" spc="-15" dirty="0">
                <a:solidFill>
                  <a:srgbClr val="474C55"/>
                </a:solidFill>
                <a:latin typeface="Calibri"/>
                <a:cs typeface="Calibri"/>
              </a:rPr>
              <a:t>broad </a:t>
            </a:r>
            <a:r>
              <a:rPr sz="800" dirty="0">
                <a:solidFill>
                  <a:srgbClr val="474C55"/>
                </a:solidFill>
                <a:latin typeface="Calibri"/>
                <a:cs typeface="Calibri"/>
              </a:rPr>
              <a:t>US </a:t>
            </a:r>
            <a:r>
              <a:rPr sz="800" spc="-10" dirty="0">
                <a:solidFill>
                  <a:srgbClr val="474C55"/>
                </a:solidFill>
                <a:latin typeface="Calibri"/>
                <a:cs typeface="Calibri"/>
              </a:rPr>
              <a:t>stock </a:t>
            </a:r>
            <a:r>
              <a:rPr sz="800" spc="-25" dirty="0">
                <a:solidFill>
                  <a:srgbClr val="474C55"/>
                </a:solidFill>
                <a:latin typeface="Calibri"/>
                <a:cs typeface="Calibri"/>
              </a:rPr>
              <a:t>market. </a:t>
            </a:r>
            <a:r>
              <a:rPr sz="800" spc="-10" dirty="0">
                <a:solidFill>
                  <a:srgbClr val="474C55"/>
                </a:solidFill>
                <a:latin typeface="Trebuchet MS"/>
                <a:cs typeface="Trebuchet MS"/>
              </a:rPr>
              <a:t>Bloomberg  </a:t>
            </a:r>
            <a:r>
              <a:rPr sz="800" spc="-15" dirty="0">
                <a:solidFill>
                  <a:srgbClr val="474C55"/>
                </a:solidFill>
                <a:latin typeface="Trebuchet MS"/>
                <a:cs typeface="Trebuchet MS"/>
              </a:rPr>
              <a:t>Barclays </a:t>
            </a:r>
            <a:r>
              <a:rPr sz="800" spc="-35" dirty="0">
                <a:solidFill>
                  <a:srgbClr val="474C55"/>
                </a:solidFill>
                <a:latin typeface="Trebuchet MS"/>
                <a:cs typeface="Trebuchet MS"/>
              </a:rPr>
              <a:t>U.S. </a:t>
            </a:r>
            <a:r>
              <a:rPr sz="800" spc="-10" dirty="0">
                <a:solidFill>
                  <a:srgbClr val="474C55"/>
                </a:solidFill>
                <a:latin typeface="Trebuchet MS"/>
                <a:cs typeface="Trebuchet MS"/>
              </a:rPr>
              <a:t>Aggregate </a:t>
            </a:r>
            <a:r>
              <a:rPr sz="800" spc="5" dirty="0">
                <a:solidFill>
                  <a:srgbClr val="474C55"/>
                </a:solidFill>
                <a:latin typeface="Trebuchet MS"/>
                <a:cs typeface="Trebuchet MS"/>
              </a:rPr>
              <a:t>Bond </a:t>
            </a:r>
            <a:r>
              <a:rPr sz="800" spc="-15" dirty="0">
                <a:solidFill>
                  <a:srgbClr val="474C55"/>
                </a:solidFill>
                <a:latin typeface="Trebuchet MS"/>
                <a:cs typeface="Trebuchet MS"/>
              </a:rPr>
              <a:t>Index  </a:t>
            </a:r>
            <a:r>
              <a:rPr sz="800" spc="-20" dirty="0">
                <a:solidFill>
                  <a:srgbClr val="474C55"/>
                </a:solidFill>
                <a:latin typeface="Calibri"/>
                <a:cs typeface="Calibri"/>
              </a:rPr>
              <a:t>measures</a:t>
            </a:r>
            <a:r>
              <a:rPr sz="800" spc="-70" dirty="0">
                <a:solidFill>
                  <a:srgbClr val="474C55"/>
                </a:solidFill>
                <a:latin typeface="Calibri"/>
                <a:cs typeface="Calibri"/>
              </a:rPr>
              <a:t> </a:t>
            </a:r>
            <a:r>
              <a:rPr sz="800" spc="-25" dirty="0">
                <a:solidFill>
                  <a:srgbClr val="474C55"/>
                </a:solidFill>
                <a:latin typeface="Calibri"/>
                <a:cs typeface="Calibri"/>
              </a:rPr>
              <a:t>the</a:t>
            </a:r>
            <a:r>
              <a:rPr sz="800" spc="-70" dirty="0">
                <a:solidFill>
                  <a:srgbClr val="474C55"/>
                </a:solidFill>
                <a:latin typeface="Calibri"/>
                <a:cs typeface="Calibri"/>
              </a:rPr>
              <a:t> </a:t>
            </a:r>
            <a:r>
              <a:rPr sz="800" spc="-5" dirty="0">
                <a:solidFill>
                  <a:srgbClr val="474C55"/>
                </a:solidFill>
                <a:latin typeface="Calibri"/>
                <a:cs typeface="Calibri"/>
              </a:rPr>
              <a:t>U.S.</a:t>
            </a:r>
            <a:r>
              <a:rPr sz="800" spc="-70" dirty="0">
                <a:solidFill>
                  <a:srgbClr val="474C55"/>
                </a:solidFill>
                <a:latin typeface="Calibri"/>
                <a:cs typeface="Calibri"/>
              </a:rPr>
              <a:t> </a:t>
            </a:r>
            <a:r>
              <a:rPr sz="800" spc="-10" dirty="0">
                <a:solidFill>
                  <a:srgbClr val="474C55"/>
                </a:solidFill>
                <a:latin typeface="Calibri"/>
                <a:cs typeface="Calibri"/>
              </a:rPr>
              <a:t>bond</a:t>
            </a:r>
            <a:r>
              <a:rPr sz="800" spc="-70" dirty="0">
                <a:solidFill>
                  <a:srgbClr val="474C55"/>
                </a:solidFill>
                <a:latin typeface="Calibri"/>
                <a:cs typeface="Calibri"/>
              </a:rPr>
              <a:t> </a:t>
            </a:r>
            <a:r>
              <a:rPr sz="800" spc="-25" dirty="0">
                <a:solidFill>
                  <a:srgbClr val="474C55"/>
                </a:solidFill>
                <a:latin typeface="Calibri"/>
                <a:cs typeface="Calibri"/>
              </a:rPr>
              <a:t>market.</a:t>
            </a:r>
            <a:endParaRPr sz="800">
              <a:latin typeface="Calibri"/>
              <a:cs typeface="Calibri"/>
            </a:endParaRPr>
          </a:p>
          <a:p>
            <a:pPr marL="12700" marR="155575">
              <a:lnSpc>
                <a:spcPts val="900"/>
              </a:lnSpc>
              <a:spcBef>
                <a:spcPts val="300"/>
              </a:spcBef>
            </a:pPr>
            <a:r>
              <a:rPr sz="800" spc="-15" dirty="0">
                <a:solidFill>
                  <a:srgbClr val="474C55"/>
                </a:solidFill>
                <a:latin typeface="Trebuchet MS"/>
                <a:cs typeface="Trebuchet MS"/>
              </a:rPr>
              <a:t>Past </a:t>
            </a:r>
            <a:r>
              <a:rPr sz="800" spc="-25" dirty="0">
                <a:solidFill>
                  <a:srgbClr val="474C55"/>
                </a:solidFill>
                <a:latin typeface="Trebuchet MS"/>
                <a:cs typeface="Trebuchet MS"/>
              </a:rPr>
              <a:t>performance </a:t>
            </a:r>
            <a:r>
              <a:rPr sz="800" spc="-5" dirty="0">
                <a:solidFill>
                  <a:srgbClr val="474C55"/>
                </a:solidFill>
                <a:latin typeface="Trebuchet MS"/>
                <a:cs typeface="Trebuchet MS"/>
              </a:rPr>
              <a:t>is no </a:t>
            </a:r>
            <a:r>
              <a:rPr sz="800" spc="-20" dirty="0">
                <a:solidFill>
                  <a:srgbClr val="474C55"/>
                </a:solidFill>
                <a:latin typeface="Trebuchet MS"/>
                <a:cs typeface="Trebuchet MS"/>
              </a:rPr>
              <a:t>guarantee </a:t>
            </a:r>
            <a:r>
              <a:rPr sz="800" spc="-35" dirty="0">
                <a:solidFill>
                  <a:srgbClr val="474C55"/>
                </a:solidFill>
                <a:latin typeface="Trebuchet MS"/>
                <a:cs typeface="Trebuchet MS"/>
              </a:rPr>
              <a:t>of  </a:t>
            </a:r>
            <a:r>
              <a:rPr sz="800" spc="-30" dirty="0">
                <a:solidFill>
                  <a:srgbClr val="474C55"/>
                </a:solidFill>
                <a:latin typeface="Trebuchet MS"/>
                <a:cs typeface="Trebuchet MS"/>
              </a:rPr>
              <a:t>future </a:t>
            </a:r>
            <a:r>
              <a:rPr sz="800" spc="-25" dirty="0">
                <a:solidFill>
                  <a:srgbClr val="474C55"/>
                </a:solidFill>
                <a:latin typeface="Trebuchet MS"/>
                <a:cs typeface="Trebuchet MS"/>
              </a:rPr>
              <a:t>results. </a:t>
            </a:r>
            <a:r>
              <a:rPr sz="800" spc="-20" dirty="0">
                <a:solidFill>
                  <a:srgbClr val="474C55"/>
                </a:solidFill>
                <a:latin typeface="Trebuchet MS"/>
                <a:cs typeface="Trebuchet MS"/>
              </a:rPr>
              <a:t>Keep in </a:t>
            </a:r>
            <a:r>
              <a:rPr sz="800" spc="-10" dirty="0">
                <a:solidFill>
                  <a:srgbClr val="474C55"/>
                </a:solidFill>
                <a:latin typeface="Trebuchet MS"/>
                <a:cs typeface="Trebuchet MS"/>
              </a:rPr>
              <a:t>mind </a:t>
            </a:r>
            <a:r>
              <a:rPr sz="800" spc="-35" dirty="0">
                <a:solidFill>
                  <a:srgbClr val="474C55"/>
                </a:solidFill>
                <a:latin typeface="Trebuchet MS"/>
                <a:cs typeface="Trebuchet MS"/>
              </a:rPr>
              <a:t>that </a:t>
            </a:r>
            <a:r>
              <a:rPr sz="800" spc="-40" dirty="0">
                <a:solidFill>
                  <a:srgbClr val="474C55"/>
                </a:solidFill>
                <a:latin typeface="Trebuchet MS"/>
                <a:cs typeface="Trebuchet MS"/>
              </a:rPr>
              <a:t>all  </a:t>
            </a:r>
            <a:r>
              <a:rPr sz="800" spc="-15" dirty="0">
                <a:solidFill>
                  <a:srgbClr val="474C55"/>
                </a:solidFill>
                <a:latin typeface="Trebuchet MS"/>
                <a:cs typeface="Trebuchet MS"/>
              </a:rPr>
              <a:t>investments</a:t>
            </a:r>
            <a:r>
              <a:rPr sz="800" spc="-125" dirty="0">
                <a:solidFill>
                  <a:srgbClr val="474C55"/>
                </a:solidFill>
                <a:latin typeface="Trebuchet MS"/>
                <a:cs typeface="Trebuchet MS"/>
              </a:rPr>
              <a:t> </a:t>
            </a:r>
            <a:r>
              <a:rPr sz="800" spc="-20" dirty="0">
                <a:solidFill>
                  <a:srgbClr val="474C55"/>
                </a:solidFill>
                <a:latin typeface="Trebuchet MS"/>
                <a:cs typeface="Trebuchet MS"/>
              </a:rPr>
              <a:t>carry</a:t>
            </a:r>
            <a:r>
              <a:rPr sz="800" spc="-125" dirty="0">
                <a:solidFill>
                  <a:srgbClr val="474C55"/>
                </a:solidFill>
                <a:latin typeface="Trebuchet MS"/>
                <a:cs typeface="Trebuchet MS"/>
              </a:rPr>
              <a:t> </a:t>
            </a:r>
            <a:r>
              <a:rPr sz="800" spc="-25" dirty="0">
                <a:solidFill>
                  <a:srgbClr val="474C55"/>
                </a:solidFill>
                <a:latin typeface="Trebuchet MS"/>
                <a:cs typeface="Trebuchet MS"/>
              </a:rPr>
              <a:t>a</a:t>
            </a:r>
            <a:r>
              <a:rPr sz="800" spc="-125" dirty="0">
                <a:solidFill>
                  <a:srgbClr val="474C55"/>
                </a:solidFill>
                <a:latin typeface="Trebuchet MS"/>
                <a:cs typeface="Trebuchet MS"/>
              </a:rPr>
              <a:t> </a:t>
            </a:r>
            <a:r>
              <a:rPr sz="800" spc="-30" dirty="0">
                <a:solidFill>
                  <a:srgbClr val="474C55"/>
                </a:solidFill>
                <a:latin typeface="Trebuchet MS"/>
                <a:cs typeface="Trebuchet MS"/>
              </a:rPr>
              <a:t>certain</a:t>
            </a:r>
            <a:r>
              <a:rPr sz="800" spc="-125" dirty="0">
                <a:solidFill>
                  <a:srgbClr val="474C55"/>
                </a:solidFill>
                <a:latin typeface="Trebuchet MS"/>
                <a:cs typeface="Trebuchet MS"/>
              </a:rPr>
              <a:t> </a:t>
            </a:r>
            <a:r>
              <a:rPr sz="800" spc="-20" dirty="0">
                <a:solidFill>
                  <a:srgbClr val="474C55"/>
                </a:solidFill>
                <a:latin typeface="Trebuchet MS"/>
                <a:cs typeface="Trebuchet MS"/>
              </a:rPr>
              <a:t>amount</a:t>
            </a:r>
            <a:r>
              <a:rPr sz="800" spc="-125" dirty="0">
                <a:solidFill>
                  <a:srgbClr val="474C55"/>
                </a:solidFill>
                <a:latin typeface="Trebuchet MS"/>
                <a:cs typeface="Trebuchet MS"/>
              </a:rPr>
              <a:t> </a:t>
            </a:r>
            <a:r>
              <a:rPr sz="800" spc="-35" dirty="0">
                <a:solidFill>
                  <a:srgbClr val="474C55"/>
                </a:solidFill>
                <a:latin typeface="Trebuchet MS"/>
                <a:cs typeface="Trebuchet MS"/>
              </a:rPr>
              <a:t>of  </a:t>
            </a:r>
            <a:r>
              <a:rPr sz="800" spc="-25" dirty="0">
                <a:solidFill>
                  <a:srgbClr val="474C55"/>
                </a:solidFill>
                <a:latin typeface="Trebuchet MS"/>
                <a:cs typeface="Trebuchet MS"/>
              </a:rPr>
              <a:t>risk,</a:t>
            </a:r>
            <a:r>
              <a:rPr sz="800" spc="-125" dirty="0">
                <a:solidFill>
                  <a:srgbClr val="474C55"/>
                </a:solidFill>
                <a:latin typeface="Trebuchet MS"/>
                <a:cs typeface="Trebuchet MS"/>
              </a:rPr>
              <a:t> </a:t>
            </a:r>
            <a:r>
              <a:rPr sz="800" spc="-10" dirty="0">
                <a:solidFill>
                  <a:srgbClr val="474C55"/>
                </a:solidFill>
                <a:latin typeface="Trebuchet MS"/>
                <a:cs typeface="Trebuchet MS"/>
              </a:rPr>
              <a:t>including</a:t>
            </a:r>
            <a:r>
              <a:rPr sz="800" spc="-125" dirty="0">
                <a:solidFill>
                  <a:srgbClr val="474C55"/>
                </a:solidFill>
                <a:latin typeface="Trebuchet MS"/>
                <a:cs typeface="Trebuchet MS"/>
              </a:rPr>
              <a:t> </a:t>
            </a:r>
            <a:r>
              <a:rPr sz="800" spc="-30" dirty="0">
                <a:solidFill>
                  <a:srgbClr val="474C55"/>
                </a:solidFill>
                <a:latin typeface="Trebuchet MS"/>
                <a:cs typeface="Trebuchet MS"/>
              </a:rPr>
              <a:t>the</a:t>
            </a:r>
            <a:r>
              <a:rPr sz="800" spc="-125" dirty="0">
                <a:solidFill>
                  <a:srgbClr val="474C55"/>
                </a:solidFill>
                <a:latin typeface="Trebuchet MS"/>
                <a:cs typeface="Trebuchet MS"/>
              </a:rPr>
              <a:t> </a:t>
            </a:r>
            <a:r>
              <a:rPr sz="800" spc="-10" dirty="0">
                <a:solidFill>
                  <a:srgbClr val="474C55"/>
                </a:solidFill>
                <a:latin typeface="Trebuchet MS"/>
                <a:cs typeface="Trebuchet MS"/>
              </a:rPr>
              <a:t>possible</a:t>
            </a:r>
            <a:r>
              <a:rPr sz="800" spc="-125" dirty="0">
                <a:solidFill>
                  <a:srgbClr val="474C55"/>
                </a:solidFill>
                <a:latin typeface="Trebuchet MS"/>
                <a:cs typeface="Trebuchet MS"/>
              </a:rPr>
              <a:t> </a:t>
            </a:r>
            <a:r>
              <a:rPr sz="800" dirty="0">
                <a:solidFill>
                  <a:srgbClr val="474C55"/>
                </a:solidFill>
                <a:latin typeface="Trebuchet MS"/>
                <a:cs typeface="Trebuchet MS"/>
              </a:rPr>
              <a:t>loss</a:t>
            </a:r>
            <a:r>
              <a:rPr sz="800" spc="-125" dirty="0">
                <a:solidFill>
                  <a:srgbClr val="474C55"/>
                </a:solidFill>
                <a:latin typeface="Trebuchet MS"/>
                <a:cs typeface="Trebuchet MS"/>
              </a:rPr>
              <a:t> </a:t>
            </a:r>
            <a:r>
              <a:rPr sz="800" spc="-35" dirty="0">
                <a:solidFill>
                  <a:srgbClr val="474C55"/>
                </a:solidFill>
                <a:latin typeface="Trebuchet MS"/>
                <a:cs typeface="Trebuchet MS"/>
              </a:rPr>
              <a:t>of</a:t>
            </a:r>
            <a:r>
              <a:rPr sz="800" spc="-125" dirty="0">
                <a:solidFill>
                  <a:srgbClr val="474C55"/>
                </a:solidFill>
                <a:latin typeface="Trebuchet MS"/>
                <a:cs typeface="Trebuchet MS"/>
              </a:rPr>
              <a:t> </a:t>
            </a:r>
            <a:r>
              <a:rPr sz="800" spc="-30" dirty="0">
                <a:solidFill>
                  <a:srgbClr val="474C55"/>
                </a:solidFill>
                <a:latin typeface="Trebuchet MS"/>
                <a:cs typeface="Trebuchet MS"/>
              </a:rPr>
              <a:t>the  </a:t>
            </a:r>
            <a:r>
              <a:rPr sz="800" spc="-20" dirty="0">
                <a:solidFill>
                  <a:srgbClr val="474C55"/>
                </a:solidFill>
                <a:latin typeface="Trebuchet MS"/>
                <a:cs typeface="Trebuchet MS"/>
              </a:rPr>
              <a:t>principal</a:t>
            </a:r>
            <a:r>
              <a:rPr sz="800" spc="-145" dirty="0">
                <a:solidFill>
                  <a:srgbClr val="474C55"/>
                </a:solidFill>
                <a:latin typeface="Trebuchet MS"/>
                <a:cs typeface="Trebuchet MS"/>
              </a:rPr>
              <a:t> </a:t>
            </a:r>
            <a:r>
              <a:rPr sz="800" spc="-20" dirty="0">
                <a:solidFill>
                  <a:srgbClr val="474C55"/>
                </a:solidFill>
                <a:latin typeface="Trebuchet MS"/>
                <a:cs typeface="Trebuchet MS"/>
              </a:rPr>
              <a:t>amount</a:t>
            </a:r>
            <a:r>
              <a:rPr sz="800" spc="-145" dirty="0">
                <a:solidFill>
                  <a:srgbClr val="474C55"/>
                </a:solidFill>
                <a:latin typeface="Trebuchet MS"/>
                <a:cs typeface="Trebuchet MS"/>
              </a:rPr>
              <a:t> </a:t>
            </a:r>
            <a:r>
              <a:rPr sz="800" spc="-20" dirty="0">
                <a:solidFill>
                  <a:srgbClr val="474C55"/>
                </a:solidFill>
                <a:latin typeface="Trebuchet MS"/>
                <a:cs typeface="Trebuchet MS"/>
              </a:rPr>
              <a:t>invested</a:t>
            </a:r>
            <a:r>
              <a:rPr sz="800" spc="-20" dirty="0">
                <a:solidFill>
                  <a:srgbClr val="474C55"/>
                </a:solidFill>
                <a:latin typeface="Calibri"/>
                <a:cs typeface="Calibri"/>
              </a:rPr>
              <a:t>.</a:t>
            </a:r>
            <a:endParaRPr sz="800">
              <a:latin typeface="Calibri"/>
              <a:cs typeface="Calibri"/>
            </a:endParaRPr>
          </a:p>
        </p:txBody>
      </p:sp>
      <p:sp>
        <p:nvSpPr>
          <p:cNvPr id="15" name="object 15"/>
          <p:cNvSpPr txBox="1"/>
          <p:nvPr/>
        </p:nvSpPr>
        <p:spPr>
          <a:xfrm>
            <a:off x="2768600" y="1458277"/>
            <a:ext cx="3020695" cy="238760"/>
          </a:xfrm>
          <a:prstGeom prst="rect">
            <a:avLst/>
          </a:prstGeom>
        </p:spPr>
        <p:txBody>
          <a:bodyPr vert="horz" wrap="square" lIns="0" tIns="0" rIns="0" bIns="0" rtlCol="0">
            <a:spAutoFit/>
          </a:bodyPr>
          <a:lstStyle/>
          <a:p>
            <a:pPr marL="12700">
              <a:lnSpc>
                <a:spcPct val="100000"/>
              </a:lnSpc>
            </a:pPr>
            <a:r>
              <a:rPr sz="1500" spc="-5" dirty="0">
                <a:solidFill>
                  <a:srgbClr val="474C55"/>
                </a:solidFill>
                <a:latin typeface="Calibri"/>
                <a:cs typeface="Calibri"/>
              </a:rPr>
              <a:t>The </a:t>
            </a:r>
            <a:r>
              <a:rPr sz="1500" dirty="0">
                <a:solidFill>
                  <a:srgbClr val="474C55"/>
                </a:solidFill>
                <a:latin typeface="Calibri"/>
                <a:cs typeface="Calibri"/>
              </a:rPr>
              <a:t>average investor</a:t>
            </a:r>
            <a:r>
              <a:rPr sz="1500" spc="-220" dirty="0">
                <a:solidFill>
                  <a:srgbClr val="474C55"/>
                </a:solidFill>
                <a:latin typeface="Calibri"/>
                <a:cs typeface="Calibri"/>
              </a:rPr>
              <a:t> </a:t>
            </a:r>
            <a:r>
              <a:rPr sz="1500" dirty="0">
                <a:solidFill>
                  <a:srgbClr val="474C55"/>
                </a:solidFill>
                <a:latin typeface="Calibri"/>
                <a:cs typeface="Calibri"/>
              </a:rPr>
              <a:t>underperformed</a:t>
            </a:r>
            <a:r>
              <a:rPr sz="1275" baseline="32679" dirty="0">
                <a:solidFill>
                  <a:srgbClr val="474C55"/>
                </a:solidFill>
                <a:latin typeface="Calibri"/>
                <a:cs typeface="Calibri"/>
              </a:rPr>
              <a:t>1</a:t>
            </a:r>
            <a:endParaRPr sz="1275" baseline="32679" dirty="0">
              <a:latin typeface="Calibri"/>
              <a:cs typeface="Calibri"/>
            </a:endParaRPr>
          </a:p>
        </p:txBody>
      </p:sp>
      <p:sp>
        <p:nvSpPr>
          <p:cNvPr id="16" name="object 16"/>
          <p:cNvSpPr txBox="1"/>
          <p:nvPr/>
        </p:nvSpPr>
        <p:spPr>
          <a:xfrm>
            <a:off x="2768600" y="1966277"/>
            <a:ext cx="2905125" cy="163830"/>
          </a:xfrm>
          <a:prstGeom prst="rect">
            <a:avLst/>
          </a:prstGeom>
        </p:spPr>
        <p:txBody>
          <a:bodyPr vert="horz" wrap="square" lIns="0" tIns="0" rIns="0" bIns="0" rtlCol="0">
            <a:spAutoFit/>
          </a:bodyPr>
          <a:lstStyle/>
          <a:p>
            <a:pPr marL="12700">
              <a:lnSpc>
                <a:spcPct val="100000"/>
              </a:lnSpc>
            </a:pPr>
            <a:r>
              <a:rPr sz="1000" spc="-15" dirty="0">
                <a:solidFill>
                  <a:srgbClr val="474C55"/>
                </a:solidFill>
                <a:latin typeface="Calibri"/>
                <a:cs typeface="Calibri"/>
              </a:rPr>
              <a:t>Market</a:t>
            </a:r>
            <a:r>
              <a:rPr sz="1000" spc="-40" dirty="0">
                <a:solidFill>
                  <a:srgbClr val="474C55"/>
                </a:solidFill>
                <a:latin typeface="Calibri"/>
                <a:cs typeface="Calibri"/>
              </a:rPr>
              <a:t> </a:t>
            </a:r>
            <a:r>
              <a:rPr sz="1000" spc="-5" dirty="0">
                <a:solidFill>
                  <a:srgbClr val="474C55"/>
                </a:solidFill>
                <a:latin typeface="Calibri"/>
                <a:cs typeface="Calibri"/>
              </a:rPr>
              <a:t>returns</a:t>
            </a:r>
            <a:r>
              <a:rPr sz="1000" spc="-40" dirty="0">
                <a:solidFill>
                  <a:srgbClr val="474C55"/>
                </a:solidFill>
                <a:latin typeface="Calibri"/>
                <a:cs typeface="Calibri"/>
              </a:rPr>
              <a:t> </a:t>
            </a:r>
            <a:r>
              <a:rPr sz="1000" spc="10" dirty="0">
                <a:solidFill>
                  <a:srgbClr val="474C55"/>
                </a:solidFill>
                <a:latin typeface="Calibri"/>
                <a:cs typeface="Calibri"/>
              </a:rPr>
              <a:t>vs.</a:t>
            </a:r>
            <a:r>
              <a:rPr sz="1000" spc="-40" dirty="0">
                <a:solidFill>
                  <a:srgbClr val="474C55"/>
                </a:solidFill>
                <a:latin typeface="Calibri"/>
                <a:cs typeface="Calibri"/>
              </a:rPr>
              <a:t> </a:t>
            </a:r>
            <a:r>
              <a:rPr sz="1000" dirty="0">
                <a:solidFill>
                  <a:srgbClr val="474C55"/>
                </a:solidFill>
                <a:latin typeface="Calibri"/>
                <a:cs typeface="Calibri"/>
              </a:rPr>
              <a:t>average</a:t>
            </a:r>
            <a:r>
              <a:rPr sz="1000" spc="-40" dirty="0">
                <a:solidFill>
                  <a:srgbClr val="474C55"/>
                </a:solidFill>
                <a:latin typeface="Calibri"/>
                <a:cs typeface="Calibri"/>
              </a:rPr>
              <a:t> </a:t>
            </a:r>
            <a:r>
              <a:rPr sz="1000" dirty="0">
                <a:solidFill>
                  <a:srgbClr val="474C55"/>
                </a:solidFill>
                <a:latin typeface="Calibri"/>
                <a:cs typeface="Calibri"/>
              </a:rPr>
              <a:t>investor</a:t>
            </a:r>
            <a:r>
              <a:rPr sz="1000" spc="-40" dirty="0">
                <a:solidFill>
                  <a:srgbClr val="474C55"/>
                </a:solidFill>
                <a:latin typeface="Calibri"/>
                <a:cs typeface="Calibri"/>
              </a:rPr>
              <a:t> </a:t>
            </a:r>
            <a:r>
              <a:rPr sz="1000" spc="-5" dirty="0">
                <a:solidFill>
                  <a:srgbClr val="474C55"/>
                </a:solidFill>
                <a:latin typeface="Calibri"/>
                <a:cs typeface="Calibri"/>
              </a:rPr>
              <a:t>returns,</a:t>
            </a:r>
            <a:r>
              <a:rPr sz="1000" spc="-40" dirty="0">
                <a:solidFill>
                  <a:srgbClr val="474C55"/>
                </a:solidFill>
                <a:latin typeface="Calibri"/>
                <a:cs typeface="Calibri"/>
              </a:rPr>
              <a:t> </a:t>
            </a:r>
            <a:r>
              <a:rPr sz="1000" spc="15" dirty="0">
                <a:solidFill>
                  <a:srgbClr val="474C55"/>
                </a:solidFill>
                <a:latin typeface="Calibri"/>
                <a:cs typeface="Calibri"/>
              </a:rPr>
              <a:t>1999-2018</a:t>
            </a:r>
            <a:r>
              <a:rPr sz="825" spc="22" baseline="35353" dirty="0">
                <a:solidFill>
                  <a:srgbClr val="474C55"/>
                </a:solidFill>
                <a:latin typeface="Calibri"/>
                <a:cs typeface="Calibri"/>
              </a:rPr>
              <a:t>2</a:t>
            </a:r>
            <a:endParaRPr sz="825" baseline="35353">
              <a:latin typeface="Calibri"/>
              <a:cs typeface="Calibri"/>
            </a:endParaRPr>
          </a:p>
        </p:txBody>
      </p:sp>
      <p:sp>
        <p:nvSpPr>
          <p:cNvPr id="17" name="object 17"/>
          <p:cNvSpPr/>
          <p:nvPr/>
        </p:nvSpPr>
        <p:spPr>
          <a:xfrm>
            <a:off x="4671428" y="2428148"/>
            <a:ext cx="0" cy="2143125"/>
          </a:xfrm>
          <a:custGeom>
            <a:avLst/>
            <a:gdLst/>
            <a:ahLst/>
            <a:cxnLst/>
            <a:rect l="l" t="t" r="r" b="b"/>
            <a:pathLst>
              <a:path h="2143125">
                <a:moveTo>
                  <a:pt x="0" y="0"/>
                </a:moveTo>
                <a:lnTo>
                  <a:pt x="0" y="2142921"/>
                </a:lnTo>
              </a:path>
            </a:pathLst>
          </a:custGeom>
          <a:ln w="8356">
            <a:solidFill>
              <a:srgbClr val="A3A7A9"/>
            </a:solidFill>
          </a:ln>
        </p:spPr>
        <p:txBody>
          <a:bodyPr wrap="square" lIns="0" tIns="0" rIns="0" bIns="0" rtlCol="0"/>
          <a:lstStyle/>
          <a:p>
            <a:endParaRPr/>
          </a:p>
        </p:txBody>
      </p:sp>
      <p:sp>
        <p:nvSpPr>
          <p:cNvPr id="18" name="object 18"/>
          <p:cNvSpPr/>
          <p:nvPr/>
        </p:nvSpPr>
        <p:spPr>
          <a:xfrm>
            <a:off x="5471336" y="2798317"/>
            <a:ext cx="0" cy="166370"/>
          </a:xfrm>
          <a:custGeom>
            <a:avLst/>
            <a:gdLst/>
            <a:ahLst/>
            <a:cxnLst/>
            <a:rect l="l" t="t" r="r" b="b"/>
            <a:pathLst>
              <a:path h="166369">
                <a:moveTo>
                  <a:pt x="0" y="0"/>
                </a:moveTo>
                <a:lnTo>
                  <a:pt x="0" y="165874"/>
                </a:lnTo>
              </a:path>
            </a:pathLst>
          </a:custGeom>
          <a:ln w="3175">
            <a:solidFill>
              <a:srgbClr val="A3A7A9"/>
            </a:solidFill>
          </a:ln>
        </p:spPr>
        <p:txBody>
          <a:bodyPr wrap="square" lIns="0" tIns="0" rIns="0" bIns="0" rtlCol="0"/>
          <a:lstStyle/>
          <a:p>
            <a:endParaRPr/>
          </a:p>
        </p:txBody>
      </p:sp>
      <p:sp>
        <p:nvSpPr>
          <p:cNvPr id="19" name="object 19"/>
          <p:cNvSpPr/>
          <p:nvPr/>
        </p:nvSpPr>
        <p:spPr>
          <a:xfrm>
            <a:off x="5471336" y="3334359"/>
            <a:ext cx="0" cy="166370"/>
          </a:xfrm>
          <a:custGeom>
            <a:avLst/>
            <a:gdLst/>
            <a:ahLst/>
            <a:cxnLst/>
            <a:rect l="l" t="t" r="r" b="b"/>
            <a:pathLst>
              <a:path h="166370">
                <a:moveTo>
                  <a:pt x="0" y="0"/>
                </a:moveTo>
                <a:lnTo>
                  <a:pt x="0" y="165887"/>
                </a:lnTo>
              </a:path>
            </a:pathLst>
          </a:custGeom>
          <a:ln w="3175">
            <a:solidFill>
              <a:srgbClr val="A3A7A9"/>
            </a:solidFill>
          </a:ln>
        </p:spPr>
        <p:txBody>
          <a:bodyPr wrap="square" lIns="0" tIns="0" rIns="0" bIns="0" rtlCol="0"/>
          <a:lstStyle/>
          <a:p>
            <a:endParaRPr/>
          </a:p>
        </p:txBody>
      </p:sp>
      <p:sp>
        <p:nvSpPr>
          <p:cNvPr id="20" name="object 20"/>
          <p:cNvSpPr/>
          <p:nvPr/>
        </p:nvSpPr>
        <p:spPr>
          <a:xfrm>
            <a:off x="5471336" y="3870400"/>
            <a:ext cx="0" cy="701040"/>
          </a:xfrm>
          <a:custGeom>
            <a:avLst/>
            <a:gdLst/>
            <a:ahLst/>
            <a:cxnLst/>
            <a:rect l="l" t="t" r="r" b="b"/>
            <a:pathLst>
              <a:path h="701039">
                <a:moveTo>
                  <a:pt x="0" y="0"/>
                </a:moveTo>
                <a:lnTo>
                  <a:pt x="0" y="700668"/>
                </a:lnTo>
              </a:path>
            </a:pathLst>
          </a:custGeom>
          <a:ln w="3175">
            <a:solidFill>
              <a:srgbClr val="A3A7A9"/>
            </a:solidFill>
          </a:ln>
        </p:spPr>
        <p:txBody>
          <a:bodyPr wrap="square" lIns="0" tIns="0" rIns="0" bIns="0" rtlCol="0"/>
          <a:lstStyle/>
          <a:p>
            <a:endParaRPr/>
          </a:p>
        </p:txBody>
      </p:sp>
      <p:sp>
        <p:nvSpPr>
          <p:cNvPr id="21" name="object 21"/>
          <p:cNvSpPr/>
          <p:nvPr/>
        </p:nvSpPr>
        <p:spPr>
          <a:xfrm>
            <a:off x="6271244" y="2798317"/>
            <a:ext cx="0" cy="166370"/>
          </a:xfrm>
          <a:custGeom>
            <a:avLst/>
            <a:gdLst/>
            <a:ahLst/>
            <a:cxnLst/>
            <a:rect l="l" t="t" r="r" b="b"/>
            <a:pathLst>
              <a:path h="166369">
                <a:moveTo>
                  <a:pt x="0" y="0"/>
                </a:moveTo>
                <a:lnTo>
                  <a:pt x="0" y="165874"/>
                </a:lnTo>
              </a:path>
            </a:pathLst>
          </a:custGeom>
          <a:ln w="3175">
            <a:solidFill>
              <a:srgbClr val="A3A7A9"/>
            </a:solidFill>
          </a:ln>
        </p:spPr>
        <p:txBody>
          <a:bodyPr wrap="square" lIns="0" tIns="0" rIns="0" bIns="0" rtlCol="0"/>
          <a:lstStyle/>
          <a:p>
            <a:endParaRPr/>
          </a:p>
        </p:txBody>
      </p:sp>
      <p:sp>
        <p:nvSpPr>
          <p:cNvPr id="22" name="object 22"/>
          <p:cNvSpPr/>
          <p:nvPr/>
        </p:nvSpPr>
        <p:spPr>
          <a:xfrm>
            <a:off x="6271244" y="3334359"/>
            <a:ext cx="0" cy="166370"/>
          </a:xfrm>
          <a:custGeom>
            <a:avLst/>
            <a:gdLst/>
            <a:ahLst/>
            <a:cxnLst/>
            <a:rect l="l" t="t" r="r" b="b"/>
            <a:pathLst>
              <a:path h="166370">
                <a:moveTo>
                  <a:pt x="0" y="0"/>
                </a:moveTo>
                <a:lnTo>
                  <a:pt x="0" y="165887"/>
                </a:lnTo>
              </a:path>
            </a:pathLst>
          </a:custGeom>
          <a:ln w="3175">
            <a:solidFill>
              <a:srgbClr val="A3A7A9"/>
            </a:solidFill>
          </a:ln>
        </p:spPr>
        <p:txBody>
          <a:bodyPr wrap="square" lIns="0" tIns="0" rIns="0" bIns="0" rtlCol="0"/>
          <a:lstStyle/>
          <a:p>
            <a:endParaRPr/>
          </a:p>
        </p:txBody>
      </p:sp>
      <p:sp>
        <p:nvSpPr>
          <p:cNvPr id="23" name="object 23"/>
          <p:cNvSpPr/>
          <p:nvPr/>
        </p:nvSpPr>
        <p:spPr>
          <a:xfrm>
            <a:off x="6271244" y="3870400"/>
            <a:ext cx="0" cy="701040"/>
          </a:xfrm>
          <a:custGeom>
            <a:avLst/>
            <a:gdLst/>
            <a:ahLst/>
            <a:cxnLst/>
            <a:rect l="l" t="t" r="r" b="b"/>
            <a:pathLst>
              <a:path h="701039">
                <a:moveTo>
                  <a:pt x="0" y="0"/>
                </a:moveTo>
                <a:lnTo>
                  <a:pt x="0" y="700668"/>
                </a:lnTo>
              </a:path>
            </a:pathLst>
          </a:custGeom>
          <a:ln w="3175">
            <a:solidFill>
              <a:srgbClr val="A3A7A9"/>
            </a:solidFill>
          </a:ln>
        </p:spPr>
        <p:txBody>
          <a:bodyPr wrap="square" lIns="0" tIns="0" rIns="0" bIns="0" rtlCol="0"/>
          <a:lstStyle/>
          <a:p>
            <a:endParaRPr/>
          </a:p>
        </p:txBody>
      </p:sp>
      <p:sp>
        <p:nvSpPr>
          <p:cNvPr id="24" name="object 24"/>
          <p:cNvSpPr/>
          <p:nvPr/>
        </p:nvSpPr>
        <p:spPr>
          <a:xfrm>
            <a:off x="7069046" y="2798317"/>
            <a:ext cx="0" cy="166370"/>
          </a:xfrm>
          <a:custGeom>
            <a:avLst/>
            <a:gdLst/>
            <a:ahLst/>
            <a:cxnLst/>
            <a:rect l="l" t="t" r="r" b="b"/>
            <a:pathLst>
              <a:path h="166369">
                <a:moveTo>
                  <a:pt x="0" y="0"/>
                </a:moveTo>
                <a:lnTo>
                  <a:pt x="0" y="165874"/>
                </a:lnTo>
              </a:path>
            </a:pathLst>
          </a:custGeom>
          <a:ln w="3175">
            <a:solidFill>
              <a:srgbClr val="A3A7A9"/>
            </a:solidFill>
          </a:ln>
        </p:spPr>
        <p:txBody>
          <a:bodyPr wrap="square" lIns="0" tIns="0" rIns="0" bIns="0" rtlCol="0"/>
          <a:lstStyle/>
          <a:p>
            <a:endParaRPr/>
          </a:p>
        </p:txBody>
      </p:sp>
      <p:sp>
        <p:nvSpPr>
          <p:cNvPr id="25" name="object 25"/>
          <p:cNvSpPr/>
          <p:nvPr/>
        </p:nvSpPr>
        <p:spPr>
          <a:xfrm>
            <a:off x="7069046" y="3334359"/>
            <a:ext cx="0" cy="166370"/>
          </a:xfrm>
          <a:custGeom>
            <a:avLst/>
            <a:gdLst/>
            <a:ahLst/>
            <a:cxnLst/>
            <a:rect l="l" t="t" r="r" b="b"/>
            <a:pathLst>
              <a:path h="166370">
                <a:moveTo>
                  <a:pt x="0" y="0"/>
                </a:moveTo>
                <a:lnTo>
                  <a:pt x="0" y="165887"/>
                </a:lnTo>
              </a:path>
            </a:pathLst>
          </a:custGeom>
          <a:ln w="3175">
            <a:solidFill>
              <a:srgbClr val="A3A7A9"/>
            </a:solidFill>
          </a:ln>
        </p:spPr>
        <p:txBody>
          <a:bodyPr wrap="square" lIns="0" tIns="0" rIns="0" bIns="0" rtlCol="0"/>
          <a:lstStyle/>
          <a:p>
            <a:endParaRPr/>
          </a:p>
        </p:txBody>
      </p:sp>
      <p:sp>
        <p:nvSpPr>
          <p:cNvPr id="26" name="object 26"/>
          <p:cNvSpPr/>
          <p:nvPr/>
        </p:nvSpPr>
        <p:spPr>
          <a:xfrm>
            <a:off x="7069046" y="3870400"/>
            <a:ext cx="0" cy="701040"/>
          </a:xfrm>
          <a:custGeom>
            <a:avLst/>
            <a:gdLst/>
            <a:ahLst/>
            <a:cxnLst/>
            <a:rect l="l" t="t" r="r" b="b"/>
            <a:pathLst>
              <a:path h="701039">
                <a:moveTo>
                  <a:pt x="0" y="0"/>
                </a:moveTo>
                <a:lnTo>
                  <a:pt x="0" y="700668"/>
                </a:lnTo>
              </a:path>
            </a:pathLst>
          </a:custGeom>
          <a:ln w="3175">
            <a:solidFill>
              <a:srgbClr val="A3A7A9"/>
            </a:solidFill>
          </a:ln>
        </p:spPr>
        <p:txBody>
          <a:bodyPr wrap="square" lIns="0" tIns="0" rIns="0" bIns="0" rtlCol="0"/>
          <a:lstStyle/>
          <a:p>
            <a:endParaRPr/>
          </a:p>
        </p:txBody>
      </p:sp>
      <p:sp>
        <p:nvSpPr>
          <p:cNvPr id="27" name="object 27"/>
          <p:cNvSpPr/>
          <p:nvPr/>
        </p:nvSpPr>
        <p:spPr>
          <a:xfrm>
            <a:off x="8668219" y="2798317"/>
            <a:ext cx="0" cy="1772920"/>
          </a:xfrm>
          <a:custGeom>
            <a:avLst/>
            <a:gdLst/>
            <a:ahLst/>
            <a:cxnLst/>
            <a:rect l="l" t="t" r="r" b="b"/>
            <a:pathLst>
              <a:path h="1772920">
                <a:moveTo>
                  <a:pt x="0" y="0"/>
                </a:moveTo>
                <a:lnTo>
                  <a:pt x="0" y="1772752"/>
                </a:lnTo>
              </a:path>
            </a:pathLst>
          </a:custGeom>
          <a:ln w="3175">
            <a:solidFill>
              <a:srgbClr val="A3A7A9"/>
            </a:solidFill>
          </a:ln>
        </p:spPr>
        <p:txBody>
          <a:bodyPr wrap="square" lIns="0" tIns="0" rIns="0" bIns="0" rtlCol="0"/>
          <a:lstStyle/>
          <a:p>
            <a:endParaRPr/>
          </a:p>
        </p:txBody>
      </p:sp>
      <p:sp>
        <p:nvSpPr>
          <p:cNvPr id="28" name="object 28"/>
          <p:cNvSpPr/>
          <p:nvPr/>
        </p:nvSpPr>
        <p:spPr>
          <a:xfrm>
            <a:off x="7869777" y="2798317"/>
            <a:ext cx="0" cy="702310"/>
          </a:xfrm>
          <a:custGeom>
            <a:avLst/>
            <a:gdLst/>
            <a:ahLst/>
            <a:cxnLst/>
            <a:rect l="l" t="t" r="r" b="b"/>
            <a:pathLst>
              <a:path h="702310">
                <a:moveTo>
                  <a:pt x="0" y="0"/>
                </a:moveTo>
                <a:lnTo>
                  <a:pt x="0" y="701929"/>
                </a:lnTo>
              </a:path>
            </a:pathLst>
          </a:custGeom>
          <a:ln w="3175">
            <a:solidFill>
              <a:srgbClr val="A3A7A9"/>
            </a:solidFill>
          </a:ln>
        </p:spPr>
        <p:txBody>
          <a:bodyPr wrap="square" lIns="0" tIns="0" rIns="0" bIns="0" rtlCol="0"/>
          <a:lstStyle/>
          <a:p>
            <a:endParaRPr/>
          </a:p>
        </p:txBody>
      </p:sp>
      <p:sp>
        <p:nvSpPr>
          <p:cNvPr id="29" name="object 29"/>
          <p:cNvSpPr/>
          <p:nvPr/>
        </p:nvSpPr>
        <p:spPr>
          <a:xfrm>
            <a:off x="7869777" y="3870400"/>
            <a:ext cx="0" cy="701040"/>
          </a:xfrm>
          <a:custGeom>
            <a:avLst/>
            <a:gdLst/>
            <a:ahLst/>
            <a:cxnLst/>
            <a:rect l="l" t="t" r="r" b="b"/>
            <a:pathLst>
              <a:path h="701039">
                <a:moveTo>
                  <a:pt x="0" y="0"/>
                </a:moveTo>
                <a:lnTo>
                  <a:pt x="0" y="700669"/>
                </a:lnTo>
              </a:path>
            </a:pathLst>
          </a:custGeom>
          <a:ln w="3175">
            <a:solidFill>
              <a:srgbClr val="A3A7A9"/>
            </a:solidFill>
          </a:ln>
        </p:spPr>
        <p:txBody>
          <a:bodyPr wrap="square" lIns="0" tIns="0" rIns="0" bIns="0" rtlCol="0"/>
          <a:lstStyle/>
          <a:p>
            <a:endParaRPr/>
          </a:p>
        </p:txBody>
      </p:sp>
      <p:sp>
        <p:nvSpPr>
          <p:cNvPr id="30" name="object 30"/>
          <p:cNvSpPr/>
          <p:nvPr/>
        </p:nvSpPr>
        <p:spPr>
          <a:xfrm>
            <a:off x="9467153" y="2428148"/>
            <a:ext cx="0" cy="2143125"/>
          </a:xfrm>
          <a:custGeom>
            <a:avLst/>
            <a:gdLst/>
            <a:ahLst/>
            <a:cxnLst/>
            <a:rect l="l" t="t" r="r" b="b"/>
            <a:pathLst>
              <a:path h="2143125">
                <a:moveTo>
                  <a:pt x="0" y="0"/>
                </a:moveTo>
                <a:lnTo>
                  <a:pt x="0" y="2142921"/>
                </a:lnTo>
              </a:path>
            </a:pathLst>
          </a:custGeom>
          <a:ln w="3175">
            <a:solidFill>
              <a:srgbClr val="A3A7A9"/>
            </a:solidFill>
          </a:ln>
        </p:spPr>
        <p:txBody>
          <a:bodyPr wrap="square" lIns="0" tIns="0" rIns="0" bIns="0" rtlCol="0"/>
          <a:lstStyle/>
          <a:p>
            <a:endParaRPr/>
          </a:p>
        </p:txBody>
      </p:sp>
      <p:sp>
        <p:nvSpPr>
          <p:cNvPr id="31" name="object 31"/>
          <p:cNvSpPr txBox="1"/>
          <p:nvPr/>
        </p:nvSpPr>
        <p:spPr>
          <a:xfrm>
            <a:off x="4635413" y="4622863"/>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0</a:t>
            </a:r>
            <a:endParaRPr sz="700">
              <a:latin typeface="Trebuchet MS"/>
              <a:cs typeface="Trebuchet MS"/>
            </a:endParaRPr>
          </a:p>
        </p:txBody>
      </p:sp>
      <p:sp>
        <p:nvSpPr>
          <p:cNvPr id="32" name="object 32"/>
          <p:cNvSpPr txBox="1"/>
          <p:nvPr/>
        </p:nvSpPr>
        <p:spPr>
          <a:xfrm>
            <a:off x="5434772" y="4622863"/>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1</a:t>
            </a:r>
            <a:endParaRPr sz="700">
              <a:latin typeface="Trebuchet MS"/>
              <a:cs typeface="Trebuchet MS"/>
            </a:endParaRPr>
          </a:p>
        </p:txBody>
      </p:sp>
      <p:sp>
        <p:nvSpPr>
          <p:cNvPr id="33" name="object 33"/>
          <p:cNvSpPr txBox="1"/>
          <p:nvPr/>
        </p:nvSpPr>
        <p:spPr>
          <a:xfrm>
            <a:off x="6234130" y="4622863"/>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2</a:t>
            </a:r>
            <a:endParaRPr sz="700">
              <a:latin typeface="Trebuchet MS"/>
              <a:cs typeface="Trebuchet MS"/>
            </a:endParaRPr>
          </a:p>
        </p:txBody>
      </p:sp>
      <p:sp>
        <p:nvSpPr>
          <p:cNvPr id="34" name="object 34"/>
          <p:cNvSpPr txBox="1"/>
          <p:nvPr/>
        </p:nvSpPr>
        <p:spPr>
          <a:xfrm>
            <a:off x="7033489" y="4622863"/>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3</a:t>
            </a:r>
            <a:endParaRPr sz="700">
              <a:latin typeface="Trebuchet MS"/>
              <a:cs typeface="Trebuchet MS"/>
            </a:endParaRPr>
          </a:p>
        </p:txBody>
      </p:sp>
      <p:sp>
        <p:nvSpPr>
          <p:cNvPr id="35" name="object 35"/>
          <p:cNvSpPr txBox="1"/>
          <p:nvPr/>
        </p:nvSpPr>
        <p:spPr>
          <a:xfrm>
            <a:off x="7832848" y="4622863"/>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4</a:t>
            </a:r>
            <a:endParaRPr sz="700">
              <a:latin typeface="Trebuchet MS"/>
              <a:cs typeface="Trebuchet MS"/>
            </a:endParaRPr>
          </a:p>
        </p:txBody>
      </p:sp>
      <p:sp>
        <p:nvSpPr>
          <p:cNvPr id="36" name="object 36"/>
          <p:cNvSpPr txBox="1"/>
          <p:nvPr/>
        </p:nvSpPr>
        <p:spPr>
          <a:xfrm>
            <a:off x="8632206" y="4622863"/>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5</a:t>
            </a:r>
            <a:endParaRPr sz="700">
              <a:latin typeface="Trebuchet MS"/>
              <a:cs typeface="Trebuchet MS"/>
            </a:endParaRPr>
          </a:p>
        </p:txBody>
      </p:sp>
      <p:sp>
        <p:nvSpPr>
          <p:cNvPr id="37" name="object 37"/>
          <p:cNvSpPr txBox="1"/>
          <p:nvPr/>
        </p:nvSpPr>
        <p:spPr>
          <a:xfrm>
            <a:off x="9431565" y="4625538"/>
            <a:ext cx="72390" cy="118745"/>
          </a:xfrm>
          <a:prstGeom prst="rect">
            <a:avLst/>
          </a:prstGeom>
        </p:spPr>
        <p:txBody>
          <a:bodyPr vert="horz" wrap="square" lIns="0" tIns="0" rIns="0" bIns="0" rtlCol="0">
            <a:spAutoFit/>
          </a:bodyPr>
          <a:lstStyle/>
          <a:p>
            <a:pPr marL="12700">
              <a:lnSpc>
                <a:spcPct val="100000"/>
              </a:lnSpc>
            </a:pPr>
            <a:r>
              <a:rPr sz="700" dirty="0">
                <a:solidFill>
                  <a:srgbClr val="6D6E71"/>
                </a:solidFill>
                <a:latin typeface="Trebuchet MS"/>
                <a:cs typeface="Trebuchet MS"/>
              </a:rPr>
              <a:t>6</a:t>
            </a:r>
            <a:endParaRPr sz="700">
              <a:latin typeface="Trebuchet MS"/>
              <a:cs typeface="Trebuchet MS"/>
            </a:endParaRPr>
          </a:p>
        </p:txBody>
      </p:sp>
      <p:sp>
        <p:nvSpPr>
          <p:cNvPr id="38" name="object 38"/>
          <p:cNvSpPr/>
          <p:nvPr/>
        </p:nvSpPr>
        <p:spPr>
          <a:xfrm>
            <a:off x="4671428" y="2428151"/>
            <a:ext cx="4492625" cy="370205"/>
          </a:xfrm>
          <a:custGeom>
            <a:avLst/>
            <a:gdLst/>
            <a:ahLst/>
            <a:cxnLst/>
            <a:rect l="l" t="t" r="r" b="b"/>
            <a:pathLst>
              <a:path w="4492625" h="370205">
                <a:moveTo>
                  <a:pt x="0" y="0"/>
                </a:moveTo>
                <a:lnTo>
                  <a:pt x="4492421" y="0"/>
                </a:lnTo>
                <a:lnTo>
                  <a:pt x="4492421" y="370166"/>
                </a:lnTo>
                <a:lnTo>
                  <a:pt x="0" y="370166"/>
                </a:lnTo>
                <a:lnTo>
                  <a:pt x="0" y="0"/>
                </a:lnTo>
                <a:close/>
              </a:path>
            </a:pathLst>
          </a:custGeom>
          <a:solidFill>
            <a:srgbClr val="005776"/>
          </a:solidFill>
        </p:spPr>
        <p:txBody>
          <a:bodyPr wrap="square" lIns="0" tIns="0" rIns="0" bIns="0" rtlCol="0"/>
          <a:lstStyle/>
          <a:p>
            <a:endParaRPr/>
          </a:p>
        </p:txBody>
      </p:sp>
      <p:sp>
        <p:nvSpPr>
          <p:cNvPr id="39" name="object 39"/>
          <p:cNvSpPr/>
          <p:nvPr/>
        </p:nvSpPr>
        <p:spPr>
          <a:xfrm>
            <a:off x="4671428" y="2964192"/>
            <a:ext cx="3101975" cy="370205"/>
          </a:xfrm>
          <a:custGeom>
            <a:avLst/>
            <a:gdLst/>
            <a:ahLst/>
            <a:cxnLst/>
            <a:rect l="l" t="t" r="r" b="b"/>
            <a:pathLst>
              <a:path w="3101975" h="370204">
                <a:moveTo>
                  <a:pt x="0" y="0"/>
                </a:moveTo>
                <a:lnTo>
                  <a:pt x="3101543" y="0"/>
                </a:lnTo>
                <a:lnTo>
                  <a:pt x="3101543" y="370166"/>
                </a:lnTo>
                <a:lnTo>
                  <a:pt x="0" y="370166"/>
                </a:lnTo>
                <a:lnTo>
                  <a:pt x="0" y="0"/>
                </a:lnTo>
                <a:close/>
              </a:path>
            </a:pathLst>
          </a:custGeom>
          <a:solidFill>
            <a:srgbClr val="005776"/>
          </a:solidFill>
        </p:spPr>
        <p:txBody>
          <a:bodyPr wrap="square" lIns="0" tIns="0" rIns="0" bIns="0" rtlCol="0"/>
          <a:lstStyle/>
          <a:p>
            <a:endParaRPr/>
          </a:p>
        </p:txBody>
      </p:sp>
      <p:sp>
        <p:nvSpPr>
          <p:cNvPr id="40" name="object 40"/>
          <p:cNvSpPr/>
          <p:nvPr/>
        </p:nvSpPr>
        <p:spPr>
          <a:xfrm>
            <a:off x="4671428" y="3500246"/>
            <a:ext cx="3637279" cy="370205"/>
          </a:xfrm>
          <a:custGeom>
            <a:avLst/>
            <a:gdLst/>
            <a:ahLst/>
            <a:cxnLst/>
            <a:rect l="l" t="t" r="r" b="b"/>
            <a:pathLst>
              <a:path w="3637279" h="370204">
                <a:moveTo>
                  <a:pt x="0" y="0"/>
                </a:moveTo>
                <a:lnTo>
                  <a:pt x="3637114" y="0"/>
                </a:lnTo>
                <a:lnTo>
                  <a:pt x="3637114" y="370154"/>
                </a:lnTo>
                <a:lnTo>
                  <a:pt x="0" y="370154"/>
                </a:lnTo>
                <a:lnTo>
                  <a:pt x="0" y="0"/>
                </a:lnTo>
                <a:close/>
              </a:path>
            </a:pathLst>
          </a:custGeom>
          <a:solidFill>
            <a:srgbClr val="005776"/>
          </a:solidFill>
        </p:spPr>
        <p:txBody>
          <a:bodyPr wrap="square" lIns="0" tIns="0" rIns="0" bIns="0" rtlCol="0"/>
          <a:lstStyle/>
          <a:p>
            <a:endParaRPr/>
          </a:p>
        </p:txBody>
      </p:sp>
      <p:sp>
        <p:nvSpPr>
          <p:cNvPr id="41" name="object 41"/>
          <p:cNvSpPr/>
          <p:nvPr/>
        </p:nvSpPr>
        <p:spPr>
          <a:xfrm>
            <a:off x="4671428" y="4036288"/>
            <a:ext cx="175895" cy="370205"/>
          </a:xfrm>
          <a:custGeom>
            <a:avLst/>
            <a:gdLst/>
            <a:ahLst/>
            <a:cxnLst/>
            <a:rect l="l" t="t" r="r" b="b"/>
            <a:pathLst>
              <a:path w="175895" h="370204">
                <a:moveTo>
                  <a:pt x="0" y="0"/>
                </a:moveTo>
                <a:lnTo>
                  <a:pt x="175856" y="0"/>
                </a:lnTo>
                <a:lnTo>
                  <a:pt x="175856" y="370166"/>
                </a:lnTo>
                <a:lnTo>
                  <a:pt x="0" y="370166"/>
                </a:lnTo>
                <a:lnTo>
                  <a:pt x="0" y="0"/>
                </a:lnTo>
                <a:close/>
              </a:path>
            </a:pathLst>
          </a:custGeom>
          <a:solidFill>
            <a:srgbClr val="005776"/>
          </a:solidFill>
        </p:spPr>
        <p:txBody>
          <a:bodyPr wrap="square" lIns="0" tIns="0" rIns="0" bIns="0" rtlCol="0"/>
          <a:lstStyle/>
          <a:p>
            <a:endParaRPr/>
          </a:p>
        </p:txBody>
      </p:sp>
      <p:sp>
        <p:nvSpPr>
          <p:cNvPr id="42" name="object 42"/>
          <p:cNvSpPr txBox="1"/>
          <p:nvPr/>
        </p:nvSpPr>
        <p:spPr>
          <a:xfrm>
            <a:off x="2943385" y="2508912"/>
            <a:ext cx="1640839" cy="177165"/>
          </a:xfrm>
          <a:prstGeom prst="rect">
            <a:avLst/>
          </a:prstGeom>
        </p:spPr>
        <p:txBody>
          <a:bodyPr vert="horz" wrap="square" lIns="0" tIns="0" rIns="0" bIns="0" rtlCol="0">
            <a:spAutoFit/>
          </a:bodyPr>
          <a:lstStyle/>
          <a:p>
            <a:pPr marL="12700">
              <a:lnSpc>
                <a:spcPct val="100000"/>
              </a:lnSpc>
            </a:pPr>
            <a:r>
              <a:rPr sz="1050" spc="60" dirty="0">
                <a:solidFill>
                  <a:srgbClr val="6D6E71"/>
                </a:solidFill>
                <a:latin typeface="Tahoma"/>
                <a:cs typeface="Tahoma"/>
              </a:rPr>
              <a:t>S&amp;P</a:t>
            </a:r>
            <a:r>
              <a:rPr sz="1050" spc="-80" dirty="0">
                <a:solidFill>
                  <a:srgbClr val="6D6E71"/>
                </a:solidFill>
                <a:latin typeface="Tahoma"/>
                <a:cs typeface="Tahoma"/>
              </a:rPr>
              <a:t> </a:t>
            </a:r>
            <a:r>
              <a:rPr sz="1050" spc="-25" dirty="0">
                <a:solidFill>
                  <a:srgbClr val="6D6E71"/>
                </a:solidFill>
                <a:latin typeface="Tahoma"/>
                <a:cs typeface="Tahoma"/>
              </a:rPr>
              <a:t>500</a:t>
            </a:r>
            <a:r>
              <a:rPr sz="1050" spc="-80" dirty="0">
                <a:solidFill>
                  <a:srgbClr val="6D6E71"/>
                </a:solidFill>
                <a:latin typeface="Tahoma"/>
                <a:cs typeface="Tahoma"/>
              </a:rPr>
              <a:t> </a:t>
            </a:r>
            <a:r>
              <a:rPr sz="1050" spc="-15" dirty="0">
                <a:solidFill>
                  <a:srgbClr val="6D6E71"/>
                </a:solidFill>
                <a:latin typeface="Tahoma"/>
                <a:cs typeface="Tahoma"/>
              </a:rPr>
              <a:t>Total</a:t>
            </a:r>
            <a:r>
              <a:rPr sz="1050" spc="-80" dirty="0">
                <a:solidFill>
                  <a:srgbClr val="6D6E71"/>
                </a:solidFill>
                <a:latin typeface="Tahoma"/>
                <a:cs typeface="Tahoma"/>
              </a:rPr>
              <a:t> </a:t>
            </a:r>
            <a:r>
              <a:rPr sz="1050" spc="10" dirty="0">
                <a:solidFill>
                  <a:srgbClr val="6D6E71"/>
                </a:solidFill>
                <a:latin typeface="Tahoma"/>
                <a:cs typeface="Tahoma"/>
              </a:rPr>
              <a:t>Return</a:t>
            </a:r>
            <a:r>
              <a:rPr sz="1050" spc="-80" dirty="0">
                <a:solidFill>
                  <a:srgbClr val="6D6E71"/>
                </a:solidFill>
                <a:latin typeface="Tahoma"/>
                <a:cs typeface="Tahoma"/>
              </a:rPr>
              <a:t> </a:t>
            </a:r>
            <a:r>
              <a:rPr sz="1050" spc="-30" dirty="0">
                <a:solidFill>
                  <a:srgbClr val="6D6E71"/>
                </a:solidFill>
                <a:latin typeface="Tahoma"/>
                <a:cs typeface="Tahoma"/>
              </a:rPr>
              <a:t>Index</a:t>
            </a:r>
            <a:endParaRPr sz="1050">
              <a:latin typeface="Tahoma"/>
              <a:cs typeface="Tahoma"/>
            </a:endParaRPr>
          </a:p>
        </p:txBody>
      </p:sp>
      <p:sp>
        <p:nvSpPr>
          <p:cNvPr id="43" name="object 43"/>
          <p:cNvSpPr txBox="1"/>
          <p:nvPr/>
        </p:nvSpPr>
        <p:spPr>
          <a:xfrm>
            <a:off x="2834369" y="3048372"/>
            <a:ext cx="1749425" cy="177165"/>
          </a:xfrm>
          <a:prstGeom prst="rect">
            <a:avLst/>
          </a:prstGeom>
        </p:spPr>
        <p:txBody>
          <a:bodyPr vert="horz" wrap="square" lIns="0" tIns="0" rIns="0" bIns="0" rtlCol="0">
            <a:spAutoFit/>
          </a:bodyPr>
          <a:lstStyle/>
          <a:p>
            <a:pPr marL="12700">
              <a:lnSpc>
                <a:spcPct val="100000"/>
              </a:lnSpc>
            </a:pPr>
            <a:r>
              <a:rPr sz="1050" spc="-5" dirty="0">
                <a:solidFill>
                  <a:srgbClr val="6D6E71"/>
                </a:solidFill>
                <a:latin typeface="Tahoma"/>
                <a:cs typeface="Tahoma"/>
              </a:rPr>
              <a:t>Average</a:t>
            </a:r>
            <a:r>
              <a:rPr sz="1050" spc="-90" dirty="0">
                <a:solidFill>
                  <a:srgbClr val="6D6E71"/>
                </a:solidFill>
                <a:latin typeface="Tahoma"/>
                <a:cs typeface="Tahoma"/>
              </a:rPr>
              <a:t> </a:t>
            </a:r>
            <a:r>
              <a:rPr sz="1050" spc="15" dirty="0">
                <a:solidFill>
                  <a:srgbClr val="6D6E71"/>
                </a:solidFill>
                <a:latin typeface="Tahoma"/>
                <a:cs typeface="Tahoma"/>
              </a:rPr>
              <a:t>Stock</a:t>
            </a:r>
            <a:r>
              <a:rPr sz="1050" spc="-90" dirty="0">
                <a:solidFill>
                  <a:srgbClr val="6D6E71"/>
                </a:solidFill>
                <a:latin typeface="Tahoma"/>
                <a:cs typeface="Tahoma"/>
              </a:rPr>
              <a:t> </a:t>
            </a:r>
            <a:r>
              <a:rPr sz="1050" spc="5" dirty="0">
                <a:solidFill>
                  <a:srgbClr val="6D6E71"/>
                </a:solidFill>
                <a:latin typeface="Tahoma"/>
                <a:cs typeface="Tahoma"/>
              </a:rPr>
              <a:t>Fund</a:t>
            </a:r>
            <a:r>
              <a:rPr sz="1050" spc="-90" dirty="0">
                <a:solidFill>
                  <a:srgbClr val="6D6E71"/>
                </a:solidFill>
                <a:latin typeface="Tahoma"/>
                <a:cs typeface="Tahoma"/>
              </a:rPr>
              <a:t> </a:t>
            </a:r>
            <a:r>
              <a:rPr sz="1050" spc="-10" dirty="0">
                <a:solidFill>
                  <a:srgbClr val="6D6E71"/>
                </a:solidFill>
                <a:latin typeface="Tahoma"/>
                <a:cs typeface="Tahoma"/>
              </a:rPr>
              <a:t>Investor</a:t>
            </a:r>
            <a:r>
              <a:rPr sz="900" spc="-15" baseline="32407" dirty="0">
                <a:solidFill>
                  <a:srgbClr val="6D6E71"/>
                </a:solidFill>
                <a:latin typeface="Tahoma"/>
                <a:cs typeface="Tahoma"/>
              </a:rPr>
              <a:t>3</a:t>
            </a:r>
            <a:endParaRPr sz="900" baseline="32407">
              <a:latin typeface="Tahoma"/>
              <a:cs typeface="Tahoma"/>
            </a:endParaRPr>
          </a:p>
        </p:txBody>
      </p:sp>
      <p:sp>
        <p:nvSpPr>
          <p:cNvPr id="44" name="object 44"/>
          <p:cNvSpPr txBox="1"/>
          <p:nvPr/>
        </p:nvSpPr>
        <p:spPr>
          <a:xfrm>
            <a:off x="2760268" y="3587921"/>
            <a:ext cx="1823720" cy="177165"/>
          </a:xfrm>
          <a:prstGeom prst="rect">
            <a:avLst/>
          </a:prstGeom>
        </p:spPr>
        <p:txBody>
          <a:bodyPr vert="horz" wrap="square" lIns="0" tIns="0" rIns="0" bIns="0" rtlCol="0">
            <a:spAutoFit/>
          </a:bodyPr>
          <a:lstStyle/>
          <a:p>
            <a:pPr marL="12700">
              <a:lnSpc>
                <a:spcPct val="100000"/>
              </a:lnSpc>
            </a:pPr>
            <a:r>
              <a:rPr sz="1050" spc="20" dirty="0">
                <a:solidFill>
                  <a:srgbClr val="6D6E71"/>
                </a:solidFill>
                <a:latin typeface="Tahoma"/>
                <a:cs typeface="Tahoma"/>
              </a:rPr>
              <a:t>Barclay’s</a:t>
            </a:r>
            <a:r>
              <a:rPr sz="1050" spc="-229" dirty="0">
                <a:solidFill>
                  <a:srgbClr val="6D6E71"/>
                </a:solidFill>
                <a:latin typeface="Tahoma"/>
                <a:cs typeface="Tahoma"/>
              </a:rPr>
              <a:t> </a:t>
            </a:r>
            <a:r>
              <a:rPr sz="1050" spc="-5" dirty="0">
                <a:solidFill>
                  <a:srgbClr val="6D6E71"/>
                </a:solidFill>
                <a:latin typeface="Tahoma"/>
                <a:cs typeface="Tahoma"/>
              </a:rPr>
              <a:t>U.S. </a:t>
            </a:r>
            <a:r>
              <a:rPr sz="1050" dirty="0">
                <a:solidFill>
                  <a:srgbClr val="6D6E71"/>
                </a:solidFill>
                <a:latin typeface="Tahoma"/>
                <a:cs typeface="Tahoma"/>
              </a:rPr>
              <a:t>Aggregate </a:t>
            </a:r>
            <a:r>
              <a:rPr sz="1050" spc="15" dirty="0">
                <a:solidFill>
                  <a:srgbClr val="6D6E71"/>
                </a:solidFill>
                <a:latin typeface="Tahoma"/>
                <a:cs typeface="Tahoma"/>
              </a:rPr>
              <a:t>Bond</a:t>
            </a:r>
            <a:endParaRPr sz="1050">
              <a:latin typeface="Tahoma"/>
              <a:cs typeface="Tahoma"/>
            </a:endParaRPr>
          </a:p>
        </p:txBody>
      </p:sp>
      <p:sp>
        <p:nvSpPr>
          <p:cNvPr id="45" name="object 45"/>
          <p:cNvSpPr txBox="1"/>
          <p:nvPr/>
        </p:nvSpPr>
        <p:spPr>
          <a:xfrm>
            <a:off x="2856577" y="4127381"/>
            <a:ext cx="1727835" cy="177165"/>
          </a:xfrm>
          <a:prstGeom prst="rect">
            <a:avLst/>
          </a:prstGeom>
        </p:spPr>
        <p:txBody>
          <a:bodyPr vert="horz" wrap="square" lIns="0" tIns="0" rIns="0" bIns="0" rtlCol="0">
            <a:spAutoFit/>
          </a:bodyPr>
          <a:lstStyle/>
          <a:p>
            <a:pPr marL="12700">
              <a:lnSpc>
                <a:spcPct val="100000"/>
              </a:lnSpc>
            </a:pPr>
            <a:r>
              <a:rPr sz="1050" spc="-5" dirty="0">
                <a:solidFill>
                  <a:srgbClr val="6D6E71"/>
                </a:solidFill>
                <a:latin typeface="Tahoma"/>
                <a:cs typeface="Tahoma"/>
              </a:rPr>
              <a:t>Average</a:t>
            </a:r>
            <a:r>
              <a:rPr sz="1050" spc="-90" dirty="0">
                <a:solidFill>
                  <a:srgbClr val="6D6E71"/>
                </a:solidFill>
                <a:latin typeface="Tahoma"/>
                <a:cs typeface="Tahoma"/>
              </a:rPr>
              <a:t> </a:t>
            </a:r>
            <a:r>
              <a:rPr sz="1050" spc="15" dirty="0">
                <a:solidFill>
                  <a:srgbClr val="6D6E71"/>
                </a:solidFill>
                <a:latin typeface="Tahoma"/>
                <a:cs typeface="Tahoma"/>
              </a:rPr>
              <a:t>Bond</a:t>
            </a:r>
            <a:r>
              <a:rPr sz="1050" spc="-90" dirty="0">
                <a:solidFill>
                  <a:srgbClr val="6D6E71"/>
                </a:solidFill>
                <a:latin typeface="Tahoma"/>
                <a:cs typeface="Tahoma"/>
              </a:rPr>
              <a:t> </a:t>
            </a:r>
            <a:r>
              <a:rPr sz="1050" spc="5" dirty="0">
                <a:solidFill>
                  <a:srgbClr val="6D6E71"/>
                </a:solidFill>
                <a:latin typeface="Tahoma"/>
                <a:cs typeface="Tahoma"/>
              </a:rPr>
              <a:t>Fund</a:t>
            </a:r>
            <a:r>
              <a:rPr sz="1050" spc="-90" dirty="0">
                <a:solidFill>
                  <a:srgbClr val="6D6E71"/>
                </a:solidFill>
                <a:latin typeface="Tahoma"/>
                <a:cs typeface="Tahoma"/>
              </a:rPr>
              <a:t> </a:t>
            </a:r>
            <a:r>
              <a:rPr sz="1050" spc="-10" dirty="0">
                <a:solidFill>
                  <a:srgbClr val="6D6E71"/>
                </a:solidFill>
                <a:latin typeface="Tahoma"/>
                <a:cs typeface="Tahoma"/>
              </a:rPr>
              <a:t>Investor</a:t>
            </a:r>
            <a:r>
              <a:rPr sz="900" spc="-15" baseline="32407" dirty="0">
                <a:solidFill>
                  <a:srgbClr val="6D6E71"/>
                </a:solidFill>
                <a:latin typeface="Tahoma"/>
                <a:cs typeface="Tahoma"/>
              </a:rPr>
              <a:t>4</a:t>
            </a:r>
            <a:endParaRPr sz="900" baseline="32407">
              <a:latin typeface="Tahoma"/>
              <a:cs typeface="Tahoma"/>
            </a:endParaRPr>
          </a:p>
        </p:txBody>
      </p:sp>
      <p:sp>
        <p:nvSpPr>
          <p:cNvPr id="46" name="object 46"/>
          <p:cNvSpPr txBox="1"/>
          <p:nvPr/>
        </p:nvSpPr>
        <p:spPr>
          <a:xfrm>
            <a:off x="8721880" y="2521175"/>
            <a:ext cx="389255" cy="177165"/>
          </a:xfrm>
          <a:prstGeom prst="rect">
            <a:avLst/>
          </a:prstGeom>
        </p:spPr>
        <p:txBody>
          <a:bodyPr vert="horz" wrap="square" lIns="0" tIns="0" rIns="0" bIns="0" rtlCol="0">
            <a:spAutoFit/>
          </a:bodyPr>
          <a:lstStyle/>
          <a:p>
            <a:pPr marL="12700">
              <a:lnSpc>
                <a:spcPct val="100000"/>
              </a:lnSpc>
            </a:pPr>
            <a:r>
              <a:rPr sz="1050" dirty="0">
                <a:solidFill>
                  <a:srgbClr val="FFFFFF"/>
                </a:solidFill>
                <a:latin typeface="Century Gothic"/>
                <a:cs typeface="Century Gothic"/>
              </a:rPr>
              <a:t>5.62%</a:t>
            </a:r>
            <a:endParaRPr sz="1050">
              <a:latin typeface="Century Gothic"/>
              <a:cs typeface="Century Gothic"/>
            </a:endParaRPr>
          </a:p>
        </p:txBody>
      </p:sp>
      <p:sp>
        <p:nvSpPr>
          <p:cNvPr id="47" name="object 47"/>
          <p:cNvSpPr txBox="1"/>
          <p:nvPr/>
        </p:nvSpPr>
        <p:spPr>
          <a:xfrm>
            <a:off x="7327416" y="3065986"/>
            <a:ext cx="389255" cy="177165"/>
          </a:xfrm>
          <a:prstGeom prst="rect">
            <a:avLst/>
          </a:prstGeom>
        </p:spPr>
        <p:txBody>
          <a:bodyPr vert="horz" wrap="square" lIns="0" tIns="0" rIns="0" bIns="0" rtlCol="0">
            <a:spAutoFit/>
          </a:bodyPr>
          <a:lstStyle/>
          <a:p>
            <a:pPr marL="12700">
              <a:lnSpc>
                <a:spcPct val="100000"/>
              </a:lnSpc>
            </a:pPr>
            <a:r>
              <a:rPr sz="1050" dirty="0">
                <a:solidFill>
                  <a:srgbClr val="FFFFFF"/>
                </a:solidFill>
                <a:latin typeface="Century Gothic"/>
                <a:cs typeface="Century Gothic"/>
              </a:rPr>
              <a:t>3.88%</a:t>
            </a:r>
            <a:endParaRPr sz="1050">
              <a:latin typeface="Century Gothic"/>
              <a:cs typeface="Century Gothic"/>
            </a:endParaRPr>
          </a:p>
        </p:txBody>
      </p:sp>
      <p:sp>
        <p:nvSpPr>
          <p:cNvPr id="48" name="object 48"/>
          <p:cNvSpPr txBox="1"/>
          <p:nvPr/>
        </p:nvSpPr>
        <p:spPr>
          <a:xfrm>
            <a:off x="7860322" y="3602370"/>
            <a:ext cx="389255" cy="177165"/>
          </a:xfrm>
          <a:prstGeom prst="rect">
            <a:avLst/>
          </a:prstGeom>
        </p:spPr>
        <p:txBody>
          <a:bodyPr vert="horz" wrap="square" lIns="0" tIns="0" rIns="0" bIns="0" rtlCol="0">
            <a:spAutoFit/>
          </a:bodyPr>
          <a:lstStyle/>
          <a:p>
            <a:pPr marL="12700">
              <a:lnSpc>
                <a:spcPct val="100000"/>
              </a:lnSpc>
            </a:pPr>
            <a:r>
              <a:rPr sz="1050" dirty="0">
                <a:solidFill>
                  <a:srgbClr val="FFFFFF"/>
                </a:solidFill>
                <a:latin typeface="Century Gothic"/>
                <a:cs typeface="Century Gothic"/>
              </a:rPr>
              <a:t>4.55%</a:t>
            </a:r>
            <a:endParaRPr sz="1050">
              <a:latin typeface="Century Gothic"/>
              <a:cs typeface="Century Gothic"/>
            </a:endParaRPr>
          </a:p>
        </p:txBody>
      </p:sp>
      <p:sp>
        <p:nvSpPr>
          <p:cNvPr id="49" name="object 49"/>
          <p:cNvSpPr txBox="1"/>
          <p:nvPr/>
        </p:nvSpPr>
        <p:spPr>
          <a:xfrm>
            <a:off x="4899779" y="4128186"/>
            <a:ext cx="389255" cy="177165"/>
          </a:xfrm>
          <a:prstGeom prst="rect">
            <a:avLst/>
          </a:prstGeom>
        </p:spPr>
        <p:txBody>
          <a:bodyPr vert="horz" wrap="square" lIns="0" tIns="0" rIns="0" bIns="0" rtlCol="0">
            <a:spAutoFit/>
          </a:bodyPr>
          <a:lstStyle/>
          <a:p>
            <a:pPr marL="12700">
              <a:lnSpc>
                <a:spcPct val="100000"/>
              </a:lnSpc>
            </a:pPr>
            <a:r>
              <a:rPr sz="1050" dirty="0">
                <a:solidFill>
                  <a:srgbClr val="474C55"/>
                </a:solidFill>
                <a:latin typeface="Century Gothic"/>
                <a:cs typeface="Century Gothic"/>
              </a:rPr>
              <a:t>0.22%</a:t>
            </a:r>
            <a:endParaRPr sz="1050">
              <a:latin typeface="Century Gothic"/>
              <a:cs typeface="Century Gothic"/>
            </a:endParaRPr>
          </a:p>
        </p:txBody>
      </p:sp>
      <p:cxnSp>
        <p:nvCxnSpPr>
          <p:cNvPr id="50" name="Straight Connector 49">
            <a:extLst>
              <a:ext uri="{FF2B5EF4-FFF2-40B4-BE49-F238E27FC236}">
                <a16:creationId xmlns:a16="http://schemas.microsoft.com/office/drawing/2014/main" id="{982C2DEC-867B-4FFA-8977-1266E47F2B4E}"/>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D076AB31-4948-4B6D-A32E-91B900699256}"/>
              </a:ext>
            </a:extLst>
          </p:cNvPr>
          <p:cNvPicPr>
            <a:picLocks noChangeAspect="1"/>
          </p:cNvPicPr>
          <p:nvPr/>
        </p:nvPicPr>
        <p:blipFill>
          <a:blip r:embed="rId2"/>
          <a:stretch>
            <a:fillRect/>
          </a:stretch>
        </p:blipFill>
        <p:spPr>
          <a:xfrm>
            <a:off x="1819275" y="2143125"/>
            <a:ext cx="6419850" cy="3486150"/>
          </a:xfrm>
          <a:prstGeom prst="rect">
            <a:avLst/>
          </a:prstGeom>
        </p:spPr>
      </p:pic>
    </p:spTree>
    <p:extLst>
      <p:ext uri="{BB962C8B-B14F-4D97-AF65-F5344CB8AC3E}">
        <p14:creationId xmlns:p14="http://schemas.microsoft.com/office/powerpoint/2010/main" val="1061572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p:cNvSpPr txBox="1">
            <a:spLocks/>
          </p:cNvSpPr>
          <p:nvPr/>
        </p:nvSpPr>
        <p:spPr>
          <a:xfrm>
            <a:off x="1724136" y="471160"/>
            <a:ext cx="6789420" cy="707231"/>
          </a:xfrm>
          <a:prstGeom prst="rect">
            <a:avLst/>
          </a:prstGeom>
        </p:spPr>
        <p:txBody>
          <a:bodyPr vert="horz" lIns="75430" tIns="37715" rIns="75430" bIns="37715"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75" dirty="0">
                <a:solidFill>
                  <a:srgbClr val="00B0F0"/>
                </a:solidFill>
              </a:rPr>
              <a:t>Important Information</a:t>
            </a:r>
          </a:p>
        </p:txBody>
      </p:sp>
      <p:sp>
        <p:nvSpPr>
          <p:cNvPr id="3" name="Content Placeholder 4"/>
          <p:cNvSpPr txBox="1">
            <a:spLocks/>
          </p:cNvSpPr>
          <p:nvPr/>
        </p:nvSpPr>
        <p:spPr>
          <a:xfrm>
            <a:off x="1195469" y="1606030"/>
            <a:ext cx="7846756" cy="2604161"/>
          </a:xfrm>
          <a:prstGeom prst="rect">
            <a:avLst/>
          </a:prstGeom>
        </p:spPr>
        <p:txBody>
          <a:bodyPr vert="horz" lIns="75430" tIns="37715" rIns="75430" bIns="37715"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None/>
            </a:pPr>
            <a:r>
              <a:rPr lang="en-US" sz="1320" b="1" dirty="0"/>
              <a:t>This presentation is intended as educational and informative about principles of investing and is not intended to promote any products or services offered by ASC Trust Corporation.  Consumers should consult with their financial advisor regarding their individual situations before making any investment decisions.</a:t>
            </a:r>
            <a:br>
              <a:rPr lang="en-US" sz="1320" dirty="0"/>
            </a:br>
            <a:br>
              <a:rPr lang="en-US" sz="1320" dirty="0"/>
            </a:br>
            <a:br>
              <a:rPr lang="en-US" sz="1155" dirty="0">
                <a:solidFill>
                  <a:schemeClr val="bg1">
                    <a:lumMod val="50000"/>
                  </a:schemeClr>
                </a:solidFill>
              </a:rPr>
            </a:br>
            <a:r>
              <a:rPr lang="en-US" sz="1155" dirty="0">
                <a:solidFill>
                  <a:schemeClr val="bg1">
                    <a:lumMod val="50000"/>
                  </a:schemeClr>
                </a:solidFill>
              </a:rPr>
              <a:t>ASC Trust Corporation does not offer legal or tax advice.  Consumers should consult with their tax or legal advisor regarding their  individual situations before making any legal or tax-related decisions.</a:t>
            </a:r>
            <a:br>
              <a:rPr lang="en-US" sz="1155" dirty="0">
                <a:solidFill>
                  <a:schemeClr val="bg1">
                    <a:lumMod val="50000"/>
                  </a:schemeClr>
                </a:solidFill>
              </a:rPr>
            </a:br>
            <a:br>
              <a:rPr lang="en-US" sz="1155" dirty="0">
                <a:solidFill>
                  <a:schemeClr val="bg1">
                    <a:lumMod val="50000"/>
                  </a:schemeClr>
                </a:solidFill>
              </a:rPr>
            </a:br>
            <a:endParaRPr lang="en-US" sz="1155" dirty="0">
              <a:solidFill>
                <a:schemeClr val="bg1">
                  <a:lumMod val="50000"/>
                </a:schemeClr>
              </a:solidFill>
            </a:endParaRPr>
          </a:p>
        </p:txBody>
      </p:sp>
      <p:pic>
        <p:nvPicPr>
          <p:cNvPr id="4" name="Picture 3">
            <a:extLst>
              <a:ext uri="{FF2B5EF4-FFF2-40B4-BE49-F238E27FC236}">
                <a16:creationId xmlns:a16="http://schemas.microsoft.com/office/drawing/2014/main" id="{90329219-782C-4B33-BCFC-E1E80CBA924D}"/>
              </a:ext>
            </a:extLst>
          </p:cNvPr>
          <p:cNvPicPr>
            <a:picLocks noChangeAspect="1"/>
          </p:cNvPicPr>
          <p:nvPr/>
        </p:nvPicPr>
        <p:blipFill>
          <a:blip r:embed="rId3"/>
          <a:stretch>
            <a:fillRect/>
          </a:stretch>
        </p:blipFill>
        <p:spPr>
          <a:xfrm>
            <a:off x="704009" y="3166023"/>
            <a:ext cx="8829675" cy="3714750"/>
          </a:xfrm>
          <a:prstGeom prst="rect">
            <a:avLst/>
          </a:prstGeom>
        </p:spPr>
      </p:pic>
    </p:spTree>
    <p:extLst>
      <p:ext uri="{BB962C8B-B14F-4D97-AF65-F5344CB8AC3E}">
        <p14:creationId xmlns:p14="http://schemas.microsoft.com/office/powerpoint/2010/main" val="2170627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457200" y="457200"/>
            <a:ext cx="9144000" cy="6141720"/>
          </a:xfrm>
          <a:custGeom>
            <a:avLst/>
            <a:gdLst/>
            <a:ahLst/>
            <a:cxnLst/>
            <a:rect l="l" t="t" r="r" b="b"/>
            <a:pathLst>
              <a:path w="9144000" h="6141720">
                <a:moveTo>
                  <a:pt x="0" y="6141720"/>
                </a:moveTo>
                <a:lnTo>
                  <a:pt x="9144000" y="6141720"/>
                </a:lnTo>
                <a:lnTo>
                  <a:pt x="9144000" y="0"/>
                </a:lnTo>
                <a:lnTo>
                  <a:pt x="0" y="0"/>
                </a:lnTo>
                <a:lnTo>
                  <a:pt x="0" y="6141720"/>
                </a:lnTo>
                <a:close/>
              </a:path>
            </a:pathLst>
          </a:custGeom>
        </p:spPr>
        <p:txBody>
          <a:bodyPr vert="horz" wrap="square" lIns="0" tIns="0" rIns="0" bIns="0" rtlCol="0">
            <a:spAutoFit/>
          </a:bodyPr>
          <a:lstStyle/>
          <a:p>
            <a:pPr marL="12700" marR="5080">
              <a:lnSpc>
                <a:spcPct val="115399"/>
              </a:lnSpc>
            </a:pPr>
            <a:endParaRPr sz="1300">
              <a:solidFill>
                <a:schemeClr val="tx2"/>
              </a:solidFill>
              <a:latin typeface="Arial" charset="0"/>
              <a:cs typeface="Times New Roman" pitchFamily="48" charset="0"/>
            </a:endParaRPr>
          </a:p>
        </p:txBody>
      </p:sp>
      <p:sp>
        <p:nvSpPr>
          <p:cNvPr id="3" name="object 3"/>
          <p:cNvSpPr txBox="1"/>
          <p:nvPr/>
        </p:nvSpPr>
        <p:spPr>
          <a:xfrm>
            <a:off x="912464" y="735380"/>
            <a:ext cx="7736840" cy="1750544"/>
          </a:xfrm>
          <a:prstGeom prst="rect">
            <a:avLst/>
          </a:prstGeom>
        </p:spPr>
        <p:txBody>
          <a:bodyPr vert="horz" wrap="square" lIns="0" tIns="0" rIns="0" bIns="0" rtlCol="0">
            <a:spAutoFit/>
          </a:bodyPr>
          <a:lstStyle/>
          <a:p>
            <a:pPr marL="12700">
              <a:lnSpc>
                <a:spcPct val="100000"/>
              </a:lnSpc>
            </a:pPr>
            <a:r>
              <a:rPr dirty="0">
                <a:solidFill>
                  <a:srgbClr val="00B0F0"/>
                </a:solidFill>
                <a:latin typeface="+mj-lt"/>
                <a:ea typeface="+mj-ea"/>
                <a:cs typeface="+mj-cs"/>
              </a:rPr>
              <a:t>10 Principles of Long-Term Investing Resilience</a:t>
            </a:r>
          </a:p>
          <a:p>
            <a:pPr marL="12700">
              <a:lnSpc>
                <a:spcPct val="100000"/>
              </a:lnSpc>
              <a:spcBef>
                <a:spcPts val="140"/>
              </a:spcBef>
            </a:pPr>
            <a:r>
              <a:rPr sz="1200" dirty="0">
                <a:solidFill>
                  <a:schemeClr val="bg1">
                    <a:lumMod val="50000"/>
                  </a:schemeClr>
                </a:solidFill>
                <a:latin typeface="+mj-lt"/>
                <a:ea typeface="+mj-ea"/>
                <a:cs typeface="+mj-cs"/>
              </a:rPr>
              <a:t>Powering through the ups and downs</a:t>
            </a:r>
          </a:p>
          <a:p>
            <a:pPr>
              <a:lnSpc>
                <a:spcPct val="100000"/>
              </a:lnSpc>
            </a:pPr>
            <a:endParaRPr sz="1300" dirty="0">
              <a:latin typeface="Times New Roman"/>
              <a:cs typeface="Times New Roman"/>
            </a:endParaRPr>
          </a:p>
          <a:p>
            <a:pPr>
              <a:lnSpc>
                <a:spcPct val="100000"/>
              </a:lnSpc>
              <a:spcBef>
                <a:spcPts val="15"/>
              </a:spcBef>
            </a:pPr>
            <a:endParaRPr sz="1100" dirty="0">
              <a:latin typeface="Times New Roman"/>
              <a:cs typeface="Times New Roman"/>
            </a:endParaRPr>
          </a:p>
          <a:p>
            <a:pPr marL="12700" marR="5080">
              <a:lnSpc>
                <a:spcPct val="115399"/>
              </a:lnSpc>
            </a:pPr>
            <a:r>
              <a:rPr sz="1300" spc="-35" dirty="0">
                <a:solidFill>
                  <a:srgbClr val="474C55"/>
                </a:solidFill>
                <a:latin typeface="Calibri"/>
                <a:cs typeface="Calibri"/>
              </a:rPr>
              <a:t>It’s hard </a:t>
            </a:r>
            <a:r>
              <a:rPr sz="1300" spc="-55" dirty="0">
                <a:solidFill>
                  <a:srgbClr val="474C55"/>
                </a:solidFill>
                <a:latin typeface="Calibri"/>
                <a:cs typeface="Calibri"/>
              </a:rPr>
              <a:t>to </a:t>
            </a:r>
            <a:r>
              <a:rPr sz="1300" spc="-35" dirty="0">
                <a:solidFill>
                  <a:srgbClr val="474C55"/>
                </a:solidFill>
                <a:latin typeface="Calibri"/>
                <a:cs typeface="Calibri"/>
              </a:rPr>
              <a:t>stay </a:t>
            </a:r>
            <a:r>
              <a:rPr sz="1300" spc="-30" dirty="0">
                <a:solidFill>
                  <a:srgbClr val="474C55"/>
                </a:solidFill>
                <a:latin typeface="Calibri"/>
                <a:cs typeface="Calibri"/>
              </a:rPr>
              <a:t>calm </a:t>
            </a:r>
            <a:r>
              <a:rPr sz="1300" spc="-50" dirty="0">
                <a:solidFill>
                  <a:srgbClr val="474C55"/>
                </a:solidFill>
                <a:latin typeface="Calibri"/>
                <a:cs typeface="Calibri"/>
              </a:rPr>
              <a:t>when </a:t>
            </a:r>
            <a:r>
              <a:rPr sz="1300" spc="-55" dirty="0">
                <a:solidFill>
                  <a:srgbClr val="474C55"/>
                </a:solidFill>
                <a:latin typeface="Calibri"/>
                <a:cs typeface="Calibri"/>
              </a:rPr>
              <a:t>you’re </a:t>
            </a:r>
            <a:r>
              <a:rPr sz="1300" spc="-30" dirty="0">
                <a:solidFill>
                  <a:srgbClr val="474C55"/>
                </a:solidFill>
                <a:latin typeface="Calibri"/>
                <a:cs typeface="Calibri"/>
              </a:rPr>
              <a:t>bombarded </a:t>
            </a:r>
            <a:r>
              <a:rPr sz="1300" spc="-25" dirty="0">
                <a:solidFill>
                  <a:srgbClr val="474C55"/>
                </a:solidFill>
                <a:latin typeface="Calibri"/>
                <a:cs typeface="Calibri"/>
              </a:rPr>
              <a:t>by </a:t>
            </a:r>
            <a:r>
              <a:rPr sz="1300" spc="-45" dirty="0">
                <a:solidFill>
                  <a:srgbClr val="474C55"/>
                </a:solidFill>
                <a:latin typeface="Calibri"/>
                <a:cs typeface="Calibri"/>
              </a:rPr>
              <a:t>news </a:t>
            </a:r>
            <a:r>
              <a:rPr sz="1300" spc="-40" dirty="0">
                <a:solidFill>
                  <a:srgbClr val="474C55"/>
                </a:solidFill>
                <a:latin typeface="Calibri"/>
                <a:cs typeface="Calibri"/>
              </a:rPr>
              <a:t>about </a:t>
            </a:r>
            <a:r>
              <a:rPr sz="1300" spc="-45" dirty="0">
                <a:solidFill>
                  <a:srgbClr val="474C55"/>
                </a:solidFill>
                <a:latin typeface="Calibri"/>
                <a:cs typeface="Calibri"/>
              </a:rPr>
              <a:t>the </a:t>
            </a:r>
            <a:r>
              <a:rPr sz="1300" spc="-35" dirty="0">
                <a:solidFill>
                  <a:srgbClr val="474C55"/>
                </a:solidFill>
                <a:latin typeface="Calibri"/>
                <a:cs typeface="Calibri"/>
              </a:rPr>
              <a:t>economy </a:t>
            </a:r>
            <a:r>
              <a:rPr sz="1300" spc="-25" dirty="0">
                <a:solidFill>
                  <a:srgbClr val="474C55"/>
                </a:solidFill>
                <a:latin typeface="Calibri"/>
                <a:cs typeface="Calibri"/>
              </a:rPr>
              <a:t>and </a:t>
            </a:r>
            <a:r>
              <a:rPr sz="1300" spc="-40" dirty="0">
                <a:solidFill>
                  <a:srgbClr val="474C55"/>
                </a:solidFill>
                <a:latin typeface="Calibri"/>
                <a:cs typeface="Calibri"/>
              </a:rPr>
              <a:t>markets. </a:t>
            </a:r>
            <a:r>
              <a:rPr sz="1300" spc="-30" dirty="0">
                <a:solidFill>
                  <a:srgbClr val="474C55"/>
                </a:solidFill>
                <a:latin typeface="Calibri"/>
                <a:cs typeface="Calibri"/>
              </a:rPr>
              <a:t>Anxiety </a:t>
            </a:r>
            <a:r>
              <a:rPr sz="1300" spc="-40" dirty="0">
                <a:solidFill>
                  <a:srgbClr val="474C55"/>
                </a:solidFill>
                <a:latin typeface="Calibri"/>
                <a:cs typeface="Calibri"/>
              </a:rPr>
              <a:t>about </a:t>
            </a:r>
            <a:r>
              <a:rPr sz="1300" spc="-45" dirty="0">
                <a:solidFill>
                  <a:srgbClr val="474C55"/>
                </a:solidFill>
                <a:latin typeface="Calibri"/>
                <a:cs typeface="Calibri"/>
              </a:rPr>
              <a:t>your </a:t>
            </a:r>
            <a:r>
              <a:rPr sz="1300" spc="-35" dirty="0">
                <a:solidFill>
                  <a:srgbClr val="474C55"/>
                </a:solidFill>
                <a:latin typeface="Calibri"/>
                <a:cs typeface="Calibri"/>
              </a:rPr>
              <a:t>portfolio </a:t>
            </a:r>
            <a:r>
              <a:rPr sz="1300" spc="-15" dirty="0">
                <a:solidFill>
                  <a:srgbClr val="474C55"/>
                </a:solidFill>
                <a:latin typeface="Calibri"/>
                <a:cs typeface="Calibri"/>
              </a:rPr>
              <a:t>can  </a:t>
            </a:r>
            <a:r>
              <a:rPr sz="1300" spc="-30" dirty="0">
                <a:solidFill>
                  <a:srgbClr val="474C55"/>
                </a:solidFill>
                <a:latin typeface="Calibri"/>
                <a:cs typeface="Calibri"/>
              </a:rPr>
              <a:t>creep </a:t>
            </a:r>
            <a:r>
              <a:rPr sz="1300" spc="-35" dirty="0">
                <a:solidFill>
                  <a:srgbClr val="474C55"/>
                </a:solidFill>
                <a:latin typeface="Calibri"/>
                <a:cs typeface="Calibri"/>
              </a:rPr>
              <a:t>in, </a:t>
            </a:r>
            <a:r>
              <a:rPr sz="1300" spc="-25" dirty="0">
                <a:solidFill>
                  <a:srgbClr val="474C55"/>
                </a:solidFill>
                <a:latin typeface="Calibri"/>
                <a:cs typeface="Calibri"/>
              </a:rPr>
              <a:t>and </a:t>
            </a:r>
            <a:r>
              <a:rPr sz="1300" spc="-45" dirty="0">
                <a:solidFill>
                  <a:srgbClr val="474C55"/>
                </a:solidFill>
                <a:latin typeface="Calibri"/>
                <a:cs typeface="Calibri"/>
              </a:rPr>
              <a:t>before </a:t>
            </a:r>
            <a:r>
              <a:rPr sz="1300" spc="-40" dirty="0">
                <a:solidFill>
                  <a:srgbClr val="474C55"/>
                </a:solidFill>
                <a:latin typeface="Calibri"/>
                <a:cs typeface="Calibri"/>
              </a:rPr>
              <a:t>you </a:t>
            </a:r>
            <a:r>
              <a:rPr sz="1300" spc="-45" dirty="0">
                <a:solidFill>
                  <a:srgbClr val="474C55"/>
                </a:solidFill>
                <a:latin typeface="Calibri"/>
                <a:cs typeface="Calibri"/>
              </a:rPr>
              <a:t>know </a:t>
            </a:r>
            <a:r>
              <a:rPr sz="1300" spc="-35" dirty="0">
                <a:solidFill>
                  <a:srgbClr val="474C55"/>
                </a:solidFill>
                <a:latin typeface="Calibri"/>
                <a:cs typeface="Calibri"/>
              </a:rPr>
              <a:t>it, </a:t>
            </a:r>
            <a:r>
              <a:rPr sz="1300" spc="-40" dirty="0">
                <a:solidFill>
                  <a:srgbClr val="474C55"/>
                </a:solidFill>
                <a:latin typeface="Calibri"/>
                <a:cs typeface="Calibri"/>
              </a:rPr>
              <a:t>a </a:t>
            </a:r>
            <a:r>
              <a:rPr sz="1300" spc="-35" dirty="0">
                <a:solidFill>
                  <a:srgbClr val="474C55"/>
                </a:solidFill>
                <a:latin typeface="Calibri"/>
                <a:cs typeface="Calibri"/>
              </a:rPr>
              <a:t>media </a:t>
            </a:r>
            <a:r>
              <a:rPr sz="1300" spc="-25" dirty="0">
                <a:solidFill>
                  <a:srgbClr val="474C55"/>
                </a:solidFill>
                <a:latin typeface="Calibri"/>
                <a:cs typeface="Calibri"/>
              </a:rPr>
              <a:t>barrage </a:t>
            </a:r>
            <a:r>
              <a:rPr sz="1300" spc="-45" dirty="0">
                <a:solidFill>
                  <a:srgbClr val="474C55"/>
                </a:solidFill>
                <a:latin typeface="Calibri"/>
                <a:cs typeface="Calibri"/>
              </a:rPr>
              <a:t>may </a:t>
            </a:r>
            <a:r>
              <a:rPr sz="1300" spc="-40" dirty="0">
                <a:solidFill>
                  <a:srgbClr val="474C55"/>
                </a:solidFill>
                <a:latin typeface="Calibri"/>
                <a:cs typeface="Calibri"/>
              </a:rPr>
              <a:t>turn </a:t>
            </a:r>
            <a:r>
              <a:rPr sz="1300" spc="-45" dirty="0">
                <a:solidFill>
                  <a:srgbClr val="474C55"/>
                </a:solidFill>
                <a:latin typeface="Calibri"/>
                <a:cs typeface="Calibri"/>
              </a:rPr>
              <a:t>your </a:t>
            </a:r>
            <a:r>
              <a:rPr sz="1300" spc="-35" dirty="0">
                <a:solidFill>
                  <a:srgbClr val="474C55"/>
                </a:solidFill>
                <a:latin typeface="Calibri"/>
                <a:cs typeface="Calibri"/>
              </a:rPr>
              <a:t>anxiety </a:t>
            </a:r>
            <a:r>
              <a:rPr sz="1300" spc="-50" dirty="0">
                <a:solidFill>
                  <a:srgbClr val="474C55"/>
                </a:solidFill>
                <a:latin typeface="Calibri"/>
                <a:cs typeface="Calibri"/>
              </a:rPr>
              <a:t>into </a:t>
            </a:r>
            <a:r>
              <a:rPr sz="1300" spc="-25" dirty="0">
                <a:solidFill>
                  <a:srgbClr val="474C55"/>
                </a:solidFill>
                <a:latin typeface="Calibri"/>
                <a:cs typeface="Calibri"/>
              </a:rPr>
              <a:t>panic. </a:t>
            </a:r>
            <a:r>
              <a:rPr sz="1300" spc="-20" dirty="0">
                <a:solidFill>
                  <a:srgbClr val="474C55"/>
                </a:solidFill>
                <a:latin typeface="Calibri"/>
                <a:cs typeface="Calibri"/>
              </a:rPr>
              <a:t>And </a:t>
            </a:r>
            <a:r>
              <a:rPr sz="1300" spc="-50" dirty="0">
                <a:solidFill>
                  <a:srgbClr val="474C55"/>
                </a:solidFill>
                <a:latin typeface="Calibri"/>
                <a:cs typeface="Calibri"/>
              </a:rPr>
              <a:t>if </a:t>
            </a:r>
            <a:r>
              <a:rPr sz="1300" spc="-45" dirty="0">
                <a:solidFill>
                  <a:srgbClr val="474C55"/>
                </a:solidFill>
                <a:latin typeface="Calibri"/>
                <a:cs typeface="Calibri"/>
              </a:rPr>
              <a:t>that’s not </a:t>
            </a:r>
            <a:r>
              <a:rPr sz="1300" spc="-25" dirty="0">
                <a:solidFill>
                  <a:srgbClr val="474C55"/>
                </a:solidFill>
                <a:latin typeface="Calibri"/>
                <a:cs typeface="Calibri"/>
              </a:rPr>
              <a:t>enough, </a:t>
            </a:r>
            <a:r>
              <a:rPr sz="1300" spc="-30" dirty="0">
                <a:solidFill>
                  <a:srgbClr val="474C55"/>
                </a:solidFill>
                <a:latin typeface="Calibri"/>
                <a:cs typeface="Calibri"/>
              </a:rPr>
              <a:t>investing has  </a:t>
            </a:r>
            <a:r>
              <a:rPr sz="1300" spc="-25" dirty="0">
                <a:solidFill>
                  <a:srgbClr val="474C55"/>
                </a:solidFill>
                <a:latin typeface="Calibri"/>
                <a:cs typeface="Calibri"/>
              </a:rPr>
              <a:t>become</a:t>
            </a:r>
            <a:r>
              <a:rPr sz="1300" spc="-60" dirty="0">
                <a:solidFill>
                  <a:srgbClr val="474C55"/>
                </a:solidFill>
                <a:latin typeface="Calibri"/>
                <a:cs typeface="Calibri"/>
              </a:rPr>
              <a:t> </a:t>
            </a:r>
            <a:r>
              <a:rPr sz="1300" spc="-45" dirty="0">
                <a:solidFill>
                  <a:srgbClr val="474C55"/>
                </a:solidFill>
                <a:latin typeface="Calibri"/>
                <a:cs typeface="Calibri"/>
              </a:rPr>
              <a:t>more</a:t>
            </a:r>
            <a:r>
              <a:rPr sz="1300" spc="-60" dirty="0">
                <a:solidFill>
                  <a:srgbClr val="474C55"/>
                </a:solidFill>
                <a:latin typeface="Calibri"/>
                <a:cs typeface="Calibri"/>
              </a:rPr>
              <a:t> </a:t>
            </a:r>
            <a:r>
              <a:rPr sz="1300" spc="-30" dirty="0">
                <a:solidFill>
                  <a:srgbClr val="474C55"/>
                </a:solidFill>
                <a:latin typeface="Calibri"/>
                <a:cs typeface="Calibri"/>
              </a:rPr>
              <a:t>complex,</a:t>
            </a:r>
            <a:r>
              <a:rPr sz="1300" spc="-60" dirty="0">
                <a:solidFill>
                  <a:srgbClr val="474C55"/>
                </a:solidFill>
                <a:latin typeface="Calibri"/>
                <a:cs typeface="Calibri"/>
              </a:rPr>
              <a:t> </a:t>
            </a:r>
            <a:r>
              <a:rPr sz="1300" spc="-15" dirty="0">
                <a:solidFill>
                  <a:srgbClr val="474C55"/>
                </a:solidFill>
                <a:latin typeface="Calibri"/>
                <a:cs typeface="Calibri"/>
              </a:rPr>
              <a:t>pushing</a:t>
            </a:r>
            <a:r>
              <a:rPr sz="1300" spc="-60" dirty="0">
                <a:solidFill>
                  <a:srgbClr val="474C55"/>
                </a:solidFill>
                <a:latin typeface="Calibri"/>
                <a:cs typeface="Calibri"/>
              </a:rPr>
              <a:t> </a:t>
            </a:r>
            <a:r>
              <a:rPr sz="1300" spc="-40" dirty="0">
                <a:solidFill>
                  <a:srgbClr val="474C55"/>
                </a:solidFill>
                <a:latin typeface="Calibri"/>
                <a:cs typeface="Calibri"/>
              </a:rPr>
              <a:t>investors</a:t>
            </a:r>
            <a:r>
              <a:rPr sz="1300" spc="-60" dirty="0">
                <a:solidFill>
                  <a:srgbClr val="474C55"/>
                </a:solidFill>
                <a:latin typeface="Calibri"/>
                <a:cs typeface="Calibri"/>
              </a:rPr>
              <a:t> </a:t>
            </a:r>
            <a:r>
              <a:rPr sz="1300" spc="-55" dirty="0">
                <a:solidFill>
                  <a:srgbClr val="474C55"/>
                </a:solidFill>
                <a:latin typeface="Calibri"/>
                <a:cs typeface="Calibri"/>
              </a:rPr>
              <a:t>to</a:t>
            </a:r>
            <a:r>
              <a:rPr sz="1300" spc="-60" dirty="0">
                <a:solidFill>
                  <a:srgbClr val="474C55"/>
                </a:solidFill>
                <a:latin typeface="Calibri"/>
                <a:cs typeface="Calibri"/>
              </a:rPr>
              <a:t> </a:t>
            </a:r>
            <a:r>
              <a:rPr sz="1300" spc="-45" dirty="0">
                <a:solidFill>
                  <a:srgbClr val="474C55"/>
                </a:solidFill>
                <a:latin typeface="Calibri"/>
                <a:cs typeface="Calibri"/>
              </a:rPr>
              <a:t>take</a:t>
            </a:r>
            <a:r>
              <a:rPr sz="1300" spc="-60" dirty="0">
                <a:solidFill>
                  <a:srgbClr val="474C55"/>
                </a:solidFill>
                <a:latin typeface="Calibri"/>
                <a:cs typeface="Calibri"/>
              </a:rPr>
              <a:t> </a:t>
            </a:r>
            <a:r>
              <a:rPr sz="1300" spc="-35" dirty="0">
                <a:solidFill>
                  <a:srgbClr val="474C55"/>
                </a:solidFill>
                <a:latin typeface="Calibri"/>
                <a:cs typeface="Calibri"/>
              </a:rPr>
              <a:t>on</a:t>
            </a:r>
            <a:r>
              <a:rPr sz="1300" spc="-60" dirty="0">
                <a:solidFill>
                  <a:srgbClr val="474C55"/>
                </a:solidFill>
                <a:latin typeface="Calibri"/>
                <a:cs typeface="Calibri"/>
              </a:rPr>
              <a:t> </a:t>
            </a:r>
            <a:r>
              <a:rPr sz="1300" spc="-45" dirty="0">
                <a:solidFill>
                  <a:srgbClr val="474C55"/>
                </a:solidFill>
                <a:latin typeface="Calibri"/>
                <a:cs typeface="Calibri"/>
              </a:rPr>
              <a:t>more</a:t>
            </a:r>
            <a:r>
              <a:rPr sz="1300" spc="-60" dirty="0">
                <a:solidFill>
                  <a:srgbClr val="474C55"/>
                </a:solidFill>
                <a:latin typeface="Calibri"/>
                <a:cs typeface="Calibri"/>
              </a:rPr>
              <a:t> </a:t>
            </a:r>
            <a:r>
              <a:rPr sz="1300" spc="-25" dirty="0">
                <a:solidFill>
                  <a:srgbClr val="474C55"/>
                </a:solidFill>
                <a:latin typeface="Calibri"/>
                <a:cs typeface="Calibri"/>
              </a:rPr>
              <a:t>risk</a:t>
            </a:r>
            <a:r>
              <a:rPr sz="1300" spc="-60" dirty="0">
                <a:solidFill>
                  <a:srgbClr val="474C55"/>
                </a:solidFill>
                <a:latin typeface="Calibri"/>
                <a:cs typeface="Calibri"/>
              </a:rPr>
              <a:t> </a:t>
            </a:r>
            <a:r>
              <a:rPr sz="1300" spc="-55" dirty="0">
                <a:solidFill>
                  <a:srgbClr val="474C55"/>
                </a:solidFill>
                <a:latin typeface="Calibri"/>
                <a:cs typeface="Calibri"/>
              </a:rPr>
              <a:t>to</a:t>
            </a:r>
            <a:r>
              <a:rPr sz="1300" spc="-60" dirty="0">
                <a:solidFill>
                  <a:srgbClr val="474C55"/>
                </a:solidFill>
                <a:latin typeface="Calibri"/>
                <a:cs typeface="Calibri"/>
              </a:rPr>
              <a:t> </a:t>
            </a:r>
            <a:r>
              <a:rPr sz="1300" spc="-40" dirty="0">
                <a:solidFill>
                  <a:srgbClr val="474C55"/>
                </a:solidFill>
                <a:latin typeface="Calibri"/>
                <a:cs typeface="Calibri"/>
              </a:rPr>
              <a:t>achieve</a:t>
            </a:r>
            <a:r>
              <a:rPr sz="1300" spc="-60" dirty="0">
                <a:solidFill>
                  <a:srgbClr val="474C55"/>
                </a:solidFill>
                <a:latin typeface="Calibri"/>
                <a:cs typeface="Calibri"/>
              </a:rPr>
              <a:t> </a:t>
            </a:r>
            <a:r>
              <a:rPr sz="1300" spc="-45" dirty="0">
                <a:solidFill>
                  <a:srgbClr val="474C55"/>
                </a:solidFill>
                <a:latin typeface="Calibri"/>
                <a:cs typeface="Calibri"/>
              </a:rPr>
              <a:t>the</a:t>
            </a:r>
            <a:r>
              <a:rPr sz="1300" spc="-60" dirty="0">
                <a:solidFill>
                  <a:srgbClr val="474C55"/>
                </a:solidFill>
                <a:latin typeface="Calibri"/>
                <a:cs typeface="Calibri"/>
              </a:rPr>
              <a:t> </a:t>
            </a:r>
            <a:r>
              <a:rPr sz="1300" spc="-35" dirty="0">
                <a:solidFill>
                  <a:srgbClr val="474C55"/>
                </a:solidFill>
                <a:latin typeface="Calibri"/>
                <a:cs typeface="Calibri"/>
              </a:rPr>
              <a:t>same</a:t>
            </a:r>
            <a:r>
              <a:rPr sz="1300" spc="-60" dirty="0">
                <a:solidFill>
                  <a:srgbClr val="474C55"/>
                </a:solidFill>
                <a:latin typeface="Calibri"/>
                <a:cs typeface="Calibri"/>
              </a:rPr>
              <a:t> </a:t>
            </a:r>
            <a:r>
              <a:rPr sz="1300" spc="-45" dirty="0">
                <a:solidFill>
                  <a:srgbClr val="474C55"/>
                </a:solidFill>
                <a:latin typeface="Calibri"/>
                <a:cs typeface="Calibri"/>
              </a:rPr>
              <a:t>return</a:t>
            </a:r>
            <a:r>
              <a:rPr sz="1300" spc="-60" dirty="0">
                <a:solidFill>
                  <a:srgbClr val="474C55"/>
                </a:solidFill>
                <a:latin typeface="Calibri"/>
                <a:cs typeface="Calibri"/>
              </a:rPr>
              <a:t> of </a:t>
            </a:r>
            <a:r>
              <a:rPr sz="1300" spc="-40" dirty="0">
                <a:solidFill>
                  <a:srgbClr val="474C55"/>
                </a:solidFill>
                <a:latin typeface="Calibri"/>
                <a:cs typeface="Calibri"/>
              </a:rPr>
              <a:t>10</a:t>
            </a:r>
            <a:r>
              <a:rPr sz="1300" spc="-60" dirty="0">
                <a:solidFill>
                  <a:srgbClr val="474C55"/>
                </a:solidFill>
                <a:latin typeface="Calibri"/>
                <a:cs typeface="Calibri"/>
              </a:rPr>
              <a:t> </a:t>
            </a:r>
            <a:r>
              <a:rPr sz="1300" spc="-45" dirty="0">
                <a:solidFill>
                  <a:srgbClr val="474C55"/>
                </a:solidFill>
                <a:latin typeface="Calibri"/>
                <a:cs typeface="Calibri"/>
              </a:rPr>
              <a:t>or</a:t>
            </a:r>
            <a:r>
              <a:rPr sz="1300" spc="-60" dirty="0">
                <a:solidFill>
                  <a:srgbClr val="474C55"/>
                </a:solidFill>
                <a:latin typeface="Calibri"/>
                <a:cs typeface="Calibri"/>
              </a:rPr>
              <a:t> </a:t>
            </a:r>
            <a:r>
              <a:rPr sz="1300" spc="-20" dirty="0">
                <a:solidFill>
                  <a:srgbClr val="474C55"/>
                </a:solidFill>
                <a:latin typeface="Calibri"/>
                <a:cs typeface="Calibri"/>
              </a:rPr>
              <a:t>20</a:t>
            </a:r>
            <a:r>
              <a:rPr sz="1300" spc="-60" dirty="0">
                <a:solidFill>
                  <a:srgbClr val="474C55"/>
                </a:solidFill>
                <a:latin typeface="Calibri"/>
                <a:cs typeface="Calibri"/>
              </a:rPr>
              <a:t> </a:t>
            </a:r>
            <a:r>
              <a:rPr sz="1300" spc="-40" dirty="0">
                <a:solidFill>
                  <a:srgbClr val="474C55"/>
                </a:solidFill>
                <a:latin typeface="Calibri"/>
                <a:cs typeface="Calibri"/>
              </a:rPr>
              <a:t>years</a:t>
            </a:r>
            <a:r>
              <a:rPr sz="1300" spc="-60" dirty="0">
                <a:solidFill>
                  <a:srgbClr val="474C55"/>
                </a:solidFill>
                <a:latin typeface="Calibri"/>
                <a:cs typeface="Calibri"/>
              </a:rPr>
              <a:t> </a:t>
            </a:r>
            <a:r>
              <a:rPr sz="1300" spc="-50" dirty="0">
                <a:solidFill>
                  <a:srgbClr val="474C55"/>
                </a:solidFill>
                <a:latin typeface="Calibri"/>
                <a:cs typeface="Calibri"/>
              </a:rPr>
              <a:t>ago.</a:t>
            </a:r>
            <a:r>
              <a:rPr sz="1125" spc="-75" baseline="33333" dirty="0">
                <a:solidFill>
                  <a:srgbClr val="474C55"/>
                </a:solidFill>
                <a:latin typeface="Calibri"/>
                <a:cs typeface="Calibri"/>
              </a:rPr>
              <a:t>*</a:t>
            </a:r>
            <a:r>
              <a:rPr sz="1125" spc="97" baseline="33333" dirty="0">
                <a:solidFill>
                  <a:srgbClr val="474C55"/>
                </a:solidFill>
                <a:latin typeface="Calibri"/>
                <a:cs typeface="Calibri"/>
              </a:rPr>
              <a:t> </a:t>
            </a:r>
            <a:r>
              <a:rPr sz="1300" spc="-5" dirty="0">
                <a:solidFill>
                  <a:srgbClr val="474C55"/>
                </a:solidFill>
                <a:latin typeface="Calibri"/>
                <a:cs typeface="Calibri"/>
              </a:rPr>
              <a:t>So</a:t>
            </a:r>
            <a:r>
              <a:rPr sz="1300" spc="-60" dirty="0">
                <a:solidFill>
                  <a:srgbClr val="474C55"/>
                </a:solidFill>
                <a:latin typeface="Calibri"/>
                <a:cs typeface="Calibri"/>
              </a:rPr>
              <a:t> </a:t>
            </a:r>
            <a:r>
              <a:rPr sz="1300" spc="-55" dirty="0">
                <a:solidFill>
                  <a:srgbClr val="474C55"/>
                </a:solidFill>
                <a:latin typeface="Calibri"/>
                <a:cs typeface="Calibri"/>
              </a:rPr>
              <a:t>how</a:t>
            </a:r>
            <a:r>
              <a:rPr sz="1300" spc="-60" dirty="0">
                <a:solidFill>
                  <a:srgbClr val="474C55"/>
                </a:solidFill>
                <a:latin typeface="Calibri"/>
                <a:cs typeface="Calibri"/>
              </a:rPr>
              <a:t> </a:t>
            </a:r>
            <a:r>
              <a:rPr sz="1300" spc="-25" dirty="0">
                <a:solidFill>
                  <a:srgbClr val="474C55"/>
                </a:solidFill>
                <a:latin typeface="Calibri"/>
                <a:cs typeface="Calibri"/>
              </a:rPr>
              <a:t>do  </a:t>
            </a:r>
            <a:r>
              <a:rPr sz="1300" spc="-40" dirty="0">
                <a:solidFill>
                  <a:srgbClr val="474C55"/>
                </a:solidFill>
                <a:latin typeface="Calibri"/>
                <a:cs typeface="Calibri"/>
              </a:rPr>
              <a:t>you </a:t>
            </a:r>
            <a:r>
              <a:rPr sz="1300" spc="-30" dirty="0">
                <a:solidFill>
                  <a:srgbClr val="474C55"/>
                </a:solidFill>
                <a:latin typeface="Calibri"/>
                <a:cs typeface="Calibri"/>
              </a:rPr>
              <a:t>keep calm </a:t>
            </a:r>
            <a:r>
              <a:rPr sz="1300" spc="-50" dirty="0">
                <a:solidFill>
                  <a:srgbClr val="474C55"/>
                </a:solidFill>
                <a:latin typeface="Calibri"/>
                <a:cs typeface="Calibri"/>
              </a:rPr>
              <a:t>when market </a:t>
            </a:r>
            <a:r>
              <a:rPr sz="1300" spc="-45" dirty="0">
                <a:solidFill>
                  <a:srgbClr val="474C55"/>
                </a:solidFill>
                <a:latin typeface="Calibri"/>
                <a:cs typeface="Calibri"/>
              </a:rPr>
              <a:t>volatility </a:t>
            </a:r>
            <a:r>
              <a:rPr sz="1300" spc="-40" dirty="0">
                <a:solidFill>
                  <a:srgbClr val="474C55"/>
                </a:solidFill>
                <a:latin typeface="Calibri"/>
                <a:cs typeface="Calibri"/>
              </a:rPr>
              <a:t>heats </a:t>
            </a:r>
            <a:r>
              <a:rPr sz="1300" spc="-60" dirty="0">
                <a:solidFill>
                  <a:srgbClr val="474C55"/>
                </a:solidFill>
                <a:latin typeface="Calibri"/>
                <a:cs typeface="Calibri"/>
              </a:rPr>
              <a:t>up? </a:t>
            </a:r>
            <a:r>
              <a:rPr sz="1300" spc="-15" dirty="0">
                <a:solidFill>
                  <a:srgbClr val="474C55"/>
                </a:solidFill>
                <a:latin typeface="Calibri"/>
                <a:cs typeface="Calibri"/>
              </a:rPr>
              <a:t>By </a:t>
            </a:r>
            <a:r>
              <a:rPr sz="1300" spc="-25" dirty="0">
                <a:solidFill>
                  <a:srgbClr val="474C55"/>
                </a:solidFill>
                <a:latin typeface="Calibri"/>
                <a:cs typeface="Calibri"/>
              </a:rPr>
              <a:t>considering</a:t>
            </a:r>
            <a:r>
              <a:rPr sz="1300" spc="-215" dirty="0">
                <a:solidFill>
                  <a:srgbClr val="474C55"/>
                </a:solidFill>
                <a:latin typeface="Calibri"/>
                <a:cs typeface="Calibri"/>
              </a:rPr>
              <a:t> </a:t>
            </a:r>
            <a:r>
              <a:rPr sz="1300" spc="-45" dirty="0">
                <a:solidFill>
                  <a:srgbClr val="474C55"/>
                </a:solidFill>
                <a:latin typeface="Calibri"/>
                <a:cs typeface="Calibri"/>
              </a:rPr>
              <a:t>the </a:t>
            </a:r>
            <a:r>
              <a:rPr sz="1300" spc="-40" dirty="0">
                <a:solidFill>
                  <a:srgbClr val="474C55"/>
                </a:solidFill>
                <a:latin typeface="Calibri"/>
                <a:cs typeface="Calibri"/>
              </a:rPr>
              <a:t>10 </a:t>
            </a:r>
            <a:r>
              <a:rPr sz="1300" spc="-30" dirty="0">
                <a:solidFill>
                  <a:srgbClr val="474C55"/>
                </a:solidFill>
                <a:latin typeface="Calibri"/>
                <a:cs typeface="Calibri"/>
              </a:rPr>
              <a:t>Principles </a:t>
            </a:r>
            <a:r>
              <a:rPr sz="1300" spc="-60" dirty="0">
                <a:solidFill>
                  <a:srgbClr val="474C55"/>
                </a:solidFill>
                <a:latin typeface="Calibri"/>
                <a:cs typeface="Calibri"/>
              </a:rPr>
              <a:t>of </a:t>
            </a:r>
            <a:r>
              <a:rPr sz="1300" spc="-40" dirty="0">
                <a:solidFill>
                  <a:srgbClr val="474C55"/>
                </a:solidFill>
                <a:latin typeface="Calibri"/>
                <a:cs typeface="Calibri"/>
              </a:rPr>
              <a:t>Long-Term </a:t>
            </a:r>
            <a:r>
              <a:rPr sz="1300" spc="-30" dirty="0">
                <a:solidFill>
                  <a:srgbClr val="474C55"/>
                </a:solidFill>
                <a:latin typeface="Calibri"/>
                <a:cs typeface="Calibri"/>
              </a:rPr>
              <a:t>Investing </a:t>
            </a:r>
            <a:r>
              <a:rPr sz="1300" spc="-45" dirty="0">
                <a:solidFill>
                  <a:srgbClr val="474C55"/>
                </a:solidFill>
                <a:latin typeface="Calibri"/>
                <a:cs typeface="Calibri"/>
              </a:rPr>
              <a:t>With </a:t>
            </a:r>
            <a:r>
              <a:rPr sz="1300" spc="-35" dirty="0">
                <a:solidFill>
                  <a:srgbClr val="474C55"/>
                </a:solidFill>
                <a:latin typeface="Calibri"/>
                <a:cs typeface="Calibri"/>
              </a:rPr>
              <a:t>Resilience.</a:t>
            </a:r>
            <a:endParaRPr sz="1300" dirty="0">
              <a:latin typeface="Calibri"/>
              <a:cs typeface="Calibri"/>
            </a:endParaRPr>
          </a:p>
        </p:txBody>
      </p:sp>
      <p:sp>
        <p:nvSpPr>
          <p:cNvPr id="4" name="object 4"/>
          <p:cNvSpPr txBox="1"/>
          <p:nvPr/>
        </p:nvSpPr>
        <p:spPr>
          <a:xfrm>
            <a:off x="901778" y="3549200"/>
            <a:ext cx="913764" cy="670633"/>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Understand  Market  Movements</a:t>
            </a:r>
          </a:p>
        </p:txBody>
      </p:sp>
      <p:sp>
        <p:nvSpPr>
          <p:cNvPr id="5" name="object 5"/>
          <p:cNvSpPr txBox="1"/>
          <p:nvPr/>
        </p:nvSpPr>
        <p:spPr>
          <a:xfrm>
            <a:off x="901778" y="5230413"/>
            <a:ext cx="1041400" cy="4749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Diversification  Benefits</a:t>
            </a:r>
            <a:endParaRPr>
              <a:solidFill>
                <a:schemeClr val="accent6">
                  <a:lumMod val="50000"/>
                </a:schemeClr>
              </a:solidFill>
            </a:endParaRPr>
          </a:p>
        </p:txBody>
      </p:sp>
      <p:sp>
        <p:nvSpPr>
          <p:cNvPr id="6" name="object 6"/>
          <p:cNvSpPr txBox="1"/>
          <p:nvPr/>
        </p:nvSpPr>
        <p:spPr>
          <a:xfrm>
            <a:off x="2610728" y="3549530"/>
            <a:ext cx="799465" cy="4749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Volatility Is  Normal</a:t>
            </a:r>
          </a:p>
        </p:txBody>
      </p:sp>
      <p:sp>
        <p:nvSpPr>
          <p:cNvPr id="7" name="object 7"/>
          <p:cNvSpPr txBox="1"/>
          <p:nvPr/>
        </p:nvSpPr>
        <p:spPr>
          <a:xfrm>
            <a:off x="2610728" y="5230578"/>
            <a:ext cx="1157605" cy="7035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Investments  Should Align  With Your Goals</a:t>
            </a:r>
            <a:endParaRPr>
              <a:solidFill>
                <a:schemeClr val="accent6">
                  <a:lumMod val="50000"/>
                </a:schemeClr>
              </a:solidFill>
            </a:endParaRPr>
          </a:p>
        </p:txBody>
      </p:sp>
      <p:sp>
        <p:nvSpPr>
          <p:cNvPr id="8" name="object 8"/>
          <p:cNvSpPr txBox="1"/>
          <p:nvPr/>
        </p:nvSpPr>
        <p:spPr>
          <a:xfrm>
            <a:off x="4319678" y="3549695"/>
            <a:ext cx="1209040" cy="666914"/>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You Control Your  Emotions and  Behavior</a:t>
            </a:r>
          </a:p>
        </p:txBody>
      </p:sp>
      <p:sp>
        <p:nvSpPr>
          <p:cNvPr id="9" name="object 9"/>
          <p:cNvSpPr txBox="1"/>
          <p:nvPr/>
        </p:nvSpPr>
        <p:spPr>
          <a:xfrm>
            <a:off x="4319678" y="5230909"/>
            <a:ext cx="861922" cy="666914"/>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Importance  of Proper  Allocation</a:t>
            </a:r>
          </a:p>
        </p:txBody>
      </p:sp>
      <p:sp>
        <p:nvSpPr>
          <p:cNvPr id="10" name="object 10"/>
          <p:cNvSpPr txBox="1"/>
          <p:nvPr/>
        </p:nvSpPr>
        <p:spPr>
          <a:xfrm>
            <a:off x="6028628" y="3550025"/>
            <a:ext cx="913765" cy="4749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Take a  Longer View</a:t>
            </a:r>
          </a:p>
        </p:txBody>
      </p:sp>
      <p:sp>
        <p:nvSpPr>
          <p:cNvPr id="11" name="object 11"/>
          <p:cNvSpPr txBox="1"/>
          <p:nvPr/>
        </p:nvSpPr>
        <p:spPr>
          <a:xfrm>
            <a:off x="6028628" y="5231074"/>
            <a:ext cx="1082675" cy="4749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Understanding  Risk Is Critical</a:t>
            </a:r>
            <a:endParaRPr>
              <a:solidFill>
                <a:schemeClr val="accent6">
                  <a:lumMod val="50000"/>
                </a:schemeClr>
              </a:solidFill>
            </a:endParaRPr>
          </a:p>
        </p:txBody>
      </p:sp>
      <p:sp>
        <p:nvSpPr>
          <p:cNvPr id="12" name="object 12"/>
          <p:cNvSpPr txBox="1"/>
          <p:nvPr/>
        </p:nvSpPr>
        <p:spPr>
          <a:xfrm>
            <a:off x="7737578" y="3550191"/>
            <a:ext cx="1022350" cy="7035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Arial" charset="0"/>
                <a:cs typeface="Times New Roman" pitchFamily="48" charset="0"/>
              </a:defRPr>
            </a:lvl1pPr>
          </a:lstStyle>
          <a:p>
            <a:r>
              <a:rPr dirty="0">
                <a:solidFill>
                  <a:schemeClr val="accent6">
                    <a:lumMod val="50000"/>
                  </a:schemeClr>
                </a:solidFill>
                <a:latin typeface="Tahoma" panose="020B0604030504040204" pitchFamily="34" charset="0"/>
                <a:ea typeface="Tahoma" panose="020B0604030504040204" pitchFamily="34" charset="0"/>
                <a:cs typeface="Tahoma" panose="020B0604030504040204" pitchFamily="34" charset="0"/>
              </a:rPr>
              <a:t>Compounding  and How It  Works</a:t>
            </a:r>
          </a:p>
        </p:txBody>
      </p:sp>
      <p:sp>
        <p:nvSpPr>
          <p:cNvPr id="13" name="object 13"/>
          <p:cNvSpPr txBox="1"/>
          <p:nvPr/>
        </p:nvSpPr>
        <p:spPr>
          <a:xfrm>
            <a:off x="7737578" y="5231404"/>
            <a:ext cx="1115695" cy="703580"/>
          </a:xfrm>
          <a:prstGeom prst="rect">
            <a:avLst/>
          </a:prstGeom>
        </p:spPr>
        <p:txBody>
          <a:bodyPr vert="horz" wrap="square" lIns="0" tIns="0" rIns="0" bIns="0" rtlCol="0">
            <a:spAutoFit/>
          </a:bodyPr>
          <a:lstStyle>
            <a:defPPr>
              <a:defRPr lang="en-US"/>
            </a:defPPr>
            <a:lvl1pPr marL="12700" marR="5080">
              <a:lnSpc>
                <a:spcPct val="115399"/>
              </a:lnSpc>
              <a:defRPr sz="1300">
                <a:solidFill>
                  <a:schemeClr val="tx2"/>
                </a:solidFill>
                <a:latin typeface="Tahoma" panose="020B0604030504040204" pitchFamily="34" charset="0"/>
                <a:ea typeface="Tahoma" panose="020B0604030504040204" pitchFamily="34" charset="0"/>
                <a:cs typeface="Tahoma" panose="020B0604030504040204" pitchFamily="34" charset="0"/>
              </a:defRPr>
            </a:lvl1pPr>
          </a:lstStyle>
          <a:p>
            <a:r>
              <a:rPr dirty="0">
                <a:solidFill>
                  <a:schemeClr val="accent6">
                    <a:lumMod val="50000"/>
                  </a:schemeClr>
                </a:solidFill>
              </a:rPr>
              <a:t>Benefits of  Working With a  Professional</a:t>
            </a:r>
          </a:p>
        </p:txBody>
      </p:sp>
      <p:sp>
        <p:nvSpPr>
          <p:cNvPr id="17" name="object 17"/>
          <p:cNvSpPr/>
          <p:nvPr/>
        </p:nvSpPr>
        <p:spPr>
          <a:xfrm>
            <a:off x="914400" y="3108956"/>
            <a:ext cx="290195" cy="290195"/>
          </a:xfrm>
          <a:custGeom>
            <a:avLst/>
            <a:gdLst/>
            <a:ahLst/>
            <a:cxnLst/>
            <a:rect l="l" t="t" r="r" b="b"/>
            <a:pathLst>
              <a:path w="290194"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8" name="object 18"/>
          <p:cNvSpPr txBox="1"/>
          <p:nvPr/>
        </p:nvSpPr>
        <p:spPr>
          <a:xfrm>
            <a:off x="914400" y="310896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1</a:t>
            </a:r>
            <a:endParaRPr sz="1550" dirty="0">
              <a:latin typeface="Tahoma"/>
              <a:cs typeface="Tahoma"/>
            </a:endParaRPr>
          </a:p>
        </p:txBody>
      </p:sp>
      <p:sp>
        <p:nvSpPr>
          <p:cNvPr id="19" name="object 19"/>
          <p:cNvSpPr/>
          <p:nvPr/>
        </p:nvSpPr>
        <p:spPr>
          <a:xfrm>
            <a:off x="914400" y="4789964"/>
            <a:ext cx="290195" cy="290195"/>
          </a:xfrm>
          <a:custGeom>
            <a:avLst/>
            <a:gdLst/>
            <a:ahLst/>
            <a:cxnLst/>
            <a:rect l="l" t="t" r="r" b="b"/>
            <a:pathLst>
              <a:path w="290194"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20" name="object 20"/>
          <p:cNvSpPr txBox="1"/>
          <p:nvPr/>
        </p:nvSpPr>
        <p:spPr>
          <a:xfrm>
            <a:off x="914400" y="478997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6</a:t>
            </a:r>
            <a:endParaRPr sz="1550" dirty="0">
              <a:latin typeface="Tahoma"/>
              <a:cs typeface="Tahoma"/>
            </a:endParaRPr>
          </a:p>
        </p:txBody>
      </p:sp>
      <p:sp>
        <p:nvSpPr>
          <p:cNvPr id="21" name="object 21"/>
          <p:cNvSpPr/>
          <p:nvPr/>
        </p:nvSpPr>
        <p:spPr>
          <a:xfrm>
            <a:off x="2623389" y="3108956"/>
            <a:ext cx="290195" cy="290195"/>
          </a:xfrm>
          <a:custGeom>
            <a:avLst/>
            <a:gdLst/>
            <a:ahLst/>
            <a:cxnLst/>
            <a:rect l="l" t="t" r="r" b="b"/>
            <a:pathLst>
              <a:path w="290194"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22" name="object 22"/>
          <p:cNvSpPr txBox="1"/>
          <p:nvPr/>
        </p:nvSpPr>
        <p:spPr>
          <a:xfrm>
            <a:off x="2623388" y="310896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2</a:t>
            </a:r>
            <a:endParaRPr sz="1550" dirty="0">
              <a:latin typeface="Tahoma"/>
              <a:cs typeface="Tahoma"/>
            </a:endParaRPr>
          </a:p>
        </p:txBody>
      </p:sp>
      <p:sp>
        <p:nvSpPr>
          <p:cNvPr id="23" name="object 23"/>
          <p:cNvSpPr/>
          <p:nvPr/>
        </p:nvSpPr>
        <p:spPr>
          <a:xfrm>
            <a:off x="2623389" y="4789964"/>
            <a:ext cx="290195" cy="290195"/>
          </a:xfrm>
          <a:custGeom>
            <a:avLst/>
            <a:gdLst/>
            <a:ahLst/>
            <a:cxnLst/>
            <a:rect l="l" t="t" r="r" b="b"/>
            <a:pathLst>
              <a:path w="290194"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24" name="object 24"/>
          <p:cNvSpPr txBox="1"/>
          <p:nvPr/>
        </p:nvSpPr>
        <p:spPr>
          <a:xfrm>
            <a:off x="2623388" y="478997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7</a:t>
            </a:r>
            <a:endParaRPr sz="1550" dirty="0">
              <a:latin typeface="Tahoma"/>
              <a:cs typeface="Tahoma"/>
            </a:endParaRPr>
          </a:p>
        </p:txBody>
      </p:sp>
      <p:sp>
        <p:nvSpPr>
          <p:cNvPr id="25" name="object 25"/>
          <p:cNvSpPr/>
          <p:nvPr/>
        </p:nvSpPr>
        <p:spPr>
          <a:xfrm>
            <a:off x="4317523" y="3108956"/>
            <a:ext cx="290195" cy="290195"/>
          </a:xfrm>
          <a:custGeom>
            <a:avLst/>
            <a:gdLst/>
            <a:ahLst/>
            <a:cxnLst/>
            <a:rect l="l" t="t" r="r" b="b"/>
            <a:pathLst>
              <a:path w="290195"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26" name="object 26"/>
          <p:cNvSpPr txBox="1"/>
          <p:nvPr/>
        </p:nvSpPr>
        <p:spPr>
          <a:xfrm>
            <a:off x="4317530" y="310896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3</a:t>
            </a:r>
            <a:endParaRPr sz="1550" dirty="0">
              <a:latin typeface="Tahoma"/>
              <a:cs typeface="Tahoma"/>
            </a:endParaRPr>
          </a:p>
        </p:txBody>
      </p:sp>
      <p:sp>
        <p:nvSpPr>
          <p:cNvPr id="27" name="object 27"/>
          <p:cNvSpPr/>
          <p:nvPr/>
        </p:nvSpPr>
        <p:spPr>
          <a:xfrm>
            <a:off x="4317523" y="4789964"/>
            <a:ext cx="290195" cy="290195"/>
          </a:xfrm>
          <a:custGeom>
            <a:avLst/>
            <a:gdLst/>
            <a:ahLst/>
            <a:cxnLst/>
            <a:rect l="l" t="t" r="r" b="b"/>
            <a:pathLst>
              <a:path w="290195"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28" name="object 28"/>
          <p:cNvSpPr txBox="1"/>
          <p:nvPr/>
        </p:nvSpPr>
        <p:spPr>
          <a:xfrm>
            <a:off x="4317530" y="478997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8</a:t>
            </a:r>
            <a:endParaRPr sz="1550">
              <a:latin typeface="Tahoma"/>
              <a:cs typeface="Tahoma"/>
            </a:endParaRPr>
          </a:p>
        </p:txBody>
      </p:sp>
      <p:sp>
        <p:nvSpPr>
          <p:cNvPr id="29" name="object 29"/>
          <p:cNvSpPr/>
          <p:nvPr/>
        </p:nvSpPr>
        <p:spPr>
          <a:xfrm>
            <a:off x="6041368" y="3108956"/>
            <a:ext cx="290195" cy="290195"/>
          </a:xfrm>
          <a:custGeom>
            <a:avLst/>
            <a:gdLst/>
            <a:ahLst/>
            <a:cxnLst/>
            <a:rect l="l" t="t" r="r" b="b"/>
            <a:pathLst>
              <a:path w="290195"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30" name="object 30"/>
          <p:cNvSpPr txBox="1"/>
          <p:nvPr/>
        </p:nvSpPr>
        <p:spPr>
          <a:xfrm>
            <a:off x="6041364" y="310896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4</a:t>
            </a:r>
            <a:endParaRPr sz="1550" dirty="0">
              <a:latin typeface="Tahoma"/>
              <a:cs typeface="Tahoma"/>
            </a:endParaRPr>
          </a:p>
        </p:txBody>
      </p:sp>
      <p:sp>
        <p:nvSpPr>
          <p:cNvPr id="31" name="object 31"/>
          <p:cNvSpPr/>
          <p:nvPr/>
        </p:nvSpPr>
        <p:spPr>
          <a:xfrm>
            <a:off x="6041368" y="4789964"/>
            <a:ext cx="290195" cy="290195"/>
          </a:xfrm>
          <a:custGeom>
            <a:avLst/>
            <a:gdLst/>
            <a:ahLst/>
            <a:cxnLst/>
            <a:rect l="l" t="t" r="r" b="b"/>
            <a:pathLst>
              <a:path w="290195"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32" name="object 32"/>
          <p:cNvSpPr txBox="1"/>
          <p:nvPr/>
        </p:nvSpPr>
        <p:spPr>
          <a:xfrm>
            <a:off x="6041364" y="478997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9</a:t>
            </a:r>
            <a:endParaRPr sz="1550">
              <a:latin typeface="Tahoma"/>
              <a:cs typeface="Tahoma"/>
            </a:endParaRPr>
          </a:p>
        </p:txBody>
      </p:sp>
      <p:sp>
        <p:nvSpPr>
          <p:cNvPr id="33" name="object 33"/>
          <p:cNvSpPr/>
          <p:nvPr/>
        </p:nvSpPr>
        <p:spPr>
          <a:xfrm>
            <a:off x="7720647" y="3108956"/>
            <a:ext cx="290195" cy="290195"/>
          </a:xfrm>
          <a:custGeom>
            <a:avLst/>
            <a:gdLst/>
            <a:ahLst/>
            <a:cxnLst/>
            <a:rect l="l" t="t" r="r" b="b"/>
            <a:pathLst>
              <a:path w="290195"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34" name="object 34"/>
          <p:cNvSpPr txBox="1"/>
          <p:nvPr/>
        </p:nvSpPr>
        <p:spPr>
          <a:xfrm>
            <a:off x="7720647" y="310896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5</a:t>
            </a:r>
            <a:endParaRPr sz="1550" dirty="0">
              <a:latin typeface="Tahoma"/>
              <a:cs typeface="Tahoma"/>
            </a:endParaRPr>
          </a:p>
        </p:txBody>
      </p:sp>
      <p:sp>
        <p:nvSpPr>
          <p:cNvPr id="35" name="object 35"/>
          <p:cNvSpPr/>
          <p:nvPr/>
        </p:nvSpPr>
        <p:spPr>
          <a:xfrm>
            <a:off x="7720647" y="4789964"/>
            <a:ext cx="290195" cy="290195"/>
          </a:xfrm>
          <a:custGeom>
            <a:avLst/>
            <a:gdLst/>
            <a:ahLst/>
            <a:cxnLst/>
            <a:rect l="l" t="t" r="r" b="b"/>
            <a:pathLst>
              <a:path w="290195" h="290195">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36" name="object 36"/>
          <p:cNvSpPr txBox="1"/>
          <p:nvPr/>
        </p:nvSpPr>
        <p:spPr>
          <a:xfrm>
            <a:off x="7720647" y="4789970"/>
            <a:ext cx="290195" cy="290195"/>
          </a:xfrm>
          <a:prstGeom prst="rect">
            <a:avLst/>
          </a:prstGeom>
          <a:solidFill>
            <a:schemeClr val="tx2"/>
          </a:solidFill>
        </p:spPr>
        <p:txBody>
          <a:bodyPr vert="horz" wrap="square" lIns="0" tIns="10795" rIns="0" bIns="0" rtlCol="0">
            <a:spAutoFit/>
          </a:bodyPr>
          <a:lstStyle/>
          <a:p>
            <a:pPr marL="32384">
              <a:lnSpc>
                <a:spcPct val="100000"/>
              </a:lnSpc>
              <a:spcBef>
                <a:spcPts val="85"/>
              </a:spcBef>
            </a:pPr>
            <a:r>
              <a:rPr sz="1550" spc="-110" dirty="0">
                <a:solidFill>
                  <a:srgbClr val="FFFFFF"/>
                </a:solidFill>
                <a:latin typeface="Tahoma"/>
                <a:cs typeface="Tahoma"/>
              </a:rPr>
              <a:t>10</a:t>
            </a:r>
            <a:endParaRPr sz="1550">
              <a:latin typeface="Tahoma"/>
              <a:cs typeface="Tahoma"/>
            </a:endParaRPr>
          </a:p>
        </p:txBody>
      </p:sp>
      <p:sp>
        <p:nvSpPr>
          <p:cNvPr id="37" name="object 37"/>
          <p:cNvSpPr txBox="1"/>
          <p:nvPr/>
        </p:nvSpPr>
        <p:spPr>
          <a:xfrm>
            <a:off x="391159" y="6689080"/>
            <a:ext cx="9153525" cy="238125"/>
          </a:xfrm>
          <a:prstGeom prst="rect">
            <a:avLst/>
          </a:prstGeom>
        </p:spPr>
        <p:txBody>
          <a:bodyPr vert="horz" wrap="square" lIns="0" tIns="0" rIns="0" bIns="0" rtlCol="0">
            <a:spAutoFit/>
          </a:bodyPr>
          <a:lstStyle/>
          <a:p>
            <a:pPr marL="71120" marR="5080" indent="-59055">
              <a:lnSpc>
                <a:spcPts val="900"/>
              </a:lnSpc>
            </a:pPr>
            <a:r>
              <a:rPr sz="800" spc="-65" dirty="0">
                <a:solidFill>
                  <a:srgbClr val="474C55"/>
                </a:solidFill>
                <a:latin typeface="Calibri"/>
                <a:cs typeface="Calibri"/>
              </a:rPr>
              <a:t>*</a:t>
            </a:r>
            <a:r>
              <a:rPr sz="800" spc="-50" dirty="0">
                <a:solidFill>
                  <a:srgbClr val="474C55"/>
                </a:solidFill>
                <a:latin typeface="Calibri"/>
                <a:cs typeface="Calibri"/>
              </a:rPr>
              <a:t> </a:t>
            </a:r>
            <a:r>
              <a:rPr sz="800" spc="-15" dirty="0">
                <a:solidFill>
                  <a:srgbClr val="474C55"/>
                </a:solidFill>
                <a:latin typeface="Calibri"/>
                <a:cs typeface="Calibri"/>
              </a:rPr>
              <a:t>Source:</a:t>
            </a:r>
            <a:r>
              <a:rPr sz="800" spc="-50" dirty="0">
                <a:solidFill>
                  <a:srgbClr val="474C55"/>
                </a:solidFill>
                <a:latin typeface="Calibri"/>
                <a:cs typeface="Calibri"/>
              </a:rPr>
              <a:t> </a:t>
            </a:r>
            <a:r>
              <a:rPr sz="800" spc="-25" dirty="0">
                <a:solidFill>
                  <a:srgbClr val="474C55"/>
                </a:solidFill>
                <a:latin typeface="Calibri"/>
                <a:cs typeface="Calibri"/>
              </a:rPr>
              <a:t>Wilshire</a:t>
            </a:r>
            <a:r>
              <a:rPr sz="800" spc="-50" dirty="0">
                <a:solidFill>
                  <a:srgbClr val="474C55"/>
                </a:solidFill>
                <a:latin typeface="Calibri"/>
                <a:cs typeface="Calibri"/>
              </a:rPr>
              <a:t> </a:t>
            </a:r>
            <a:r>
              <a:rPr sz="800" spc="-15" dirty="0">
                <a:solidFill>
                  <a:srgbClr val="474C55"/>
                </a:solidFill>
                <a:latin typeface="Calibri"/>
                <a:cs typeface="Calibri"/>
              </a:rPr>
              <a:t>Analytics.</a:t>
            </a:r>
            <a:r>
              <a:rPr sz="800" spc="-50" dirty="0">
                <a:solidFill>
                  <a:srgbClr val="474C55"/>
                </a:solidFill>
                <a:latin typeface="Calibri"/>
                <a:cs typeface="Calibri"/>
              </a:rPr>
              <a:t> </a:t>
            </a:r>
            <a:r>
              <a:rPr sz="800" spc="-15" dirty="0">
                <a:solidFill>
                  <a:srgbClr val="474C55"/>
                </a:solidFill>
                <a:latin typeface="Calibri"/>
                <a:cs typeface="Calibri"/>
              </a:rPr>
              <a:t>Hypothetical</a:t>
            </a:r>
            <a:r>
              <a:rPr sz="800" spc="-50" dirty="0">
                <a:solidFill>
                  <a:srgbClr val="474C55"/>
                </a:solidFill>
                <a:latin typeface="Calibri"/>
                <a:cs typeface="Calibri"/>
              </a:rPr>
              <a:t> </a:t>
            </a:r>
            <a:r>
              <a:rPr sz="800" spc="-20" dirty="0">
                <a:solidFill>
                  <a:srgbClr val="474C55"/>
                </a:solidFill>
                <a:latin typeface="Calibri"/>
                <a:cs typeface="Calibri"/>
              </a:rPr>
              <a:t>portfolios</a:t>
            </a:r>
            <a:r>
              <a:rPr sz="800" spc="-50" dirty="0">
                <a:solidFill>
                  <a:srgbClr val="474C55"/>
                </a:solidFill>
                <a:latin typeface="Calibri"/>
                <a:cs typeface="Calibri"/>
              </a:rPr>
              <a:t> </a:t>
            </a:r>
            <a:r>
              <a:rPr sz="800" spc="-35" dirty="0">
                <a:solidFill>
                  <a:srgbClr val="474C55"/>
                </a:solidFill>
                <a:latin typeface="Calibri"/>
                <a:cs typeface="Calibri"/>
              </a:rPr>
              <a:t>were</a:t>
            </a:r>
            <a:r>
              <a:rPr sz="800" spc="-50" dirty="0">
                <a:solidFill>
                  <a:srgbClr val="474C55"/>
                </a:solidFill>
                <a:latin typeface="Calibri"/>
                <a:cs typeface="Calibri"/>
              </a:rPr>
              <a:t> </a:t>
            </a:r>
            <a:r>
              <a:rPr sz="800" spc="-20" dirty="0">
                <a:solidFill>
                  <a:srgbClr val="474C55"/>
                </a:solidFill>
                <a:latin typeface="Calibri"/>
                <a:cs typeface="Calibri"/>
              </a:rPr>
              <a:t>created</a:t>
            </a:r>
            <a:r>
              <a:rPr sz="800" spc="-50" dirty="0">
                <a:solidFill>
                  <a:srgbClr val="474C55"/>
                </a:solidFill>
                <a:latin typeface="Calibri"/>
                <a:cs typeface="Calibri"/>
              </a:rPr>
              <a:t> </a:t>
            </a:r>
            <a:r>
              <a:rPr sz="800" spc="-5" dirty="0">
                <a:solidFill>
                  <a:srgbClr val="474C55"/>
                </a:solidFill>
                <a:latin typeface="Calibri"/>
                <a:cs typeface="Calibri"/>
              </a:rPr>
              <a:t>using</a:t>
            </a:r>
            <a:r>
              <a:rPr sz="800" spc="-50" dirty="0">
                <a:solidFill>
                  <a:srgbClr val="474C55"/>
                </a:solidFill>
                <a:latin typeface="Calibri"/>
                <a:cs typeface="Calibri"/>
              </a:rPr>
              <a:t> </a:t>
            </a:r>
            <a:r>
              <a:rPr sz="800" spc="-15" dirty="0">
                <a:solidFill>
                  <a:srgbClr val="474C55"/>
                </a:solidFill>
                <a:latin typeface="Calibri"/>
                <a:cs typeface="Calibri"/>
              </a:rPr>
              <a:t>historical</a:t>
            </a:r>
            <a:r>
              <a:rPr sz="800" spc="-50" dirty="0">
                <a:solidFill>
                  <a:srgbClr val="474C55"/>
                </a:solidFill>
                <a:latin typeface="Calibri"/>
                <a:cs typeface="Calibri"/>
              </a:rPr>
              <a:t> </a:t>
            </a:r>
            <a:r>
              <a:rPr sz="800" spc="-15" dirty="0">
                <a:solidFill>
                  <a:srgbClr val="474C55"/>
                </a:solidFill>
                <a:latin typeface="Calibri"/>
                <a:cs typeface="Calibri"/>
              </a:rPr>
              <a:t>index</a:t>
            </a:r>
            <a:r>
              <a:rPr sz="800" spc="-50" dirty="0">
                <a:solidFill>
                  <a:srgbClr val="474C55"/>
                </a:solidFill>
                <a:latin typeface="Calibri"/>
                <a:cs typeface="Calibri"/>
              </a:rPr>
              <a:t> </a:t>
            </a:r>
            <a:r>
              <a:rPr sz="800" spc="-10" dirty="0">
                <a:solidFill>
                  <a:srgbClr val="474C55"/>
                </a:solidFill>
                <a:latin typeface="Calibri"/>
                <a:cs typeface="Calibri"/>
              </a:rPr>
              <a:t>risk,</a:t>
            </a:r>
            <a:r>
              <a:rPr sz="800" spc="-50" dirty="0">
                <a:solidFill>
                  <a:srgbClr val="474C55"/>
                </a:solidFill>
                <a:latin typeface="Calibri"/>
                <a:cs typeface="Calibri"/>
              </a:rPr>
              <a:t> </a:t>
            </a:r>
            <a:r>
              <a:rPr sz="800" spc="-25" dirty="0">
                <a:solidFill>
                  <a:srgbClr val="474C55"/>
                </a:solidFill>
                <a:latin typeface="Calibri"/>
                <a:cs typeface="Calibri"/>
              </a:rPr>
              <a:t>return</a:t>
            </a:r>
            <a:r>
              <a:rPr sz="800" spc="-50" dirty="0">
                <a:solidFill>
                  <a:srgbClr val="474C55"/>
                </a:solidFill>
                <a:latin typeface="Calibri"/>
                <a:cs typeface="Calibri"/>
              </a:rPr>
              <a:t> </a:t>
            </a:r>
            <a:r>
              <a:rPr sz="800" spc="-15" dirty="0">
                <a:solidFill>
                  <a:srgbClr val="474C55"/>
                </a:solidFill>
                <a:latin typeface="Calibri"/>
                <a:cs typeface="Calibri"/>
              </a:rPr>
              <a:t>and</a:t>
            </a:r>
            <a:r>
              <a:rPr sz="800" spc="-50" dirty="0">
                <a:solidFill>
                  <a:srgbClr val="474C55"/>
                </a:solidFill>
                <a:latin typeface="Calibri"/>
                <a:cs typeface="Calibri"/>
              </a:rPr>
              <a:t> </a:t>
            </a:r>
            <a:r>
              <a:rPr sz="800" spc="-20" dirty="0">
                <a:solidFill>
                  <a:srgbClr val="474C55"/>
                </a:solidFill>
                <a:latin typeface="Calibri"/>
                <a:cs typeface="Calibri"/>
              </a:rPr>
              <a:t>correlations</a:t>
            </a:r>
            <a:r>
              <a:rPr sz="800" spc="-50" dirty="0">
                <a:solidFill>
                  <a:srgbClr val="474C55"/>
                </a:solidFill>
                <a:latin typeface="Calibri"/>
                <a:cs typeface="Calibri"/>
              </a:rPr>
              <a:t> </a:t>
            </a:r>
            <a:r>
              <a:rPr sz="800" spc="-30" dirty="0">
                <a:solidFill>
                  <a:srgbClr val="474C55"/>
                </a:solidFill>
                <a:latin typeface="Calibri"/>
                <a:cs typeface="Calibri"/>
              </a:rPr>
              <a:t>to</a:t>
            </a:r>
            <a:r>
              <a:rPr sz="800" spc="-50" dirty="0">
                <a:solidFill>
                  <a:srgbClr val="474C55"/>
                </a:solidFill>
                <a:latin typeface="Calibri"/>
                <a:cs typeface="Calibri"/>
              </a:rPr>
              <a:t> </a:t>
            </a:r>
            <a:r>
              <a:rPr sz="800" spc="-20" dirty="0">
                <a:solidFill>
                  <a:srgbClr val="474C55"/>
                </a:solidFill>
                <a:latin typeface="Calibri"/>
                <a:cs typeface="Calibri"/>
              </a:rPr>
              <a:t>achieve</a:t>
            </a:r>
            <a:r>
              <a:rPr sz="800" spc="-50" dirty="0">
                <a:solidFill>
                  <a:srgbClr val="474C55"/>
                </a:solidFill>
                <a:latin typeface="Calibri"/>
                <a:cs typeface="Calibri"/>
              </a:rPr>
              <a:t> </a:t>
            </a:r>
            <a:r>
              <a:rPr sz="800" spc="-25" dirty="0">
                <a:solidFill>
                  <a:srgbClr val="474C55"/>
                </a:solidFill>
                <a:latin typeface="Calibri"/>
                <a:cs typeface="Calibri"/>
              </a:rPr>
              <a:t>a</a:t>
            </a:r>
            <a:r>
              <a:rPr sz="800" spc="-50" dirty="0">
                <a:solidFill>
                  <a:srgbClr val="474C55"/>
                </a:solidFill>
                <a:latin typeface="Calibri"/>
                <a:cs typeface="Calibri"/>
              </a:rPr>
              <a:t> </a:t>
            </a:r>
            <a:r>
              <a:rPr sz="800" spc="-20" dirty="0">
                <a:solidFill>
                  <a:srgbClr val="474C55"/>
                </a:solidFill>
                <a:latin typeface="Calibri"/>
                <a:cs typeface="Calibri"/>
              </a:rPr>
              <a:t>7.5%</a:t>
            </a:r>
            <a:r>
              <a:rPr sz="800" spc="-50" dirty="0">
                <a:solidFill>
                  <a:srgbClr val="474C55"/>
                </a:solidFill>
                <a:latin typeface="Calibri"/>
                <a:cs typeface="Calibri"/>
              </a:rPr>
              <a:t> </a:t>
            </a:r>
            <a:r>
              <a:rPr sz="800" spc="-30" dirty="0">
                <a:solidFill>
                  <a:srgbClr val="474C55"/>
                </a:solidFill>
                <a:latin typeface="Calibri"/>
                <a:cs typeface="Calibri"/>
              </a:rPr>
              <a:t>total</a:t>
            </a:r>
            <a:r>
              <a:rPr sz="800" spc="-50" dirty="0">
                <a:solidFill>
                  <a:srgbClr val="474C55"/>
                </a:solidFill>
                <a:latin typeface="Calibri"/>
                <a:cs typeface="Calibri"/>
              </a:rPr>
              <a:t> </a:t>
            </a:r>
            <a:r>
              <a:rPr sz="800" spc="-25" dirty="0">
                <a:solidFill>
                  <a:srgbClr val="474C55"/>
                </a:solidFill>
                <a:latin typeface="Calibri"/>
                <a:cs typeface="Calibri"/>
              </a:rPr>
              <a:t>return.</a:t>
            </a:r>
            <a:r>
              <a:rPr sz="800" spc="-50" dirty="0">
                <a:solidFill>
                  <a:srgbClr val="474C55"/>
                </a:solidFill>
                <a:latin typeface="Calibri"/>
                <a:cs typeface="Calibri"/>
              </a:rPr>
              <a:t> </a:t>
            </a:r>
            <a:r>
              <a:rPr sz="800" spc="-20" dirty="0">
                <a:solidFill>
                  <a:srgbClr val="474C55"/>
                </a:solidFill>
                <a:latin typeface="Calibri"/>
                <a:cs typeface="Calibri"/>
              </a:rPr>
              <a:t>Portfolios</a:t>
            </a:r>
            <a:r>
              <a:rPr sz="800" spc="-50" dirty="0">
                <a:solidFill>
                  <a:srgbClr val="474C55"/>
                </a:solidFill>
                <a:latin typeface="Calibri"/>
                <a:cs typeface="Calibri"/>
              </a:rPr>
              <a:t> </a:t>
            </a:r>
            <a:r>
              <a:rPr sz="800" spc="-15" dirty="0">
                <a:solidFill>
                  <a:srgbClr val="474C55"/>
                </a:solidFill>
                <a:latin typeface="Calibri"/>
                <a:cs typeface="Calibri"/>
              </a:rPr>
              <a:t>rebalanced</a:t>
            </a:r>
            <a:r>
              <a:rPr sz="800" spc="-50" dirty="0">
                <a:solidFill>
                  <a:srgbClr val="474C55"/>
                </a:solidFill>
                <a:latin typeface="Calibri"/>
                <a:cs typeface="Calibri"/>
              </a:rPr>
              <a:t> </a:t>
            </a:r>
            <a:r>
              <a:rPr sz="800" spc="-25" dirty="0">
                <a:solidFill>
                  <a:srgbClr val="474C55"/>
                </a:solidFill>
                <a:latin typeface="Calibri"/>
                <a:cs typeface="Calibri"/>
              </a:rPr>
              <a:t>monthly.</a:t>
            </a:r>
            <a:r>
              <a:rPr sz="800" spc="-50" dirty="0">
                <a:solidFill>
                  <a:srgbClr val="474C55"/>
                </a:solidFill>
                <a:latin typeface="Calibri"/>
                <a:cs typeface="Calibri"/>
              </a:rPr>
              <a:t> </a:t>
            </a:r>
            <a:r>
              <a:rPr sz="800" spc="-20" dirty="0">
                <a:solidFill>
                  <a:srgbClr val="474C55"/>
                </a:solidFill>
                <a:latin typeface="Calibri"/>
                <a:cs typeface="Calibri"/>
              </a:rPr>
              <a:t>All</a:t>
            </a:r>
            <a:r>
              <a:rPr sz="800" spc="-50" dirty="0">
                <a:solidFill>
                  <a:srgbClr val="474C55"/>
                </a:solidFill>
                <a:latin typeface="Calibri"/>
                <a:cs typeface="Calibri"/>
              </a:rPr>
              <a:t> </a:t>
            </a:r>
            <a:r>
              <a:rPr sz="800" spc="-20" dirty="0">
                <a:solidFill>
                  <a:srgbClr val="474C55"/>
                </a:solidFill>
                <a:latin typeface="Calibri"/>
                <a:cs typeface="Calibri"/>
              </a:rPr>
              <a:t>dates</a:t>
            </a:r>
            <a:r>
              <a:rPr sz="800" spc="-50" dirty="0">
                <a:solidFill>
                  <a:srgbClr val="474C55"/>
                </a:solidFill>
                <a:latin typeface="Calibri"/>
                <a:cs typeface="Calibri"/>
              </a:rPr>
              <a:t> </a:t>
            </a:r>
            <a:r>
              <a:rPr sz="800" spc="-30" dirty="0">
                <a:solidFill>
                  <a:srgbClr val="474C55"/>
                </a:solidFill>
                <a:latin typeface="Calibri"/>
                <a:cs typeface="Calibri"/>
              </a:rPr>
              <a:t>are</a:t>
            </a:r>
            <a:r>
              <a:rPr sz="800" spc="-50" dirty="0">
                <a:solidFill>
                  <a:srgbClr val="474C55"/>
                </a:solidFill>
                <a:latin typeface="Calibri"/>
                <a:cs typeface="Calibri"/>
              </a:rPr>
              <a:t> </a:t>
            </a:r>
            <a:r>
              <a:rPr sz="800" spc="-15" dirty="0">
                <a:solidFill>
                  <a:srgbClr val="474C55"/>
                </a:solidFill>
                <a:latin typeface="Calibri"/>
                <a:cs typeface="Calibri"/>
              </a:rPr>
              <a:t>as</a:t>
            </a:r>
            <a:r>
              <a:rPr sz="800" spc="-50" dirty="0">
                <a:solidFill>
                  <a:srgbClr val="474C55"/>
                </a:solidFill>
                <a:latin typeface="Calibri"/>
                <a:cs typeface="Calibri"/>
              </a:rPr>
              <a:t> </a:t>
            </a:r>
            <a:r>
              <a:rPr sz="800" spc="-40" dirty="0">
                <a:solidFill>
                  <a:srgbClr val="474C55"/>
                </a:solidFill>
                <a:latin typeface="Calibri"/>
                <a:cs typeface="Calibri"/>
              </a:rPr>
              <a:t>of</a:t>
            </a:r>
            <a:r>
              <a:rPr sz="800" spc="-50" dirty="0">
                <a:solidFill>
                  <a:srgbClr val="474C55"/>
                </a:solidFill>
                <a:latin typeface="Calibri"/>
                <a:cs typeface="Calibri"/>
              </a:rPr>
              <a:t> </a:t>
            </a:r>
            <a:r>
              <a:rPr sz="800" spc="-15" dirty="0">
                <a:solidFill>
                  <a:srgbClr val="474C55"/>
                </a:solidFill>
                <a:latin typeface="Calibri"/>
                <a:cs typeface="Calibri"/>
              </a:rPr>
              <a:t>December</a:t>
            </a:r>
            <a:r>
              <a:rPr sz="800" spc="-50" dirty="0">
                <a:solidFill>
                  <a:srgbClr val="474C55"/>
                </a:solidFill>
                <a:latin typeface="Calibri"/>
                <a:cs typeface="Calibri"/>
              </a:rPr>
              <a:t> </a:t>
            </a:r>
            <a:r>
              <a:rPr sz="800" spc="-35" dirty="0">
                <a:solidFill>
                  <a:srgbClr val="474C55"/>
                </a:solidFill>
                <a:latin typeface="Calibri"/>
                <a:cs typeface="Calibri"/>
              </a:rPr>
              <a:t>31,</a:t>
            </a:r>
            <a:r>
              <a:rPr sz="800" spc="-50" dirty="0">
                <a:solidFill>
                  <a:srgbClr val="474C55"/>
                </a:solidFill>
                <a:latin typeface="Calibri"/>
                <a:cs typeface="Calibri"/>
              </a:rPr>
              <a:t> </a:t>
            </a:r>
            <a:r>
              <a:rPr sz="800" spc="-40" dirty="0">
                <a:solidFill>
                  <a:srgbClr val="474C55"/>
                </a:solidFill>
                <a:latin typeface="Calibri"/>
                <a:cs typeface="Calibri"/>
              </a:rPr>
              <a:t>2017.</a:t>
            </a:r>
            <a:r>
              <a:rPr sz="800" spc="-50" dirty="0">
                <a:solidFill>
                  <a:srgbClr val="474C55"/>
                </a:solidFill>
                <a:latin typeface="Calibri"/>
                <a:cs typeface="Calibri"/>
              </a:rPr>
              <a:t> </a:t>
            </a:r>
            <a:r>
              <a:rPr sz="800" spc="-10" dirty="0">
                <a:solidFill>
                  <a:srgbClr val="474C55"/>
                </a:solidFill>
                <a:latin typeface="Calibri"/>
                <a:cs typeface="Calibri"/>
              </a:rPr>
              <a:t>Risk</a:t>
            </a:r>
            <a:r>
              <a:rPr sz="800" spc="-50" dirty="0">
                <a:solidFill>
                  <a:srgbClr val="474C55"/>
                </a:solidFill>
                <a:latin typeface="Calibri"/>
                <a:cs typeface="Calibri"/>
              </a:rPr>
              <a:t> </a:t>
            </a:r>
            <a:r>
              <a:rPr sz="800" spc="-10" dirty="0">
                <a:solidFill>
                  <a:srgbClr val="474C55"/>
                </a:solidFill>
                <a:latin typeface="Calibri"/>
                <a:cs typeface="Calibri"/>
              </a:rPr>
              <a:t>is</a:t>
            </a:r>
            <a:r>
              <a:rPr sz="800" spc="-50" dirty="0">
                <a:solidFill>
                  <a:srgbClr val="474C55"/>
                </a:solidFill>
                <a:latin typeface="Calibri"/>
                <a:cs typeface="Calibri"/>
              </a:rPr>
              <a:t> </a:t>
            </a:r>
            <a:r>
              <a:rPr sz="800" spc="-20" dirty="0">
                <a:solidFill>
                  <a:srgbClr val="474C55"/>
                </a:solidFill>
                <a:latin typeface="Calibri"/>
                <a:cs typeface="Calibri"/>
              </a:rPr>
              <a:t>measured</a:t>
            </a:r>
            <a:r>
              <a:rPr sz="800" spc="-50" dirty="0">
                <a:solidFill>
                  <a:srgbClr val="474C55"/>
                </a:solidFill>
                <a:latin typeface="Calibri"/>
                <a:cs typeface="Calibri"/>
              </a:rPr>
              <a:t> </a:t>
            </a:r>
            <a:r>
              <a:rPr sz="800" spc="-15" dirty="0">
                <a:solidFill>
                  <a:srgbClr val="474C55"/>
                </a:solidFill>
                <a:latin typeface="Calibri"/>
                <a:cs typeface="Calibri"/>
              </a:rPr>
              <a:t>by  </a:t>
            </a:r>
            <a:r>
              <a:rPr sz="800" spc="0" dirty="0">
                <a:solidFill>
                  <a:srgbClr val="474C55"/>
                </a:solidFill>
                <a:latin typeface="Calibri"/>
                <a:cs typeface="Calibri"/>
              </a:rPr>
              <a:t>s</a:t>
            </a:r>
            <a:r>
              <a:rPr sz="800" spc="-25" dirty="0">
                <a:solidFill>
                  <a:srgbClr val="474C55"/>
                </a:solidFill>
                <a:latin typeface="Calibri"/>
                <a:cs typeface="Calibri"/>
              </a:rPr>
              <a:t>t</a:t>
            </a:r>
            <a:r>
              <a:rPr sz="800" spc="-30" dirty="0">
                <a:solidFill>
                  <a:srgbClr val="474C55"/>
                </a:solidFill>
                <a:latin typeface="Calibri"/>
                <a:cs typeface="Calibri"/>
              </a:rPr>
              <a:t>a</a:t>
            </a:r>
            <a:r>
              <a:rPr sz="800" spc="-15" dirty="0">
                <a:solidFill>
                  <a:srgbClr val="474C55"/>
                </a:solidFill>
                <a:latin typeface="Calibri"/>
                <a:cs typeface="Calibri"/>
              </a:rPr>
              <a:t>n</a:t>
            </a:r>
            <a:r>
              <a:rPr sz="800" spc="-5" dirty="0">
                <a:solidFill>
                  <a:srgbClr val="474C55"/>
                </a:solidFill>
                <a:latin typeface="Calibri"/>
                <a:cs typeface="Calibri"/>
              </a:rPr>
              <a:t>d</a:t>
            </a:r>
            <a:r>
              <a:rPr sz="800" spc="-30" dirty="0">
                <a:solidFill>
                  <a:srgbClr val="474C55"/>
                </a:solidFill>
                <a:latin typeface="Calibri"/>
                <a:cs typeface="Calibri"/>
              </a:rPr>
              <a:t>ar</a:t>
            </a:r>
            <a:r>
              <a:rPr sz="800" dirty="0">
                <a:solidFill>
                  <a:srgbClr val="474C55"/>
                </a:solidFill>
                <a:latin typeface="Calibri"/>
                <a:cs typeface="Calibri"/>
              </a:rPr>
              <a:t>d</a:t>
            </a:r>
            <a:r>
              <a:rPr sz="800" spc="-60" dirty="0">
                <a:solidFill>
                  <a:srgbClr val="474C55"/>
                </a:solidFill>
                <a:latin typeface="Calibri"/>
                <a:cs typeface="Calibri"/>
              </a:rPr>
              <a:t> </a:t>
            </a:r>
            <a:r>
              <a:rPr sz="800" spc="-20" dirty="0">
                <a:solidFill>
                  <a:srgbClr val="474C55"/>
                </a:solidFill>
                <a:latin typeface="Calibri"/>
                <a:cs typeface="Calibri"/>
              </a:rPr>
              <a:t>de</a:t>
            </a:r>
            <a:r>
              <a:rPr sz="800" spc="-15" dirty="0">
                <a:solidFill>
                  <a:srgbClr val="474C55"/>
                </a:solidFill>
                <a:latin typeface="Calibri"/>
                <a:cs typeface="Calibri"/>
              </a:rPr>
              <a:t>v</a:t>
            </a:r>
            <a:r>
              <a:rPr sz="800" spc="-20" dirty="0">
                <a:solidFill>
                  <a:srgbClr val="474C55"/>
                </a:solidFill>
                <a:latin typeface="Calibri"/>
                <a:cs typeface="Calibri"/>
              </a:rPr>
              <a:t>i</a:t>
            </a:r>
            <a:r>
              <a:rPr sz="800" spc="-35" dirty="0">
                <a:solidFill>
                  <a:srgbClr val="474C55"/>
                </a:solidFill>
                <a:latin typeface="Calibri"/>
                <a:cs typeface="Calibri"/>
              </a:rPr>
              <a:t>a</a:t>
            </a:r>
            <a:r>
              <a:rPr sz="800" spc="-25" dirty="0">
                <a:solidFill>
                  <a:srgbClr val="474C55"/>
                </a:solidFill>
                <a:latin typeface="Calibri"/>
                <a:cs typeface="Calibri"/>
              </a:rPr>
              <a:t>ti</a:t>
            </a:r>
            <a:r>
              <a:rPr sz="800" spc="-30" dirty="0">
                <a:solidFill>
                  <a:srgbClr val="474C55"/>
                </a:solidFill>
                <a:latin typeface="Calibri"/>
                <a:cs typeface="Calibri"/>
              </a:rPr>
              <a:t>o</a:t>
            </a:r>
            <a:r>
              <a:rPr sz="800" spc="-20" dirty="0">
                <a:solidFill>
                  <a:srgbClr val="474C55"/>
                </a:solidFill>
                <a:latin typeface="Calibri"/>
                <a:cs typeface="Calibri"/>
              </a:rPr>
              <a:t>n</a:t>
            </a:r>
            <a:r>
              <a:rPr sz="800" spc="-5" dirty="0">
                <a:solidFill>
                  <a:srgbClr val="474C55"/>
                </a:solidFill>
                <a:latin typeface="Calibri"/>
                <a:cs typeface="Calibri"/>
              </a:rPr>
              <a:t>.</a:t>
            </a:r>
            <a:endParaRPr sz="800">
              <a:latin typeface="Calibri"/>
              <a:cs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object 2"/>
          <p:cNvSpPr txBox="1"/>
          <p:nvPr/>
        </p:nvSpPr>
        <p:spPr>
          <a:xfrm>
            <a:off x="2768600" y="6995159"/>
            <a:ext cx="6671945" cy="352425"/>
          </a:xfrm>
          <a:prstGeom prst="rect">
            <a:avLst/>
          </a:prstGeom>
        </p:spPr>
        <p:txBody>
          <a:bodyPr vert="horz" wrap="square" lIns="0" tIns="0" rIns="0" bIns="0" rtlCol="0">
            <a:spAutoFit/>
          </a:bodyPr>
          <a:lstStyle/>
          <a:p>
            <a:pPr marL="12700" marR="5080">
              <a:lnSpc>
                <a:spcPts val="900"/>
              </a:lnSpc>
            </a:pPr>
            <a:r>
              <a:rPr sz="800" spc="-5" dirty="0">
                <a:solidFill>
                  <a:srgbClr val="474C55"/>
                </a:solidFill>
                <a:latin typeface="Calibri"/>
                <a:cs typeface="Calibri"/>
              </a:rPr>
              <a:t>FactSet</a:t>
            </a:r>
            <a:r>
              <a:rPr sz="800" spc="-35" dirty="0">
                <a:solidFill>
                  <a:srgbClr val="474C55"/>
                </a:solidFill>
                <a:latin typeface="Calibri"/>
                <a:cs typeface="Calibri"/>
              </a:rPr>
              <a:t> </a:t>
            </a:r>
            <a:r>
              <a:rPr sz="800" spc="-10" dirty="0">
                <a:solidFill>
                  <a:srgbClr val="474C55"/>
                </a:solidFill>
                <a:latin typeface="Calibri"/>
                <a:cs typeface="Calibri"/>
              </a:rPr>
              <a:t>and</a:t>
            </a:r>
            <a:r>
              <a:rPr sz="800" spc="-35" dirty="0">
                <a:solidFill>
                  <a:srgbClr val="474C55"/>
                </a:solidFill>
                <a:latin typeface="Calibri"/>
                <a:cs typeface="Calibri"/>
              </a:rPr>
              <a:t> </a:t>
            </a:r>
            <a:r>
              <a:rPr sz="800" spc="-5" dirty="0">
                <a:solidFill>
                  <a:srgbClr val="474C55"/>
                </a:solidFill>
                <a:latin typeface="Calibri"/>
                <a:cs typeface="Calibri"/>
              </a:rPr>
              <a:t>S&amp;P</a:t>
            </a:r>
            <a:r>
              <a:rPr sz="800" spc="-35" dirty="0">
                <a:solidFill>
                  <a:srgbClr val="474C55"/>
                </a:solidFill>
                <a:latin typeface="Calibri"/>
                <a:cs typeface="Calibri"/>
              </a:rPr>
              <a:t> </a:t>
            </a:r>
            <a:r>
              <a:rPr sz="800" spc="5" dirty="0">
                <a:solidFill>
                  <a:srgbClr val="474C55"/>
                </a:solidFill>
                <a:latin typeface="Calibri"/>
                <a:cs typeface="Calibri"/>
              </a:rPr>
              <a:t>US.</a:t>
            </a:r>
            <a:r>
              <a:rPr sz="800" spc="-35" dirty="0">
                <a:solidFill>
                  <a:srgbClr val="474C55"/>
                </a:solidFill>
                <a:latin typeface="Calibri"/>
                <a:cs typeface="Calibri"/>
              </a:rPr>
              <a:t> </a:t>
            </a:r>
            <a:r>
              <a:rPr sz="800" spc="-10" dirty="0">
                <a:solidFill>
                  <a:srgbClr val="474C55"/>
                </a:solidFill>
                <a:latin typeface="Calibri"/>
                <a:cs typeface="Calibri"/>
              </a:rPr>
              <a:t>Daily</a:t>
            </a:r>
            <a:r>
              <a:rPr sz="800" spc="-35" dirty="0">
                <a:solidFill>
                  <a:srgbClr val="474C55"/>
                </a:solidFill>
                <a:latin typeface="Calibri"/>
                <a:cs typeface="Calibri"/>
              </a:rPr>
              <a:t> </a:t>
            </a:r>
            <a:r>
              <a:rPr sz="800" spc="-15" dirty="0">
                <a:solidFill>
                  <a:srgbClr val="474C55"/>
                </a:solidFill>
                <a:latin typeface="Calibri"/>
                <a:cs typeface="Calibri"/>
              </a:rPr>
              <a:t>data</a:t>
            </a:r>
            <a:r>
              <a:rPr sz="800" spc="-35" dirty="0">
                <a:solidFill>
                  <a:srgbClr val="474C55"/>
                </a:solidFill>
                <a:latin typeface="Calibri"/>
                <a:cs typeface="Calibri"/>
              </a:rPr>
              <a:t> </a:t>
            </a:r>
            <a:r>
              <a:rPr sz="800" spc="-10" dirty="0">
                <a:solidFill>
                  <a:srgbClr val="474C55"/>
                </a:solidFill>
                <a:latin typeface="Calibri"/>
                <a:cs typeface="Calibri"/>
              </a:rPr>
              <a:t>as</a:t>
            </a:r>
            <a:r>
              <a:rPr sz="800" spc="-35" dirty="0">
                <a:solidFill>
                  <a:srgbClr val="474C55"/>
                </a:solidFill>
                <a:latin typeface="Calibri"/>
                <a:cs typeface="Calibri"/>
              </a:rPr>
              <a:t> of </a:t>
            </a:r>
            <a:r>
              <a:rPr sz="800" spc="-30" dirty="0">
                <a:solidFill>
                  <a:srgbClr val="474C55"/>
                </a:solidFill>
                <a:latin typeface="Calibri"/>
                <a:cs typeface="Calibri"/>
              </a:rPr>
              <a:t>31</a:t>
            </a:r>
            <a:r>
              <a:rPr sz="800" spc="-35" dirty="0">
                <a:solidFill>
                  <a:srgbClr val="474C55"/>
                </a:solidFill>
                <a:latin typeface="Calibri"/>
                <a:cs typeface="Calibri"/>
              </a:rPr>
              <a:t> </a:t>
            </a:r>
            <a:r>
              <a:rPr sz="800" spc="-5" dirty="0">
                <a:solidFill>
                  <a:srgbClr val="474C55"/>
                </a:solidFill>
                <a:latin typeface="Calibri"/>
                <a:cs typeface="Calibri"/>
              </a:rPr>
              <a:t>December</a:t>
            </a:r>
            <a:r>
              <a:rPr sz="800" spc="-35" dirty="0">
                <a:solidFill>
                  <a:srgbClr val="474C55"/>
                </a:solidFill>
                <a:latin typeface="Calibri"/>
                <a:cs typeface="Calibri"/>
              </a:rPr>
              <a:t> </a:t>
            </a:r>
            <a:r>
              <a:rPr sz="800" spc="-15" dirty="0">
                <a:solidFill>
                  <a:srgbClr val="474C55"/>
                </a:solidFill>
                <a:latin typeface="Calibri"/>
                <a:cs typeface="Calibri"/>
              </a:rPr>
              <a:t>1979</a:t>
            </a:r>
            <a:r>
              <a:rPr sz="800" spc="-35" dirty="0">
                <a:solidFill>
                  <a:srgbClr val="474C55"/>
                </a:solidFill>
                <a:latin typeface="Calibri"/>
                <a:cs typeface="Calibri"/>
              </a:rPr>
              <a:t> </a:t>
            </a:r>
            <a:r>
              <a:rPr sz="800" spc="-25" dirty="0">
                <a:solidFill>
                  <a:srgbClr val="474C55"/>
                </a:solidFill>
                <a:latin typeface="Calibri"/>
                <a:cs typeface="Calibri"/>
              </a:rPr>
              <a:t>to</a:t>
            </a:r>
            <a:r>
              <a:rPr sz="800" spc="-35" dirty="0">
                <a:solidFill>
                  <a:srgbClr val="474C55"/>
                </a:solidFill>
                <a:latin typeface="Calibri"/>
                <a:cs typeface="Calibri"/>
              </a:rPr>
              <a:t> </a:t>
            </a:r>
            <a:r>
              <a:rPr sz="800" spc="-30" dirty="0">
                <a:solidFill>
                  <a:srgbClr val="474C55"/>
                </a:solidFill>
                <a:latin typeface="Calibri"/>
                <a:cs typeface="Calibri"/>
              </a:rPr>
              <a:t>31</a:t>
            </a:r>
            <a:r>
              <a:rPr sz="800" spc="-35" dirty="0">
                <a:solidFill>
                  <a:srgbClr val="474C55"/>
                </a:solidFill>
                <a:latin typeface="Calibri"/>
                <a:cs typeface="Calibri"/>
              </a:rPr>
              <a:t> </a:t>
            </a:r>
            <a:r>
              <a:rPr sz="800" spc="-5" dirty="0">
                <a:solidFill>
                  <a:srgbClr val="474C55"/>
                </a:solidFill>
                <a:latin typeface="Calibri"/>
                <a:cs typeface="Calibri"/>
              </a:rPr>
              <a:t>December</a:t>
            </a:r>
            <a:r>
              <a:rPr sz="800" spc="-35" dirty="0">
                <a:solidFill>
                  <a:srgbClr val="474C55"/>
                </a:solidFill>
                <a:latin typeface="Calibri"/>
                <a:cs typeface="Calibri"/>
              </a:rPr>
              <a:t> </a:t>
            </a:r>
            <a:r>
              <a:rPr sz="800" spc="-15" dirty="0">
                <a:solidFill>
                  <a:srgbClr val="474C55"/>
                </a:solidFill>
                <a:latin typeface="Calibri"/>
                <a:cs typeface="Calibri"/>
              </a:rPr>
              <a:t>2018.</a:t>
            </a:r>
            <a:r>
              <a:rPr sz="800" spc="-35" dirty="0">
                <a:solidFill>
                  <a:srgbClr val="474C55"/>
                </a:solidFill>
                <a:latin typeface="Calibri"/>
                <a:cs typeface="Calibri"/>
              </a:rPr>
              <a:t> </a:t>
            </a:r>
            <a:r>
              <a:rPr sz="800" spc="-15" dirty="0">
                <a:solidFill>
                  <a:srgbClr val="474C55"/>
                </a:solidFill>
                <a:latin typeface="Calibri"/>
                <a:cs typeface="Calibri"/>
              </a:rPr>
              <a:t>Returns</a:t>
            </a:r>
            <a:r>
              <a:rPr sz="800" spc="-35" dirty="0">
                <a:solidFill>
                  <a:srgbClr val="474C55"/>
                </a:solidFill>
                <a:latin typeface="Calibri"/>
                <a:cs typeface="Calibri"/>
              </a:rPr>
              <a:t> </a:t>
            </a:r>
            <a:r>
              <a:rPr sz="800" spc="-15" dirty="0">
                <a:solidFill>
                  <a:srgbClr val="474C55"/>
                </a:solidFill>
                <a:latin typeface="Calibri"/>
                <a:cs typeface="Calibri"/>
              </a:rPr>
              <a:t>above</a:t>
            </a:r>
            <a:r>
              <a:rPr sz="800" spc="-35" dirty="0">
                <a:solidFill>
                  <a:srgbClr val="474C55"/>
                </a:solidFill>
                <a:latin typeface="Calibri"/>
                <a:cs typeface="Calibri"/>
              </a:rPr>
              <a:t> </a:t>
            </a:r>
            <a:r>
              <a:rPr sz="800" spc="-25" dirty="0">
                <a:solidFill>
                  <a:srgbClr val="474C55"/>
                </a:solidFill>
                <a:latin typeface="Calibri"/>
                <a:cs typeface="Calibri"/>
              </a:rPr>
              <a:t>are</a:t>
            </a:r>
            <a:r>
              <a:rPr sz="800" spc="-35" dirty="0">
                <a:solidFill>
                  <a:srgbClr val="474C55"/>
                </a:solidFill>
                <a:latin typeface="Calibri"/>
                <a:cs typeface="Calibri"/>
              </a:rPr>
              <a:t> </a:t>
            </a:r>
            <a:r>
              <a:rPr sz="800" spc="-15" dirty="0">
                <a:solidFill>
                  <a:srgbClr val="474C55"/>
                </a:solidFill>
                <a:latin typeface="Calibri"/>
                <a:cs typeface="Calibri"/>
              </a:rPr>
              <a:t>in</a:t>
            </a:r>
            <a:r>
              <a:rPr sz="800" spc="-35" dirty="0">
                <a:solidFill>
                  <a:srgbClr val="474C55"/>
                </a:solidFill>
                <a:latin typeface="Calibri"/>
                <a:cs typeface="Calibri"/>
              </a:rPr>
              <a:t> </a:t>
            </a:r>
            <a:r>
              <a:rPr sz="800" spc="5" dirty="0">
                <a:solidFill>
                  <a:srgbClr val="474C55"/>
                </a:solidFill>
                <a:latin typeface="Calibri"/>
                <a:cs typeface="Calibri"/>
              </a:rPr>
              <a:t>US</a:t>
            </a:r>
            <a:r>
              <a:rPr sz="800" spc="-35" dirty="0">
                <a:solidFill>
                  <a:srgbClr val="474C55"/>
                </a:solidFill>
                <a:latin typeface="Calibri"/>
                <a:cs typeface="Calibri"/>
              </a:rPr>
              <a:t> </a:t>
            </a:r>
            <a:r>
              <a:rPr sz="800" spc="-10" dirty="0">
                <a:solidFill>
                  <a:srgbClr val="474C55"/>
                </a:solidFill>
                <a:latin typeface="Calibri"/>
                <a:cs typeface="Calibri"/>
              </a:rPr>
              <a:t>dollars</a:t>
            </a:r>
            <a:r>
              <a:rPr sz="800" spc="-35" dirty="0">
                <a:solidFill>
                  <a:srgbClr val="474C55"/>
                </a:solidFill>
                <a:latin typeface="Calibri"/>
                <a:cs typeface="Calibri"/>
              </a:rPr>
              <a:t> </a:t>
            </a:r>
            <a:r>
              <a:rPr sz="800" spc="-10" dirty="0">
                <a:solidFill>
                  <a:srgbClr val="474C55"/>
                </a:solidFill>
                <a:latin typeface="Calibri"/>
                <a:cs typeface="Calibri"/>
              </a:rPr>
              <a:t>and</a:t>
            </a:r>
            <a:r>
              <a:rPr sz="800" spc="-35" dirty="0">
                <a:solidFill>
                  <a:srgbClr val="474C55"/>
                </a:solidFill>
                <a:latin typeface="Calibri"/>
                <a:cs typeface="Calibri"/>
              </a:rPr>
              <a:t> </a:t>
            </a:r>
            <a:r>
              <a:rPr sz="800" spc="-10" dirty="0">
                <a:solidFill>
                  <a:srgbClr val="474C55"/>
                </a:solidFill>
                <a:latin typeface="Calibri"/>
                <a:cs typeface="Calibri"/>
              </a:rPr>
              <a:t>calculated</a:t>
            </a:r>
            <a:r>
              <a:rPr sz="800" spc="-35" dirty="0">
                <a:solidFill>
                  <a:srgbClr val="474C55"/>
                </a:solidFill>
                <a:latin typeface="Calibri"/>
                <a:cs typeface="Calibri"/>
              </a:rPr>
              <a:t> </a:t>
            </a:r>
            <a:r>
              <a:rPr sz="800" spc="-5" dirty="0">
                <a:solidFill>
                  <a:srgbClr val="474C55"/>
                </a:solidFill>
                <a:latin typeface="Calibri"/>
                <a:cs typeface="Calibri"/>
              </a:rPr>
              <a:t>based</a:t>
            </a:r>
            <a:r>
              <a:rPr sz="800" spc="-35" dirty="0">
                <a:solidFill>
                  <a:srgbClr val="474C55"/>
                </a:solidFill>
                <a:latin typeface="Calibri"/>
                <a:cs typeface="Calibri"/>
              </a:rPr>
              <a:t> </a:t>
            </a:r>
            <a:r>
              <a:rPr sz="800" spc="-15" dirty="0">
                <a:solidFill>
                  <a:srgbClr val="474C55"/>
                </a:solidFill>
                <a:latin typeface="Calibri"/>
                <a:cs typeface="Calibri"/>
              </a:rPr>
              <a:t>on</a:t>
            </a:r>
            <a:r>
              <a:rPr sz="800" spc="-35" dirty="0">
                <a:solidFill>
                  <a:srgbClr val="474C55"/>
                </a:solidFill>
                <a:latin typeface="Calibri"/>
                <a:cs typeface="Calibri"/>
              </a:rPr>
              <a:t> </a:t>
            </a:r>
            <a:r>
              <a:rPr sz="800" spc="-20" dirty="0">
                <a:solidFill>
                  <a:srgbClr val="474C55"/>
                </a:solidFill>
                <a:latin typeface="Calibri"/>
                <a:cs typeface="Calibri"/>
              </a:rPr>
              <a:t>the</a:t>
            </a:r>
            <a:r>
              <a:rPr sz="800" spc="-35" dirty="0">
                <a:solidFill>
                  <a:srgbClr val="474C55"/>
                </a:solidFill>
                <a:latin typeface="Calibri"/>
                <a:cs typeface="Calibri"/>
              </a:rPr>
              <a:t> </a:t>
            </a:r>
            <a:r>
              <a:rPr sz="800" spc="-5" dirty="0">
                <a:solidFill>
                  <a:srgbClr val="474C55"/>
                </a:solidFill>
                <a:latin typeface="Calibri"/>
                <a:cs typeface="Calibri"/>
              </a:rPr>
              <a:t>S&amp;P</a:t>
            </a:r>
            <a:r>
              <a:rPr sz="800" spc="-35" dirty="0">
                <a:solidFill>
                  <a:srgbClr val="474C55"/>
                </a:solidFill>
                <a:latin typeface="Calibri"/>
                <a:cs typeface="Calibri"/>
              </a:rPr>
              <a:t> </a:t>
            </a:r>
            <a:r>
              <a:rPr sz="800" spc="5" dirty="0">
                <a:solidFill>
                  <a:srgbClr val="474C55"/>
                </a:solidFill>
                <a:latin typeface="Calibri"/>
                <a:cs typeface="Calibri"/>
              </a:rPr>
              <a:t>500</a:t>
            </a:r>
            <a:r>
              <a:rPr sz="800" spc="-35" dirty="0">
                <a:solidFill>
                  <a:srgbClr val="474C55"/>
                </a:solidFill>
                <a:latin typeface="Calibri"/>
                <a:cs typeface="Calibri"/>
              </a:rPr>
              <a:t> </a:t>
            </a:r>
            <a:r>
              <a:rPr sz="800" spc="-10" dirty="0">
                <a:solidFill>
                  <a:srgbClr val="474C55"/>
                </a:solidFill>
                <a:latin typeface="Calibri"/>
                <a:cs typeface="Calibri"/>
              </a:rPr>
              <a:t>Price</a:t>
            </a:r>
            <a:r>
              <a:rPr sz="800" spc="-35" dirty="0">
                <a:solidFill>
                  <a:srgbClr val="474C55"/>
                </a:solidFill>
                <a:latin typeface="Calibri"/>
                <a:cs typeface="Calibri"/>
              </a:rPr>
              <a:t> </a:t>
            </a:r>
            <a:r>
              <a:rPr sz="800" spc="-15" dirty="0">
                <a:solidFill>
                  <a:srgbClr val="474C55"/>
                </a:solidFill>
                <a:latin typeface="Calibri"/>
                <a:cs typeface="Calibri"/>
              </a:rPr>
              <a:t>Return</a:t>
            </a:r>
            <a:r>
              <a:rPr sz="800" spc="-35" dirty="0">
                <a:solidFill>
                  <a:srgbClr val="474C55"/>
                </a:solidFill>
                <a:latin typeface="Calibri"/>
                <a:cs typeface="Calibri"/>
              </a:rPr>
              <a:t> </a:t>
            </a:r>
            <a:r>
              <a:rPr sz="800" spc="-5" dirty="0">
                <a:solidFill>
                  <a:srgbClr val="474C55"/>
                </a:solidFill>
                <a:latin typeface="Calibri"/>
                <a:cs typeface="Calibri"/>
              </a:rPr>
              <a:t>Index.  </a:t>
            </a:r>
            <a:r>
              <a:rPr sz="800" spc="-30" dirty="0">
                <a:solidFill>
                  <a:srgbClr val="474C55"/>
                </a:solidFill>
                <a:latin typeface="Trebuchet MS"/>
                <a:cs typeface="Trebuchet MS"/>
              </a:rPr>
              <a:t>The </a:t>
            </a:r>
            <a:r>
              <a:rPr sz="800" spc="5" dirty="0">
                <a:solidFill>
                  <a:srgbClr val="474C55"/>
                </a:solidFill>
                <a:latin typeface="Trebuchet MS"/>
                <a:cs typeface="Trebuchet MS"/>
              </a:rPr>
              <a:t>S&amp;P </a:t>
            </a:r>
            <a:r>
              <a:rPr sz="800" spc="25" dirty="0">
                <a:solidFill>
                  <a:srgbClr val="474C55"/>
                </a:solidFill>
                <a:latin typeface="Trebuchet MS"/>
                <a:cs typeface="Trebuchet MS"/>
              </a:rPr>
              <a:t>500 </a:t>
            </a:r>
            <a:r>
              <a:rPr sz="800" spc="-5" dirty="0">
                <a:solidFill>
                  <a:srgbClr val="474C55"/>
                </a:solidFill>
                <a:latin typeface="Trebuchet MS"/>
                <a:cs typeface="Trebuchet MS"/>
              </a:rPr>
              <a:t>Index </a:t>
            </a:r>
            <a:r>
              <a:rPr sz="800" spc="-15" dirty="0">
                <a:solidFill>
                  <a:srgbClr val="474C55"/>
                </a:solidFill>
                <a:latin typeface="Calibri"/>
                <a:cs typeface="Calibri"/>
              </a:rPr>
              <a:t>measures </a:t>
            </a:r>
            <a:r>
              <a:rPr sz="800" spc="-20" dirty="0">
                <a:solidFill>
                  <a:srgbClr val="474C55"/>
                </a:solidFill>
                <a:latin typeface="Calibri"/>
                <a:cs typeface="Calibri"/>
              </a:rPr>
              <a:t>the </a:t>
            </a:r>
            <a:r>
              <a:rPr sz="800" spc="-10" dirty="0">
                <a:solidFill>
                  <a:srgbClr val="474C55"/>
                </a:solidFill>
                <a:latin typeface="Calibri"/>
                <a:cs typeface="Calibri"/>
              </a:rPr>
              <a:t>broad </a:t>
            </a:r>
            <a:r>
              <a:rPr sz="800" spc="5" dirty="0">
                <a:solidFill>
                  <a:srgbClr val="474C55"/>
                </a:solidFill>
                <a:latin typeface="Calibri"/>
                <a:cs typeface="Calibri"/>
              </a:rPr>
              <a:t>US </a:t>
            </a:r>
            <a:r>
              <a:rPr sz="800" spc="-5" dirty="0">
                <a:solidFill>
                  <a:srgbClr val="474C55"/>
                </a:solidFill>
                <a:latin typeface="Calibri"/>
                <a:cs typeface="Calibri"/>
              </a:rPr>
              <a:t>stock </a:t>
            </a:r>
            <a:r>
              <a:rPr sz="800" spc="-20" dirty="0">
                <a:solidFill>
                  <a:srgbClr val="474C55"/>
                </a:solidFill>
                <a:latin typeface="Calibri"/>
                <a:cs typeface="Calibri"/>
              </a:rPr>
              <a:t>market. </a:t>
            </a:r>
            <a:r>
              <a:rPr sz="800" dirty="0">
                <a:solidFill>
                  <a:srgbClr val="474C55"/>
                </a:solidFill>
                <a:latin typeface="Calibri"/>
                <a:cs typeface="Calibri"/>
              </a:rPr>
              <a:t>Largest </a:t>
            </a:r>
            <a:r>
              <a:rPr sz="800" spc="-15" dirty="0">
                <a:solidFill>
                  <a:srgbClr val="474C55"/>
                </a:solidFill>
                <a:latin typeface="Calibri"/>
                <a:cs typeface="Calibri"/>
              </a:rPr>
              <a:t>Intra-year </a:t>
            </a:r>
            <a:r>
              <a:rPr sz="800" spc="-10" dirty="0">
                <a:solidFill>
                  <a:srgbClr val="474C55"/>
                </a:solidFill>
                <a:latin typeface="Calibri"/>
                <a:cs typeface="Calibri"/>
              </a:rPr>
              <a:t>decline is </a:t>
            </a:r>
            <a:r>
              <a:rPr sz="800" spc="-20" dirty="0">
                <a:solidFill>
                  <a:srgbClr val="474C55"/>
                </a:solidFill>
                <a:latin typeface="Calibri"/>
                <a:cs typeface="Calibri"/>
              </a:rPr>
              <a:t>the </a:t>
            </a:r>
            <a:r>
              <a:rPr sz="800" spc="-5" dirty="0">
                <a:solidFill>
                  <a:srgbClr val="474C55"/>
                </a:solidFill>
                <a:latin typeface="Calibri"/>
                <a:cs typeface="Calibri"/>
              </a:rPr>
              <a:t>largest </a:t>
            </a:r>
            <a:r>
              <a:rPr sz="800" spc="-20" dirty="0">
                <a:solidFill>
                  <a:srgbClr val="474C55"/>
                </a:solidFill>
                <a:latin typeface="Calibri"/>
                <a:cs typeface="Calibri"/>
              </a:rPr>
              <a:t>drawdown </a:t>
            </a:r>
            <a:r>
              <a:rPr sz="800" spc="-10" dirty="0">
                <a:solidFill>
                  <a:srgbClr val="474C55"/>
                </a:solidFill>
                <a:latin typeface="Calibri"/>
                <a:cs typeface="Calibri"/>
              </a:rPr>
              <a:t>(peak-to-trough) </a:t>
            </a:r>
            <a:r>
              <a:rPr sz="800" spc="-20" dirty="0">
                <a:solidFill>
                  <a:srgbClr val="474C55"/>
                </a:solidFill>
                <a:latin typeface="Calibri"/>
                <a:cs typeface="Calibri"/>
              </a:rPr>
              <a:t>within </a:t>
            </a:r>
            <a:r>
              <a:rPr sz="800" spc="-10" dirty="0">
                <a:solidFill>
                  <a:srgbClr val="474C55"/>
                </a:solidFill>
                <a:latin typeface="Calibri"/>
                <a:cs typeface="Calibri"/>
              </a:rPr>
              <a:t>each calendar </a:t>
            </a:r>
            <a:r>
              <a:rPr sz="800" spc="-25" dirty="0">
                <a:solidFill>
                  <a:srgbClr val="474C55"/>
                </a:solidFill>
                <a:latin typeface="Calibri"/>
                <a:cs typeface="Calibri"/>
              </a:rPr>
              <a:t>year. </a:t>
            </a:r>
            <a:r>
              <a:rPr sz="800" spc="-5" dirty="0">
                <a:solidFill>
                  <a:srgbClr val="474C55"/>
                </a:solidFill>
                <a:latin typeface="Calibri"/>
                <a:cs typeface="Calibri"/>
              </a:rPr>
              <a:t>This </a:t>
            </a:r>
            <a:r>
              <a:rPr sz="800" spc="-15" dirty="0">
                <a:solidFill>
                  <a:srgbClr val="474C55"/>
                </a:solidFill>
                <a:latin typeface="Calibri"/>
                <a:cs typeface="Calibri"/>
              </a:rPr>
              <a:t>data </a:t>
            </a:r>
            <a:r>
              <a:rPr sz="800" spc="-10" dirty="0">
                <a:solidFill>
                  <a:srgbClr val="474C55"/>
                </a:solidFill>
                <a:latin typeface="Calibri"/>
                <a:cs typeface="Calibri"/>
              </a:rPr>
              <a:t>is  </a:t>
            </a:r>
            <a:r>
              <a:rPr sz="800" spc="-20" dirty="0">
                <a:solidFill>
                  <a:srgbClr val="474C55"/>
                </a:solidFill>
                <a:latin typeface="Calibri"/>
                <a:cs typeface="Calibri"/>
              </a:rPr>
              <a:t>not</a:t>
            </a:r>
            <a:r>
              <a:rPr sz="800" spc="-40" dirty="0">
                <a:solidFill>
                  <a:srgbClr val="474C55"/>
                </a:solidFill>
                <a:latin typeface="Calibri"/>
                <a:cs typeface="Calibri"/>
              </a:rPr>
              <a:t> </a:t>
            </a:r>
            <a:r>
              <a:rPr sz="800" spc="-10" dirty="0">
                <a:solidFill>
                  <a:srgbClr val="474C55"/>
                </a:solidFill>
                <a:latin typeface="Calibri"/>
                <a:cs typeface="Calibri"/>
              </a:rPr>
              <a:t>intended</a:t>
            </a:r>
            <a:r>
              <a:rPr sz="800" spc="-40" dirty="0">
                <a:solidFill>
                  <a:srgbClr val="474C55"/>
                </a:solidFill>
                <a:latin typeface="Calibri"/>
                <a:cs typeface="Calibri"/>
              </a:rPr>
              <a:t> </a:t>
            </a:r>
            <a:r>
              <a:rPr sz="800" spc="-25" dirty="0">
                <a:solidFill>
                  <a:srgbClr val="474C55"/>
                </a:solidFill>
                <a:latin typeface="Calibri"/>
                <a:cs typeface="Calibri"/>
              </a:rPr>
              <a:t>to</a:t>
            </a:r>
            <a:r>
              <a:rPr sz="800" spc="-40" dirty="0">
                <a:solidFill>
                  <a:srgbClr val="474C55"/>
                </a:solidFill>
                <a:latin typeface="Calibri"/>
                <a:cs typeface="Calibri"/>
              </a:rPr>
              <a:t> </a:t>
            </a:r>
            <a:r>
              <a:rPr sz="800" spc="-15" dirty="0">
                <a:solidFill>
                  <a:srgbClr val="474C55"/>
                </a:solidFill>
                <a:latin typeface="Calibri"/>
                <a:cs typeface="Calibri"/>
              </a:rPr>
              <a:t>represent</a:t>
            </a:r>
            <a:r>
              <a:rPr sz="800" spc="-40" dirty="0">
                <a:solidFill>
                  <a:srgbClr val="474C55"/>
                </a:solidFill>
                <a:latin typeface="Calibri"/>
                <a:cs typeface="Calibri"/>
              </a:rPr>
              <a:t> </a:t>
            </a:r>
            <a:r>
              <a:rPr sz="800" spc="-20" dirty="0">
                <a:solidFill>
                  <a:srgbClr val="474C55"/>
                </a:solidFill>
                <a:latin typeface="Calibri"/>
                <a:cs typeface="Calibri"/>
              </a:rPr>
              <a:t>the</a:t>
            </a:r>
            <a:r>
              <a:rPr sz="800" spc="-40" dirty="0">
                <a:solidFill>
                  <a:srgbClr val="474C55"/>
                </a:solidFill>
                <a:latin typeface="Calibri"/>
                <a:cs typeface="Calibri"/>
              </a:rPr>
              <a:t> </a:t>
            </a:r>
            <a:r>
              <a:rPr sz="800" spc="-10" dirty="0">
                <a:solidFill>
                  <a:srgbClr val="474C55"/>
                </a:solidFill>
                <a:latin typeface="Calibri"/>
                <a:cs typeface="Calibri"/>
              </a:rPr>
              <a:t>performance</a:t>
            </a:r>
            <a:r>
              <a:rPr sz="800" spc="-40" dirty="0">
                <a:solidFill>
                  <a:srgbClr val="474C55"/>
                </a:solidFill>
                <a:latin typeface="Calibri"/>
                <a:cs typeface="Calibri"/>
              </a:rPr>
              <a:t> </a:t>
            </a:r>
            <a:r>
              <a:rPr sz="800" spc="-35" dirty="0">
                <a:solidFill>
                  <a:srgbClr val="474C55"/>
                </a:solidFill>
                <a:latin typeface="Calibri"/>
                <a:cs typeface="Calibri"/>
              </a:rPr>
              <a:t>of</a:t>
            </a:r>
            <a:r>
              <a:rPr sz="800" spc="-40" dirty="0">
                <a:solidFill>
                  <a:srgbClr val="474C55"/>
                </a:solidFill>
                <a:latin typeface="Calibri"/>
                <a:cs typeface="Calibri"/>
              </a:rPr>
              <a:t> </a:t>
            </a:r>
            <a:r>
              <a:rPr sz="800" spc="-20" dirty="0">
                <a:solidFill>
                  <a:srgbClr val="474C55"/>
                </a:solidFill>
                <a:latin typeface="Calibri"/>
                <a:cs typeface="Calibri"/>
              </a:rPr>
              <a:t>any</a:t>
            </a:r>
            <a:r>
              <a:rPr sz="800" spc="-40" dirty="0">
                <a:solidFill>
                  <a:srgbClr val="474C55"/>
                </a:solidFill>
                <a:latin typeface="Calibri"/>
                <a:cs typeface="Calibri"/>
              </a:rPr>
              <a:t> </a:t>
            </a:r>
            <a:r>
              <a:rPr sz="800" spc="-10" dirty="0">
                <a:solidFill>
                  <a:srgbClr val="474C55"/>
                </a:solidFill>
                <a:latin typeface="Calibri"/>
                <a:cs typeface="Calibri"/>
              </a:rPr>
              <a:t>MFS</a:t>
            </a:r>
            <a:r>
              <a:rPr sz="800" spc="-40" dirty="0">
                <a:solidFill>
                  <a:srgbClr val="474C55"/>
                </a:solidFill>
                <a:latin typeface="Calibri"/>
                <a:cs typeface="Calibri"/>
              </a:rPr>
              <a:t> </a:t>
            </a:r>
            <a:r>
              <a:rPr sz="800" spc="-15" dirty="0">
                <a:solidFill>
                  <a:srgbClr val="474C55"/>
                </a:solidFill>
                <a:latin typeface="Calibri"/>
                <a:cs typeface="Calibri"/>
              </a:rPr>
              <a:t>Portfolio.</a:t>
            </a:r>
            <a:r>
              <a:rPr sz="800" spc="-40" dirty="0">
                <a:solidFill>
                  <a:srgbClr val="474C55"/>
                </a:solidFill>
                <a:latin typeface="Calibri"/>
                <a:cs typeface="Calibri"/>
              </a:rPr>
              <a:t> </a:t>
            </a:r>
            <a:r>
              <a:rPr sz="800" spc="-20" dirty="0">
                <a:solidFill>
                  <a:srgbClr val="474C55"/>
                </a:solidFill>
                <a:latin typeface="Calibri"/>
                <a:cs typeface="Calibri"/>
              </a:rPr>
              <a:t>It</a:t>
            </a:r>
            <a:r>
              <a:rPr sz="800" spc="-40" dirty="0">
                <a:solidFill>
                  <a:srgbClr val="474C55"/>
                </a:solidFill>
                <a:latin typeface="Calibri"/>
                <a:cs typeface="Calibri"/>
              </a:rPr>
              <a:t> </a:t>
            </a:r>
            <a:r>
              <a:rPr sz="800" spc="-10" dirty="0">
                <a:solidFill>
                  <a:srgbClr val="474C55"/>
                </a:solidFill>
                <a:latin typeface="Calibri"/>
                <a:cs typeface="Calibri"/>
              </a:rPr>
              <a:t>is</a:t>
            </a:r>
            <a:r>
              <a:rPr sz="800" spc="-40" dirty="0">
                <a:solidFill>
                  <a:srgbClr val="474C55"/>
                </a:solidFill>
                <a:latin typeface="Calibri"/>
                <a:cs typeface="Calibri"/>
              </a:rPr>
              <a:t> </a:t>
            </a:r>
            <a:r>
              <a:rPr sz="800" spc="-20" dirty="0">
                <a:solidFill>
                  <a:srgbClr val="474C55"/>
                </a:solidFill>
                <a:latin typeface="Calibri"/>
                <a:cs typeface="Calibri"/>
              </a:rPr>
              <a:t>not</a:t>
            </a:r>
            <a:r>
              <a:rPr sz="800" spc="-40" dirty="0">
                <a:solidFill>
                  <a:srgbClr val="474C55"/>
                </a:solidFill>
                <a:latin typeface="Calibri"/>
                <a:cs typeface="Calibri"/>
              </a:rPr>
              <a:t> </a:t>
            </a:r>
            <a:r>
              <a:rPr sz="800" spc="-5" dirty="0">
                <a:solidFill>
                  <a:srgbClr val="474C55"/>
                </a:solidFill>
                <a:latin typeface="Calibri"/>
                <a:cs typeface="Calibri"/>
              </a:rPr>
              <a:t>possible</a:t>
            </a:r>
            <a:r>
              <a:rPr sz="800" spc="-40" dirty="0">
                <a:solidFill>
                  <a:srgbClr val="474C55"/>
                </a:solidFill>
                <a:latin typeface="Calibri"/>
                <a:cs typeface="Calibri"/>
              </a:rPr>
              <a:t> </a:t>
            </a:r>
            <a:r>
              <a:rPr sz="800" spc="-25" dirty="0">
                <a:solidFill>
                  <a:srgbClr val="474C55"/>
                </a:solidFill>
                <a:latin typeface="Calibri"/>
                <a:cs typeface="Calibri"/>
              </a:rPr>
              <a:t>to</a:t>
            </a:r>
            <a:r>
              <a:rPr sz="800" spc="-40" dirty="0">
                <a:solidFill>
                  <a:srgbClr val="474C55"/>
                </a:solidFill>
                <a:latin typeface="Calibri"/>
                <a:cs typeface="Calibri"/>
              </a:rPr>
              <a:t> </a:t>
            </a:r>
            <a:r>
              <a:rPr sz="800" spc="-15" dirty="0">
                <a:solidFill>
                  <a:srgbClr val="474C55"/>
                </a:solidFill>
                <a:latin typeface="Calibri"/>
                <a:cs typeface="Calibri"/>
              </a:rPr>
              <a:t>invest</a:t>
            </a:r>
            <a:r>
              <a:rPr sz="800" spc="-40" dirty="0">
                <a:solidFill>
                  <a:srgbClr val="474C55"/>
                </a:solidFill>
                <a:latin typeface="Calibri"/>
                <a:cs typeface="Calibri"/>
              </a:rPr>
              <a:t> </a:t>
            </a:r>
            <a:r>
              <a:rPr sz="800" spc="-15" dirty="0">
                <a:solidFill>
                  <a:srgbClr val="474C55"/>
                </a:solidFill>
                <a:latin typeface="Calibri"/>
                <a:cs typeface="Calibri"/>
              </a:rPr>
              <a:t>in</a:t>
            </a:r>
            <a:r>
              <a:rPr sz="800" spc="-40" dirty="0">
                <a:solidFill>
                  <a:srgbClr val="474C55"/>
                </a:solidFill>
                <a:latin typeface="Calibri"/>
                <a:cs typeface="Calibri"/>
              </a:rPr>
              <a:t> </a:t>
            </a:r>
            <a:r>
              <a:rPr sz="800" spc="-20" dirty="0">
                <a:solidFill>
                  <a:srgbClr val="474C55"/>
                </a:solidFill>
                <a:latin typeface="Calibri"/>
                <a:cs typeface="Calibri"/>
              </a:rPr>
              <a:t>an</a:t>
            </a:r>
            <a:r>
              <a:rPr sz="800" spc="-40" dirty="0">
                <a:solidFill>
                  <a:srgbClr val="474C55"/>
                </a:solidFill>
                <a:latin typeface="Calibri"/>
                <a:cs typeface="Calibri"/>
              </a:rPr>
              <a:t> </a:t>
            </a:r>
            <a:r>
              <a:rPr sz="800" spc="-5" dirty="0">
                <a:solidFill>
                  <a:srgbClr val="474C55"/>
                </a:solidFill>
                <a:latin typeface="Calibri"/>
                <a:cs typeface="Calibri"/>
              </a:rPr>
              <a:t>index.</a:t>
            </a:r>
            <a:endParaRPr sz="800">
              <a:latin typeface="Calibri"/>
              <a:cs typeface="Calibri"/>
            </a:endParaRPr>
          </a:p>
        </p:txBody>
      </p:sp>
      <p:sp>
        <p:nvSpPr>
          <p:cNvPr id="3" name="object 3"/>
          <p:cNvSpPr txBox="1"/>
          <p:nvPr/>
        </p:nvSpPr>
        <p:spPr>
          <a:xfrm>
            <a:off x="3187700" y="593747"/>
            <a:ext cx="3082925" cy="294005"/>
          </a:xfrm>
          <a:prstGeom prst="rect">
            <a:avLst/>
          </a:prstGeom>
        </p:spPr>
        <p:txBody>
          <a:bodyPr vert="horz" wrap="square" lIns="0" tIns="0" rIns="0" bIns="0" rtlCol="0">
            <a:spAutoFit/>
          </a:bodyPr>
          <a:lstStyle/>
          <a:p>
            <a:pPr marL="12700">
              <a:lnSpc>
                <a:spcPct val="100000"/>
              </a:lnSpc>
            </a:pPr>
            <a:r>
              <a:rPr sz="1800" spc="-20" dirty="0">
                <a:solidFill>
                  <a:srgbClr val="474C55"/>
                </a:solidFill>
                <a:latin typeface="Tahoma"/>
                <a:cs typeface="Tahoma"/>
              </a:rPr>
              <a:t>Understand </a:t>
            </a:r>
            <a:r>
              <a:rPr sz="1800" spc="-5" dirty="0">
                <a:solidFill>
                  <a:srgbClr val="474C55"/>
                </a:solidFill>
                <a:latin typeface="Tahoma"/>
                <a:cs typeface="Tahoma"/>
              </a:rPr>
              <a:t>Market</a:t>
            </a:r>
            <a:r>
              <a:rPr sz="1800" spc="-380" dirty="0">
                <a:solidFill>
                  <a:srgbClr val="474C55"/>
                </a:solidFill>
                <a:latin typeface="Tahoma"/>
                <a:cs typeface="Tahoma"/>
              </a:rPr>
              <a:t> </a:t>
            </a:r>
            <a:r>
              <a:rPr sz="1800" spc="-25" dirty="0">
                <a:solidFill>
                  <a:srgbClr val="474C55"/>
                </a:solidFill>
                <a:latin typeface="Tahoma"/>
                <a:cs typeface="Tahoma"/>
              </a:rPr>
              <a:t>Movements</a:t>
            </a:r>
            <a:endParaRPr sz="1800" dirty="0">
              <a:latin typeface="Tahoma"/>
              <a:cs typeface="Tahoma"/>
            </a:endParaRPr>
          </a:p>
        </p:txBody>
      </p:sp>
      <p:sp>
        <p:nvSpPr>
          <p:cNvPr id="4" name="object 4"/>
          <p:cNvSpPr txBox="1"/>
          <p:nvPr/>
        </p:nvSpPr>
        <p:spPr>
          <a:xfrm>
            <a:off x="2768600" y="1458277"/>
            <a:ext cx="5596890" cy="238760"/>
          </a:xfrm>
          <a:prstGeom prst="rect">
            <a:avLst/>
          </a:prstGeom>
        </p:spPr>
        <p:txBody>
          <a:bodyPr vert="horz" wrap="square" lIns="0" tIns="0" rIns="0" bIns="0" rtlCol="0">
            <a:spAutoFit/>
          </a:bodyPr>
          <a:lstStyle/>
          <a:p>
            <a:pPr marL="12700">
              <a:lnSpc>
                <a:spcPct val="100000"/>
              </a:lnSpc>
            </a:pPr>
            <a:r>
              <a:rPr sz="1500" spc="-15" dirty="0">
                <a:solidFill>
                  <a:srgbClr val="474C55"/>
                </a:solidFill>
                <a:latin typeface="Calibri"/>
                <a:cs typeface="Calibri"/>
              </a:rPr>
              <a:t>Markets</a:t>
            </a:r>
            <a:r>
              <a:rPr sz="1500" spc="-60" dirty="0">
                <a:solidFill>
                  <a:srgbClr val="474C55"/>
                </a:solidFill>
                <a:latin typeface="Calibri"/>
                <a:cs typeface="Calibri"/>
              </a:rPr>
              <a:t> </a:t>
            </a:r>
            <a:r>
              <a:rPr sz="1500" spc="-5" dirty="0">
                <a:solidFill>
                  <a:srgbClr val="474C55"/>
                </a:solidFill>
                <a:latin typeface="Calibri"/>
                <a:cs typeface="Calibri"/>
              </a:rPr>
              <a:t>have</a:t>
            </a:r>
            <a:r>
              <a:rPr sz="1500" spc="-60" dirty="0">
                <a:solidFill>
                  <a:srgbClr val="474C55"/>
                </a:solidFill>
                <a:latin typeface="Calibri"/>
                <a:cs typeface="Calibri"/>
              </a:rPr>
              <a:t> </a:t>
            </a:r>
            <a:r>
              <a:rPr sz="1500" dirty="0">
                <a:solidFill>
                  <a:srgbClr val="474C55"/>
                </a:solidFill>
                <a:latin typeface="Calibri"/>
                <a:cs typeface="Calibri"/>
              </a:rPr>
              <a:t>been</a:t>
            </a:r>
            <a:r>
              <a:rPr sz="1500" spc="-60" dirty="0">
                <a:solidFill>
                  <a:srgbClr val="474C55"/>
                </a:solidFill>
                <a:latin typeface="Calibri"/>
                <a:cs typeface="Calibri"/>
              </a:rPr>
              <a:t> </a:t>
            </a:r>
            <a:r>
              <a:rPr sz="1500" spc="-5" dirty="0">
                <a:solidFill>
                  <a:srgbClr val="474C55"/>
                </a:solidFill>
                <a:latin typeface="Calibri"/>
                <a:cs typeface="Calibri"/>
              </a:rPr>
              <a:t>resilient:</a:t>
            </a:r>
            <a:r>
              <a:rPr sz="1500" spc="-60" dirty="0">
                <a:solidFill>
                  <a:srgbClr val="474C55"/>
                </a:solidFill>
                <a:latin typeface="Calibri"/>
                <a:cs typeface="Calibri"/>
              </a:rPr>
              <a:t> </a:t>
            </a:r>
            <a:r>
              <a:rPr sz="1500" spc="10" dirty="0">
                <a:solidFill>
                  <a:srgbClr val="474C55"/>
                </a:solidFill>
                <a:latin typeface="Calibri"/>
                <a:cs typeface="Calibri"/>
              </a:rPr>
              <a:t>History</a:t>
            </a:r>
            <a:r>
              <a:rPr sz="1500" spc="-60" dirty="0">
                <a:solidFill>
                  <a:srgbClr val="474C55"/>
                </a:solidFill>
                <a:latin typeface="Calibri"/>
                <a:cs typeface="Calibri"/>
              </a:rPr>
              <a:t> </a:t>
            </a:r>
            <a:r>
              <a:rPr sz="1500" spc="10" dirty="0">
                <a:solidFill>
                  <a:srgbClr val="474C55"/>
                </a:solidFill>
                <a:latin typeface="Calibri"/>
                <a:cs typeface="Calibri"/>
              </a:rPr>
              <a:t>has</a:t>
            </a:r>
            <a:r>
              <a:rPr sz="1500" spc="-60" dirty="0">
                <a:solidFill>
                  <a:srgbClr val="474C55"/>
                </a:solidFill>
                <a:latin typeface="Calibri"/>
                <a:cs typeface="Calibri"/>
              </a:rPr>
              <a:t> </a:t>
            </a:r>
            <a:r>
              <a:rPr sz="1500" dirty="0">
                <a:solidFill>
                  <a:srgbClr val="474C55"/>
                </a:solidFill>
                <a:latin typeface="Calibri"/>
                <a:cs typeface="Calibri"/>
              </a:rPr>
              <a:t>shown</a:t>
            </a:r>
            <a:r>
              <a:rPr sz="1500" spc="-60" dirty="0">
                <a:solidFill>
                  <a:srgbClr val="474C55"/>
                </a:solidFill>
                <a:latin typeface="Calibri"/>
                <a:cs typeface="Calibri"/>
              </a:rPr>
              <a:t> </a:t>
            </a:r>
            <a:r>
              <a:rPr sz="1500" spc="10" dirty="0">
                <a:solidFill>
                  <a:srgbClr val="474C55"/>
                </a:solidFill>
                <a:latin typeface="Calibri"/>
                <a:cs typeface="Calibri"/>
              </a:rPr>
              <a:t>declines</a:t>
            </a:r>
            <a:r>
              <a:rPr sz="1500" spc="-60" dirty="0">
                <a:solidFill>
                  <a:srgbClr val="474C55"/>
                </a:solidFill>
                <a:latin typeface="Calibri"/>
                <a:cs typeface="Calibri"/>
              </a:rPr>
              <a:t> </a:t>
            </a:r>
            <a:r>
              <a:rPr sz="1500" spc="-5" dirty="0">
                <a:solidFill>
                  <a:srgbClr val="474C55"/>
                </a:solidFill>
                <a:latin typeface="Calibri"/>
                <a:cs typeface="Calibri"/>
              </a:rPr>
              <a:t>have</a:t>
            </a:r>
            <a:r>
              <a:rPr sz="1500" spc="-60" dirty="0">
                <a:solidFill>
                  <a:srgbClr val="474C55"/>
                </a:solidFill>
                <a:latin typeface="Calibri"/>
                <a:cs typeface="Calibri"/>
              </a:rPr>
              <a:t> </a:t>
            </a:r>
            <a:r>
              <a:rPr sz="1500" spc="-10" dirty="0">
                <a:solidFill>
                  <a:srgbClr val="474C55"/>
                </a:solidFill>
                <a:latin typeface="Calibri"/>
                <a:cs typeface="Calibri"/>
              </a:rPr>
              <a:t>not</a:t>
            </a:r>
            <a:r>
              <a:rPr sz="1500" spc="-60" dirty="0">
                <a:solidFill>
                  <a:srgbClr val="474C55"/>
                </a:solidFill>
                <a:latin typeface="Calibri"/>
                <a:cs typeface="Calibri"/>
              </a:rPr>
              <a:t> </a:t>
            </a:r>
            <a:r>
              <a:rPr sz="1500" spc="5" dirty="0">
                <a:solidFill>
                  <a:srgbClr val="474C55"/>
                </a:solidFill>
                <a:latin typeface="Calibri"/>
                <a:cs typeface="Calibri"/>
              </a:rPr>
              <a:t>lasted.</a:t>
            </a:r>
            <a:endParaRPr sz="1500">
              <a:latin typeface="Calibri"/>
              <a:cs typeface="Calibri"/>
            </a:endParaRPr>
          </a:p>
        </p:txBody>
      </p:sp>
      <p:sp>
        <p:nvSpPr>
          <p:cNvPr id="5" name="object 5"/>
          <p:cNvSpPr txBox="1"/>
          <p:nvPr/>
        </p:nvSpPr>
        <p:spPr>
          <a:xfrm>
            <a:off x="2768600" y="5979414"/>
            <a:ext cx="4858385" cy="467995"/>
          </a:xfrm>
          <a:prstGeom prst="rect">
            <a:avLst/>
          </a:prstGeom>
        </p:spPr>
        <p:txBody>
          <a:bodyPr vert="horz" wrap="square" lIns="0" tIns="0" rIns="0" bIns="0" rtlCol="0">
            <a:spAutoFit/>
          </a:bodyPr>
          <a:lstStyle/>
          <a:p>
            <a:pPr marL="12700" marR="5080">
              <a:lnSpc>
                <a:spcPct val="100000"/>
              </a:lnSpc>
            </a:pPr>
            <a:r>
              <a:rPr sz="1500" spc="-10" dirty="0">
                <a:solidFill>
                  <a:schemeClr val="accent6">
                    <a:lumMod val="75000"/>
                  </a:schemeClr>
                </a:solidFill>
                <a:latin typeface="Calibri"/>
                <a:cs typeface="Calibri"/>
              </a:rPr>
              <a:t>Moving</a:t>
            </a:r>
            <a:r>
              <a:rPr sz="1500" spc="-45"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out</a:t>
            </a:r>
            <a:r>
              <a:rPr sz="1500" spc="-45" dirty="0">
                <a:solidFill>
                  <a:schemeClr val="accent6">
                    <a:lumMod val="75000"/>
                  </a:schemeClr>
                </a:solidFill>
                <a:latin typeface="Calibri"/>
                <a:cs typeface="Calibri"/>
              </a:rPr>
              <a:t> of </a:t>
            </a:r>
            <a:r>
              <a:rPr sz="1500" dirty="0">
                <a:solidFill>
                  <a:schemeClr val="accent6">
                    <a:lumMod val="75000"/>
                  </a:schemeClr>
                </a:solidFill>
                <a:latin typeface="Calibri"/>
                <a:cs typeface="Calibri"/>
              </a:rPr>
              <a:t>stocks</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potentially</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locks</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in</a:t>
            </a:r>
            <a:r>
              <a:rPr sz="1500" spc="-45"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losses</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and</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may</a:t>
            </a:r>
            <a:r>
              <a:rPr sz="1500" spc="-45"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prevent  </a:t>
            </a:r>
            <a:r>
              <a:rPr sz="1500" spc="-15" dirty="0">
                <a:solidFill>
                  <a:schemeClr val="accent6">
                    <a:lumMod val="75000"/>
                  </a:schemeClr>
                </a:solidFill>
                <a:latin typeface="Calibri"/>
                <a:cs typeface="Calibri"/>
              </a:rPr>
              <a:t>you </a:t>
            </a:r>
            <a:r>
              <a:rPr sz="1500" spc="-40" dirty="0">
                <a:solidFill>
                  <a:schemeClr val="accent6">
                    <a:lumMod val="75000"/>
                  </a:schemeClr>
                </a:solidFill>
                <a:latin typeface="Calibri"/>
                <a:cs typeface="Calibri"/>
              </a:rPr>
              <a:t>from </a:t>
            </a:r>
            <a:r>
              <a:rPr sz="1500" spc="-10" dirty="0">
                <a:solidFill>
                  <a:schemeClr val="accent6">
                    <a:lumMod val="75000"/>
                  </a:schemeClr>
                </a:solidFill>
                <a:latin typeface="Calibri"/>
                <a:cs typeface="Calibri"/>
              </a:rPr>
              <a:t>profiting </a:t>
            </a:r>
            <a:r>
              <a:rPr sz="1500" spc="-40" dirty="0">
                <a:solidFill>
                  <a:schemeClr val="accent6">
                    <a:lumMod val="75000"/>
                  </a:schemeClr>
                </a:solidFill>
                <a:latin typeface="Calibri"/>
                <a:cs typeface="Calibri"/>
              </a:rPr>
              <a:t>from </a:t>
            </a:r>
            <a:r>
              <a:rPr sz="1500" spc="-10" dirty="0">
                <a:solidFill>
                  <a:schemeClr val="accent6">
                    <a:lumMod val="75000"/>
                  </a:schemeClr>
                </a:solidFill>
                <a:latin typeface="Calibri"/>
                <a:cs typeface="Calibri"/>
              </a:rPr>
              <a:t>subsequent</a:t>
            </a:r>
            <a:r>
              <a:rPr sz="1500" spc="-1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gains.</a:t>
            </a:r>
            <a:endParaRPr sz="1500" dirty="0">
              <a:solidFill>
                <a:schemeClr val="accent6">
                  <a:lumMod val="75000"/>
                </a:schemeClr>
              </a:solidFill>
              <a:latin typeface="Calibri"/>
              <a:cs typeface="Calibri"/>
            </a:endParaRPr>
          </a:p>
        </p:txBody>
      </p:sp>
      <p:sp>
        <p:nvSpPr>
          <p:cNvPr id="6" name="object 6"/>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solidFill>
                <a:srgbClr val="00B0F0"/>
              </a:solidFill>
            </a:endParaRPr>
          </a:p>
        </p:txBody>
      </p:sp>
      <p:sp>
        <p:nvSpPr>
          <p:cNvPr id="7" name="object 7"/>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solidFill>
                <a:srgbClr val="00B0F0"/>
              </a:solidFill>
            </a:endParaRPr>
          </a:p>
        </p:txBody>
      </p:sp>
      <p:sp>
        <p:nvSpPr>
          <p:cNvPr id="8" name="object 8"/>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solidFill>
                <a:srgbClr val="00B0F0"/>
              </a:solidFill>
            </a:endParaRPr>
          </a:p>
        </p:txBody>
      </p:sp>
      <p:sp>
        <p:nvSpPr>
          <p:cNvPr id="9" name="object 9"/>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solidFill>
                <a:srgbClr val="00B0F0"/>
              </a:solidFill>
            </a:endParaRPr>
          </a:p>
        </p:txBody>
      </p:sp>
      <p:sp>
        <p:nvSpPr>
          <p:cNvPr id="10" name="object 10"/>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solidFill>
                <a:srgbClr val="00B0F0"/>
              </a:solidFill>
            </a:endParaRPr>
          </a:p>
        </p:txBody>
      </p:sp>
      <p:sp>
        <p:nvSpPr>
          <p:cNvPr id="12" name="object 12"/>
          <p:cNvSpPr txBox="1"/>
          <p:nvPr/>
        </p:nvSpPr>
        <p:spPr>
          <a:xfrm>
            <a:off x="444500" y="1967721"/>
            <a:ext cx="1358265" cy="216789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35" dirty="0">
                <a:solidFill>
                  <a:srgbClr val="474C55"/>
                </a:solidFill>
                <a:latin typeface="Calibri"/>
                <a:cs typeface="Calibri"/>
              </a:rPr>
              <a:t> </a:t>
            </a:r>
            <a:r>
              <a:rPr sz="1300" spc="5" dirty="0">
                <a:solidFill>
                  <a:srgbClr val="474C55"/>
                </a:solidFill>
                <a:latin typeface="Calibri"/>
                <a:cs typeface="Calibri"/>
              </a:rPr>
              <a:t>points</a:t>
            </a:r>
            <a:endParaRPr sz="1300" dirty="0">
              <a:latin typeface="Calibri"/>
              <a:cs typeface="Calibri"/>
            </a:endParaRPr>
          </a:p>
          <a:p>
            <a:pPr marL="12700">
              <a:lnSpc>
                <a:spcPct val="100000"/>
              </a:lnSpc>
              <a:spcBef>
                <a:spcPts val="570"/>
              </a:spcBef>
            </a:pPr>
            <a:r>
              <a:rPr sz="900" spc="142" baseline="9259" dirty="0">
                <a:solidFill>
                  <a:srgbClr val="474C55"/>
                </a:solidFill>
                <a:latin typeface="Lucida Sans"/>
                <a:cs typeface="Lucida Sans"/>
              </a:rPr>
              <a:t>n</a:t>
            </a:r>
            <a:r>
              <a:rPr sz="900" spc="-15" baseline="9259" dirty="0">
                <a:solidFill>
                  <a:srgbClr val="474C55"/>
                </a:solidFill>
                <a:latin typeface="Lucida Sans"/>
                <a:cs typeface="Lucida Sans"/>
              </a:rPr>
              <a:t> </a:t>
            </a:r>
            <a:r>
              <a:rPr sz="1000" spc="-30" dirty="0">
                <a:solidFill>
                  <a:srgbClr val="474C55"/>
                </a:solidFill>
                <a:latin typeface="Calibri"/>
                <a:cs typeface="Calibri"/>
              </a:rPr>
              <a:t>A</a:t>
            </a:r>
            <a:r>
              <a:rPr sz="1000" spc="-75" dirty="0">
                <a:solidFill>
                  <a:srgbClr val="474C55"/>
                </a:solidFill>
                <a:latin typeface="Calibri"/>
                <a:cs typeface="Calibri"/>
              </a:rPr>
              <a:t> </a:t>
            </a:r>
            <a:r>
              <a:rPr sz="1000" spc="-30" dirty="0">
                <a:solidFill>
                  <a:srgbClr val="474C55"/>
                </a:solidFill>
                <a:latin typeface="Calibri"/>
                <a:cs typeface="Calibri"/>
              </a:rPr>
              <a:t>selloff,</a:t>
            </a:r>
            <a:r>
              <a:rPr sz="1000" spc="-75" dirty="0">
                <a:solidFill>
                  <a:srgbClr val="474C55"/>
                </a:solidFill>
                <a:latin typeface="Calibri"/>
                <a:cs typeface="Calibri"/>
              </a:rPr>
              <a:t> </a:t>
            </a:r>
            <a:r>
              <a:rPr sz="1000" spc="-30" dirty="0">
                <a:solidFill>
                  <a:srgbClr val="474C55"/>
                </a:solidFill>
                <a:latin typeface="Calibri"/>
                <a:cs typeface="Calibri"/>
              </a:rPr>
              <a:t>a</a:t>
            </a:r>
            <a:r>
              <a:rPr sz="1000" spc="-75" dirty="0">
                <a:solidFill>
                  <a:srgbClr val="474C55"/>
                </a:solidFill>
                <a:latin typeface="Calibri"/>
                <a:cs typeface="Calibri"/>
              </a:rPr>
              <a:t> </a:t>
            </a:r>
            <a:r>
              <a:rPr sz="1000" spc="-20" dirty="0">
                <a:solidFill>
                  <a:srgbClr val="474C55"/>
                </a:solidFill>
                <a:latin typeface="Calibri"/>
                <a:cs typeface="Calibri"/>
              </a:rPr>
              <a:t>correction,</a:t>
            </a:r>
            <a:endParaRPr sz="1000" dirty="0">
              <a:latin typeface="Calibri"/>
              <a:cs typeface="Calibri"/>
            </a:endParaRPr>
          </a:p>
          <a:p>
            <a:pPr marL="113030" marR="34925">
              <a:lnSpc>
                <a:spcPct val="100000"/>
              </a:lnSpc>
            </a:pPr>
            <a:r>
              <a:rPr sz="1000" spc="-30" dirty="0">
                <a:solidFill>
                  <a:srgbClr val="474C55"/>
                </a:solidFill>
                <a:latin typeface="Calibri"/>
                <a:cs typeface="Calibri"/>
              </a:rPr>
              <a:t>a</a:t>
            </a:r>
            <a:r>
              <a:rPr sz="1000" spc="-85" dirty="0">
                <a:solidFill>
                  <a:srgbClr val="474C55"/>
                </a:solidFill>
                <a:latin typeface="Calibri"/>
                <a:cs typeface="Calibri"/>
              </a:rPr>
              <a:t> </a:t>
            </a:r>
            <a:r>
              <a:rPr sz="1000" spc="-25" dirty="0">
                <a:solidFill>
                  <a:srgbClr val="474C55"/>
                </a:solidFill>
                <a:latin typeface="Calibri"/>
                <a:cs typeface="Calibri"/>
              </a:rPr>
              <a:t>bear</a:t>
            </a:r>
            <a:r>
              <a:rPr sz="1000" spc="-85" dirty="0">
                <a:solidFill>
                  <a:srgbClr val="474C55"/>
                </a:solidFill>
                <a:latin typeface="Calibri"/>
                <a:cs typeface="Calibri"/>
              </a:rPr>
              <a:t> </a:t>
            </a:r>
            <a:r>
              <a:rPr sz="1000" spc="-25" dirty="0">
                <a:solidFill>
                  <a:srgbClr val="474C55"/>
                </a:solidFill>
                <a:latin typeface="Calibri"/>
                <a:cs typeface="Calibri"/>
              </a:rPr>
              <a:t>market.</a:t>
            </a:r>
            <a:r>
              <a:rPr sz="1000" spc="-85" dirty="0">
                <a:solidFill>
                  <a:srgbClr val="474C55"/>
                </a:solidFill>
                <a:latin typeface="Calibri"/>
                <a:cs typeface="Calibri"/>
              </a:rPr>
              <a:t> </a:t>
            </a:r>
            <a:r>
              <a:rPr sz="1000" spc="-35" dirty="0">
                <a:solidFill>
                  <a:srgbClr val="474C55"/>
                </a:solidFill>
                <a:latin typeface="Calibri"/>
                <a:cs typeface="Calibri"/>
              </a:rPr>
              <a:t>Whatever  </a:t>
            </a:r>
            <a:r>
              <a:rPr sz="1000" spc="-20" dirty="0">
                <a:solidFill>
                  <a:srgbClr val="474C55"/>
                </a:solidFill>
                <a:latin typeface="Calibri"/>
                <a:cs typeface="Calibri"/>
              </a:rPr>
              <a:t>it’s </a:t>
            </a:r>
            <a:r>
              <a:rPr sz="1000" spc="-15" dirty="0">
                <a:solidFill>
                  <a:srgbClr val="474C55"/>
                </a:solidFill>
                <a:latin typeface="Calibri"/>
                <a:cs typeface="Calibri"/>
              </a:rPr>
              <a:t>called, </a:t>
            </a:r>
            <a:r>
              <a:rPr sz="1000" spc="-30" dirty="0">
                <a:solidFill>
                  <a:srgbClr val="474C55"/>
                </a:solidFill>
                <a:latin typeface="Calibri"/>
                <a:cs typeface="Calibri"/>
              </a:rPr>
              <a:t>it </a:t>
            </a:r>
            <a:r>
              <a:rPr sz="1000" spc="-15" dirty="0">
                <a:solidFill>
                  <a:srgbClr val="474C55"/>
                </a:solidFill>
                <a:latin typeface="Calibri"/>
                <a:cs typeface="Calibri"/>
              </a:rPr>
              <a:t>can </a:t>
            </a:r>
            <a:r>
              <a:rPr sz="1000" spc="-20" dirty="0">
                <a:solidFill>
                  <a:srgbClr val="474C55"/>
                </a:solidFill>
                <a:latin typeface="Calibri"/>
                <a:cs typeface="Calibri"/>
              </a:rPr>
              <a:t>be  unsettling; </a:t>
            </a:r>
            <a:r>
              <a:rPr sz="1000" spc="-25" dirty="0">
                <a:solidFill>
                  <a:srgbClr val="474C55"/>
                </a:solidFill>
                <a:latin typeface="Calibri"/>
                <a:cs typeface="Calibri"/>
              </a:rPr>
              <a:t>yet, </a:t>
            </a:r>
            <a:r>
              <a:rPr sz="1000" spc="-30" dirty="0">
                <a:solidFill>
                  <a:srgbClr val="474C55"/>
                </a:solidFill>
                <a:latin typeface="Calibri"/>
                <a:cs typeface="Calibri"/>
              </a:rPr>
              <a:t>market  </a:t>
            </a:r>
            <a:r>
              <a:rPr sz="1000" spc="-15" dirty="0">
                <a:solidFill>
                  <a:srgbClr val="474C55"/>
                </a:solidFill>
                <a:latin typeface="Calibri"/>
                <a:cs typeface="Calibri"/>
              </a:rPr>
              <a:t>declines </a:t>
            </a:r>
            <a:r>
              <a:rPr sz="1000" spc="-35" dirty="0">
                <a:solidFill>
                  <a:srgbClr val="474C55"/>
                </a:solidFill>
                <a:latin typeface="Calibri"/>
                <a:cs typeface="Calibri"/>
              </a:rPr>
              <a:t>are </a:t>
            </a:r>
            <a:r>
              <a:rPr sz="1000" spc="-25" dirty="0">
                <a:solidFill>
                  <a:srgbClr val="474C55"/>
                </a:solidFill>
                <a:latin typeface="Calibri"/>
                <a:cs typeface="Calibri"/>
              </a:rPr>
              <a:t>inevitable  </a:t>
            </a:r>
            <a:r>
              <a:rPr sz="1000" spc="-15" dirty="0">
                <a:solidFill>
                  <a:srgbClr val="474C55"/>
                </a:solidFill>
                <a:latin typeface="Calibri"/>
                <a:cs typeface="Calibri"/>
              </a:rPr>
              <a:t>and </a:t>
            </a:r>
            <a:r>
              <a:rPr sz="1000" spc="-25" dirty="0">
                <a:solidFill>
                  <a:srgbClr val="474C55"/>
                </a:solidFill>
                <a:latin typeface="Calibri"/>
                <a:cs typeface="Calibri"/>
              </a:rPr>
              <a:t>completely</a:t>
            </a:r>
            <a:r>
              <a:rPr sz="1000" spc="-155" dirty="0">
                <a:solidFill>
                  <a:srgbClr val="474C55"/>
                </a:solidFill>
                <a:latin typeface="Calibri"/>
                <a:cs typeface="Calibri"/>
              </a:rPr>
              <a:t> </a:t>
            </a:r>
            <a:r>
              <a:rPr sz="1000" spc="-25" dirty="0">
                <a:solidFill>
                  <a:srgbClr val="474C55"/>
                </a:solidFill>
                <a:latin typeface="Calibri"/>
                <a:cs typeface="Calibri"/>
              </a:rPr>
              <a:t>normal.</a:t>
            </a:r>
            <a:endParaRPr sz="1000" dirty="0">
              <a:latin typeface="Calibri"/>
              <a:cs typeface="Calibri"/>
            </a:endParaRPr>
          </a:p>
          <a:p>
            <a:pPr marL="113030" marR="5080" indent="-100965">
              <a:lnSpc>
                <a:spcPct val="100000"/>
              </a:lnSpc>
              <a:spcBef>
                <a:spcPts val="450"/>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1000" spc="-25" dirty="0">
                <a:solidFill>
                  <a:srgbClr val="474C55"/>
                </a:solidFill>
                <a:latin typeface="Calibri"/>
                <a:cs typeface="Calibri"/>
              </a:rPr>
              <a:t>Time</a:t>
            </a:r>
            <a:r>
              <a:rPr sz="1000" spc="-70" dirty="0">
                <a:solidFill>
                  <a:srgbClr val="474C55"/>
                </a:solidFill>
                <a:latin typeface="Calibri"/>
                <a:cs typeface="Calibri"/>
              </a:rPr>
              <a:t> </a:t>
            </a:r>
            <a:r>
              <a:rPr sz="1000" spc="-40" dirty="0">
                <a:solidFill>
                  <a:srgbClr val="474C55"/>
                </a:solidFill>
                <a:latin typeface="Calibri"/>
                <a:cs typeface="Calibri"/>
              </a:rPr>
              <a:t>after</a:t>
            </a:r>
            <a:r>
              <a:rPr sz="1000" spc="-70" dirty="0">
                <a:solidFill>
                  <a:srgbClr val="474C55"/>
                </a:solidFill>
                <a:latin typeface="Calibri"/>
                <a:cs typeface="Calibri"/>
              </a:rPr>
              <a:t> </a:t>
            </a:r>
            <a:r>
              <a:rPr sz="1000" spc="-25" dirty="0">
                <a:solidFill>
                  <a:srgbClr val="474C55"/>
                </a:solidFill>
                <a:latin typeface="Calibri"/>
                <a:cs typeface="Calibri"/>
              </a:rPr>
              <a:t>time,</a:t>
            </a:r>
            <a:r>
              <a:rPr sz="1000" spc="-70" dirty="0">
                <a:solidFill>
                  <a:srgbClr val="474C55"/>
                </a:solidFill>
                <a:latin typeface="Calibri"/>
                <a:cs typeface="Calibri"/>
              </a:rPr>
              <a:t> </a:t>
            </a:r>
            <a:r>
              <a:rPr sz="1000" spc="-30" dirty="0">
                <a:solidFill>
                  <a:srgbClr val="474C55"/>
                </a:solidFill>
                <a:latin typeface="Calibri"/>
                <a:cs typeface="Calibri"/>
              </a:rPr>
              <a:t>the</a:t>
            </a:r>
            <a:r>
              <a:rPr sz="1000" spc="-70" dirty="0">
                <a:solidFill>
                  <a:srgbClr val="474C55"/>
                </a:solidFill>
                <a:latin typeface="Calibri"/>
                <a:cs typeface="Calibri"/>
              </a:rPr>
              <a:t> </a:t>
            </a:r>
            <a:r>
              <a:rPr sz="1000" spc="-15" dirty="0">
                <a:solidFill>
                  <a:srgbClr val="474C55"/>
                </a:solidFill>
                <a:latin typeface="Calibri"/>
                <a:cs typeface="Calibri"/>
              </a:rPr>
              <a:t>stock  </a:t>
            </a:r>
            <a:r>
              <a:rPr sz="1000" spc="-30" dirty="0">
                <a:solidFill>
                  <a:srgbClr val="474C55"/>
                </a:solidFill>
                <a:latin typeface="Calibri"/>
                <a:cs typeface="Calibri"/>
              </a:rPr>
              <a:t>market </a:t>
            </a:r>
            <a:r>
              <a:rPr sz="1000" spc="-20" dirty="0">
                <a:solidFill>
                  <a:srgbClr val="474C55"/>
                </a:solidFill>
                <a:latin typeface="Calibri"/>
                <a:cs typeface="Calibri"/>
              </a:rPr>
              <a:t>has </a:t>
            </a:r>
            <a:r>
              <a:rPr sz="1000" spc="-25" dirty="0">
                <a:solidFill>
                  <a:srgbClr val="474C55"/>
                </a:solidFill>
                <a:latin typeface="Calibri"/>
                <a:cs typeface="Calibri"/>
              </a:rPr>
              <a:t>recovered  </a:t>
            </a:r>
            <a:r>
              <a:rPr sz="1000" spc="-35" dirty="0">
                <a:solidFill>
                  <a:srgbClr val="474C55"/>
                </a:solidFill>
                <a:latin typeface="Calibri"/>
                <a:cs typeface="Calibri"/>
              </a:rPr>
              <a:t>from </a:t>
            </a:r>
            <a:r>
              <a:rPr sz="1000" spc="-30" dirty="0">
                <a:solidFill>
                  <a:srgbClr val="474C55"/>
                </a:solidFill>
                <a:latin typeface="Calibri"/>
                <a:cs typeface="Calibri"/>
              </a:rPr>
              <a:t>the </a:t>
            </a:r>
            <a:r>
              <a:rPr sz="1000" spc="-20" dirty="0">
                <a:solidFill>
                  <a:srgbClr val="474C55"/>
                </a:solidFill>
                <a:latin typeface="Calibri"/>
                <a:cs typeface="Calibri"/>
              </a:rPr>
              <a:t>disruptive, </a:t>
            </a:r>
            <a:r>
              <a:rPr sz="1000" spc="-25" dirty="0">
                <a:solidFill>
                  <a:srgbClr val="474C55"/>
                </a:solidFill>
                <a:latin typeface="Calibri"/>
                <a:cs typeface="Calibri"/>
              </a:rPr>
              <a:t>but  </a:t>
            </a:r>
            <a:r>
              <a:rPr sz="1000" spc="-30" dirty="0">
                <a:solidFill>
                  <a:srgbClr val="474C55"/>
                </a:solidFill>
                <a:latin typeface="Calibri"/>
                <a:cs typeface="Calibri"/>
              </a:rPr>
              <a:t>ultimately </a:t>
            </a:r>
            <a:r>
              <a:rPr sz="1000" spc="-25" dirty="0">
                <a:solidFill>
                  <a:srgbClr val="474C55"/>
                </a:solidFill>
                <a:latin typeface="Calibri"/>
                <a:cs typeface="Calibri"/>
              </a:rPr>
              <a:t>short-term,  </a:t>
            </a:r>
            <a:r>
              <a:rPr sz="1000" spc="-15" dirty="0">
                <a:solidFill>
                  <a:srgbClr val="474C55"/>
                </a:solidFill>
                <a:latin typeface="Calibri"/>
                <a:cs typeface="Calibri"/>
              </a:rPr>
              <a:t>declines and </a:t>
            </a:r>
            <a:r>
              <a:rPr sz="1000" spc="-20" dirty="0">
                <a:solidFill>
                  <a:srgbClr val="474C55"/>
                </a:solidFill>
                <a:latin typeface="Calibri"/>
                <a:cs typeface="Calibri"/>
              </a:rPr>
              <a:t>has </a:t>
            </a:r>
            <a:r>
              <a:rPr sz="1000" spc="-10" dirty="0">
                <a:solidFill>
                  <a:srgbClr val="474C55"/>
                </a:solidFill>
                <a:latin typeface="Calibri"/>
                <a:cs typeface="Calibri"/>
              </a:rPr>
              <a:t>gone  </a:t>
            </a:r>
            <a:r>
              <a:rPr sz="1000" spc="-25" dirty="0">
                <a:solidFill>
                  <a:srgbClr val="474C55"/>
                </a:solidFill>
                <a:latin typeface="Calibri"/>
                <a:cs typeface="Calibri"/>
              </a:rPr>
              <a:t>on </a:t>
            </a:r>
            <a:r>
              <a:rPr sz="1000" spc="-35" dirty="0">
                <a:solidFill>
                  <a:srgbClr val="474C55"/>
                </a:solidFill>
                <a:latin typeface="Calibri"/>
                <a:cs typeface="Calibri"/>
              </a:rPr>
              <a:t>to </a:t>
            </a:r>
            <a:r>
              <a:rPr sz="1000" spc="-20" dirty="0">
                <a:solidFill>
                  <a:srgbClr val="474C55"/>
                </a:solidFill>
                <a:latin typeface="Calibri"/>
                <a:cs typeface="Calibri"/>
              </a:rPr>
              <a:t>post</a:t>
            </a:r>
            <a:r>
              <a:rPr sz="1000" spc="-175" dirty="0">
                <a:solidFill>
                  <a:srgbClr val="474C55"/>
                </a:solidFill>
                <a:latin typeface="Calibri"/>
                <a:cs typeface="Calibri"/>
              </a:rPr>
              <a:t> </a:t>
            </a:r>
            <a:r>
              <a:rPr sz="1000" spc="-10" dirty="0">
                <a:solidFill>
                  <a:srgbClr val="474C55"/>
                </a:solidFill>
                <a:latin typeface="Calibri"/>
                <a:cs typeface="Calibri"/>
              </a:rPr>
              <a:t>gains.</a:t>
            </a:r>
            <a:endParaRPr sz="1000" dirty="0">
              <a:latin typeface="Calibri"/>
              <a:cs typeface="Calibri"/>
            </a:endParaRPr>
          </a:p>
        </p:txBody>
      </p:sp>
      <p:sp>
        <p:nvSpPr>
          <p:cNvPr id="13" name="object 13"/>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4" name="object 14"/>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1</a:t>
            </a:r>
            <a:endParaRPr sz="1550">
              <a:latin typeface="Tahoma"/>
              <a:cs typeface="Tahoma"/>
            </a:endParaRPr>
          </a:p>
        </p:txBody>
      </p:sp>
      <p:sp>
        <p:nvSpPr>
          <p:cNvPr id="15" name="object 15"/>
          <p:cNvSpPr/>
          <p:nvPr/>
        </p:nvSpPr>
        <p:spPr>
          <a:xfrm>
            <a:off x="2801099" y="2019388"/>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607B"/>
          </a:solidFill>
        </p:spPr>
        <p:txBody>
          <a:bodyPr wrap="square" lIns="0" tIns="0" rIns="0" bIns="0" rtlCol="0"/>
          <a:lstStyle/>
          <a:p>
            <a:endParaRPr/>
          </a:p>
        </p:txBody>
      </p:sp>
      <p:sp>
        <p:nvSpPr>
          <p:cNvPr id="16" name="object 16"/>
          <p:cNvSpPr txBox="1"/>
          <p:nvPr/>
        </p:nvSpPr>
        <p:spPr>
          <a:xfrm>
            <a:off x="2880113" y="1953767"/>
            <a:ext cx="1092200" cy="316230"/>
          </a:xfrm>
          <a:prstGeom prst="rect">
            <a:avLst/>
          </a:prstGeom>
        </p:spPr>
        <p:txBody>
          <a:bodyPr vert="horz" wrap="square" lIns="0" tIns="0" rIns="0" bIns="0" rtlCol="0">
            <a:spAutoFit/>
          </a:bodyPr>
          <a:lstStyle/>
          <a:p>
            <a:pPr marL="30480" marR="5080" indent="-18415">
              <a:lnSpc>
                <a:spcPct val="125000"/>
              </a:lnSpc>
            </a:pPr>
            <a:r>
              <a:rPr sz="800" spc="5" dirty="0">
                <a:solidFill>
                  <a:srgbClr val="474C55"/>
                </a:solidFill>
                <a:latin typeface="Calibri"/>
                <a:cs typeface="Calibri"/>
              </a:rPr>
              <a:t>Calendar </a:t>
            </a:r>
            <a:r>
              <a:rPr sz="800" spc="-10" dirty="0">
                <a:solidFill>
                  <a:srgbClr val="474C55"/>
                </a:solidFill>
                <a:latin typeface="Calibri"/>
                <a:cs typeface="Calibri"/>
              </a:rPr>
              <a:t>year returns  </a:t>
            </a:r>
            <a:r>
              <a:rPr sz="800" spc="5" dirty="0">
                <a:solidFill>
                  <a:srgbClr val="474C55"/>
                </a:solidFill>
                <a:latin typeface="Calibri"/>
                <a:cs typeface="Calibri"/>
              </a:rPr>
              <a:t>Largest </a:t>
            </a:r>
            <a:r>
              <a:rPr sz="800" spc="-10" dirty="0">
                <a:solidFill>
                  <a:srgbClr val="474C55"/>
                </a:solidFill>
                <a:latin typeface="Calibri"/>
                <a:cs typeface="Calibri"/>
              </a:rPr>
              <a:t>Intra-year</a:t>
            </a:r>
            <a:r>
              <a:rPr sz="800" spc="-120" dirty="0">
                <a:solidFill>
                  <a:srgbClr val="474C55"/>
                </a:solidFill>
                <a:latin typeface="Calibri"/>
                <a:cs typeface="Calibri"/>
              </a:rPr>
              <a:t> </a:t>
            </a:r>
            <a:r>
              <a:rPr sz="800" dirty="0">
                <a:solidFill>
                  <a:srgbClr val="474C55"/>
                </a:solidFill>
                <a:latin typeface="Calibri"/>
                <a:cs typeface="Calibri"/>
              </a:rPr>
              <a:t>decline</a:t>
            </a:r>
            <a:endParaRPr sz="800">
              <a:latin typeface="Calibri"/>
              <a:cs typeface="Calibri"/>
            </a:endParaRPr>
          </a:p>
        </p:txBody>
      </p:sp>
      <p:sp>
        <p:nvSpPr>
          <p:cNvPr id="17" name="object 17"/>
          <p:cNvSpPr txBox="1"/>
          <p:nvPr/>
        </p:nvSpPr>
        <p:spPr>
          <a:xfrm rot="18900000">
            <a:off x="2760949" y="2155478"/>
            <a:ext cx="153797" cy="123189"/>
          </a:xfrm>
          <a:prstGeom prst="rect">
            <a:avLst/>
          </a:prstGeom>
        </p:spPr>
        <p:txBody>
          <a:bodyPr vert="horz" wrap="square" lIns="0" tIns="0" rIns="0" bIns="0" rtlCol="0">
            <a:spAutoFit/>
          </a:bodyPr>
          <a:lstStyle/>
          <a:p>
            <a:pPr>
              <a:lnSpc>
                <a:spcPts val="969"/>
              </a:lnSpc>
            </a:pPr>
            <a:r>
              <a:rPr sz="950" spc="130" dirty="0">
                <a:solidFill>
                  <a:srgbClr val="808285"/>
                </a:solidFill>
                <a:latin typeface="Lucida Sans"/>
                <a:cs typeface="Lucida Sans"/>
              </a:rPr>
              <a:t>n</a:t>
            </a:r>
            <a:endParaRPr sz="950">
              <a:latin typeface="Lucida Sans"/>
              <a:cs typeface="Lucida Sans"/>
            </a:endParaRPr>
          </a:p>
        </p:txBody>
      </p:sp>
      <p:sp>
        <p:nvSpPr>
          <p:cNvPr id="18" name="object 18"/>
          <p:cNvSpPr txBox="1"/>
          <p:nvPr/>
        </p:nvSpPr>
        <p:spPr>
          <a:xfrm>
            <a:off x="3617562" y="4299257"/>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-13%</a:t>
            </a:r>
            <a:endParaRPr sz="650">
              <a:latin typeface="Century Gothic"/>
              <a:cs typeface="Century Gothic"/>
            </a:endParaRPr>
          </a:p>
        </p:txBody>
      </p:sp>
      <p:sp>
        <p:nvSpPr>
          <p:cNvPr id="19" name="object 19"/>
          <p:cNvSpPr/>
          <p:nvPr/>
        </p:nvSpPr>
        <p:spPr>
          <a:xfrm>
            <a:off x="9383445" y="2530664"/>
            <a:ext cx="200660" cy="0"/>
          </a:xfrm>
          <a:custGeom>
            <a:avLst/>
            <a:gdLst/>
            <a:ahLst/>
            <a:cxnLst/>
            <a:rect l="l" t="t" r="r" b="b"/>
            <a:pathLst>
              <a:path w="200659">
                <a:moveTo>
                  <a:pt x="0" y="0"/>
                </a:moveTo>
                <a:lnTo>
                  <a:pt x="200179" y="0"/>
                </a:lnTo>
              </a:path>
            </a:pathLst>
          </a:custGeom>
          <a:ln w="3175">
            <a:solidFill>
              <a:srgbClr val="939598"/>
            </a:solidFill>
          </a:ln>
        </p:spPr>
        <p:txBody>
          <a:bodyPr wrap="square" lIns="0" tIns="0" rIns="0" bIns="0" rtlCol="0"/>
          <a:lstStyle/>
          <a:p>
            <a:endParaRPr/>
          </a:p>
        </p:txBody>
      </p:sp>
      <p:sp>
        <p:nvSpPr>
          <p:cNvPr id="20" name="object 20"/>
          <p:cNvSpPr/>
          <p:nvPr/>
        </p:nvSpPr>
        <p:spPr>
          <a:xfrm>
            <a:off x="2956613" y="2530664"/>
            <a:ext cx="5311140" cy="0"/>
          </a:xfrm>
          <a:custGeom>
            <a:avLst/>
            <a:gdLst/>
            <a:ahLst/>
            <a:cxnLst/>
            <a:rect l="l" t="t" r="r" b="b"/>
            <a:pathLst>
              <a:path w="5311140">
                <a:moveTo>
                  <a:pt x="0" y="0"/>
                </a:moveTo>
                <a:lnTo>
                  <a:pt x="5311086" y="0"/>
                </a:lnTo>
              </a:path>
            </a:pathLst>
          </a:custGeom>
          <a:ln w="3175">
            <a:solidFill>
              <a:srgbClr val="939598"/>
            </a:solidFill>
          </a:ln>
        </p:spPr>
        <p:txBody>
          <a:bodyPr wrap="square" lIns="0" tIns="0" rIns="0" bIns="0" rtlCol="0"/>
          <a:lstStyle/>
          <a:p>
            <a:endParaRPr/>
          </a:p>
        </p:txBody>
      </p:sp>
      <p:sp>
        <p:nvSpPr>
          <p:cNvPr id="21" name="object 21"/>
          <p:cNvSpPr/>
          <p:nvPr/>
        </p:nvSpPr>
        <p:spPr>
          <a:xfrm>
            <a:off x="5986614" y="2843552"/>
            <a:ext cx="3597275" cy="0"/>
          </a:xfrm>
          <a:custGeom>
            <a:avLst/>
            <a:gdLst/>
            <a:ahLst/>
            <a:cxnLst/>
            <a:rect l="l" t="t" r="r" b="b"/>
            <a:pathLst>
              <a:path w="3597275">
                <a:moveTo>
                  <a:pt x="0" y="0"/>
                </a:moveTo>
                <a:lnTo>
                  <a:pt x="3597010" y="0"/>
                </a:lnTo>
              </a:path>
            </a:pathLst>
          </a:custGeom>
          <a:ln w="3175">
            <a:solidFill>
              <a:srgbClr val="939598"/>
            </a:solidFill>
          </a:ln>
        </p:spPr>
        <p:txBody>
          <a:bodyPr wrap="square" lIns="0" tIns="0" rIns="0" bIns="0" rtlCol="0"/>
          <a:lstStyle/>
          <a:p>
            <a:endParaRPr/>
          </a:p>
        </p:txBody>
      </p:sp>
      <p:sp>
        <p:nvSpPr>
          <p:cNvPr id="22" name="object 22"/>
          <p:cNvSpPr/>
          <p:nvPr/>
        </p:nvSpPr>
        <p:spPr>
          <a:xfrm>
            <a:off x="5646635" y="2843552"/>
            <a:ext cx="217804" cy="0"/>
          </a:xfrm>
          <a:custGeom>
            <a:avLst/>
            <a:gdLst/>
            <a:ahLst/>
            <a:cxnLst/>
            <a:rect l="l" t="t" r="r" b="b"/>
            <a:pathLst>
              <a:path w="217804">
                <a:moveTo>
                  <a:pt x="0" y="0"/>
                </a:moveTo>
                <a:lnTo>
                  <a:pt x="217601" y="0"/>
                </a:lnTo>
              </a:path>
            </a:pathLst>
          </a:custGeom>
          <a:ln w="3175">
            <a:solidFill>
              <a:srgbClr val="939598"/>
            </a:solidFill>
          </a:ln>
        </p:spPr>
        <p:txBody>
          <a:bodyPr wrap="square" lIns="0" tIns="0" rIns="0" bIns="0" rtlCol="0"/>
          <a:lstStyle/>
          <a:p>
            <a:endParaRPr/>
          </a:p>
        </p:txBody>
      </p:sp>
      <p:sp>
        <p:nvSpPr>
          <p:cNvPr id="23" name="object 23"/>
          <p:cNvSpPr/>
          <p:nvPr/>
        </p:nvSpPr>
        <p:spPr>
          <a:xfrm>
            <a:off x="2956613" y="2843552"/>
            <a:ext cx="2567940" cy="0"/>
          </a:xfrm>
          <a:custGeom>
            <a:avLst/>
            <a:gdLst/>
            <a:ahLst/>
            <a:cxnLst/>
            <a:rect l="l" t="t" r="r" b="b"/>
            <a:pathLst>
              <a:path w="2567940">
                <a:moveTo>
                  <a:pt x="0" y="0"/>
                </a:moveTo>
                <a:lnTo>
                  <a:pt x="2567645" y="0"/>
                </a:lnTo>
              </a:path>
            </a:pathLst>
          </a:custGeom>
          <a:ln w="3175">
            <a:solidFill>
              <a:srgbClr val="939598"/>
            </a:solidFill>
          </a:ln>
        </p:spPr>
        <p:txBody>
          <a:bodyPr wrap="square" lIns="0" tIns="0" rIns="0" bIns="0" rtlCol="0"/>
          <a:lstStyle/>
          <a:p>
            <a:endParaRPr/>
          </a:p>
        </p:txBody>
      </p:sp>
      <p:sp>
        <p:nvSpPr>
          <p:cNvPr id="24" name="object 24"/>
          <p:cNvSpPr/>
          <p:nvPr/>
        </p:nvSpPr>
        <p:spPr>
          <a:xfrm>
            <a:off x="8706408" y="3156442"/>
            <a:ext cx="877569" cy="0"/>
          </a:xfrm>
          <a:custGeom>
            <a:avLst/>
            <a:gdLst/>
            <a:ahLst/>
            <a:cxnLst/>
            <a:rect l="l" t="t" r="r" b="b"/>
            <a:pathLst>
              <a:path w="877570">
                <a:moveTo>
                  <a:pt x="0" y="0"/>
                </a:moveTo>
                <a:lnTo>
                  <a:pt x="877217" y="0"/>
                </a:lnTo>
              </a:path>
            </a:pathLst>
          </a:custGeom>
          <a:ln w="3175">
            <a:solidFill>
              <a:srgbClr val="939598"/>
            </a:solidFill>
          </a:ln>
        </p:spPr>
        <p:txBody>
          <a:bodyPr wrap="square" lIns="0" tIns="0" rIns="0" bIns="0" rtlCol="0"/>
          <a:lstStyle/>
          <a:p>
            <a:endParaRPr/>
          </a:p>
        </p:txBody>
      </p:sp>
      <p:sp>
        <p:nvSpPr>
          <p:cNvPr id="25" name="object 25"/>
          <p:cNvSpPr/>
          <p:nvPr/>
        </p:nvSpPr>
        <p:spPr>
          <a:xfrm>
            <a:off x="8026463" y="3156442"/>
            <a:ext cx="558165" cy="0"/>
          </a:xfrm>
          <a:custGeom>
            <a:avLst/>
            <a:gdLst/>
            <a:ahLst/>
            <a:cxnLst/>
            <a:rect l="l" t="t" r="r" b="b"/>
            <a:pathLst>
              <a:path w="558165">
                <a:moveTo>
                  <a:pt x="0" y="0"/>
                </a:moveTo>
                <a:lnTo>
                  <a:pt x="557555" y="0"/>
                </a:lnTo>
              </a:path>
            </a:pathLst>
          </a:custGeom>
          <a:ln w="3175">
            <a:solidFill>
              <a:srgbClr val="939598"/>
            </a:solidFill>
          </a:ln>
        </p:spPr>
        <p:txBody>
          <a:bodyPr wrap="square" lIns="0" tIns="0" rIns="0" bIns="0" rtlCol="0"/>
          <a:lstStyle/>
          <a:p>
            <a:endParaRPr/>
          </a:p>
        </p:txBody>
      </p:sp>
      <p:sp>
        <p:nvSpPr>
          <p:cNvPr id="26" name="object 26"/>
          <p:cNvSpPr/>
          <p:nvPr/>
        </p:nvSpPr>
        <p:spPr>
          <a:xfrm>
            <a:off x="6156591" y="3156441"/>
            <a:ext cx="727710" cy="0"/>
          </a:xfrm>
          <a:custGeom>
            <a:avLst/>
            <a:gdLst/>
            <a:ahLst/>
            <a:cxnLst/>
            <a:rect l="l" t="t" r="r" b="b"/>
            <a:pathLst>
              <a:path w="727709">
                <a:moveTo>
                  <a:pt x="0" y="0"/>
                </a:moveTo>
                <a:lnTo>
                  <a:pt x="727557" y="0"/>
                </a:lnTo>
              </a:path>
            </a:pathLst>
          </a:custGeom>
          <a:ln w="3175">
            <a:solidFill>
              <a:srgbClr val="939598"/>
            </a:solidFill>
          </a:ln>
        </p:spPr>
        <p:txBody>
          <a:bodyPr wrap="square" lIns="0" tIns="0" rIns="0" bIns="0" rtlCol="0"/>
          <a:lstStyle/>
          <a:p>
            <a:endParaRPr/>
          </a:p>
        </p:txBody>
      </p:sp>
      <p:sp>
        <p:nvSpPr>
          <p:cNvPr id="27" name="object 27"/>
          <p:cNvSpPr/>
          <p:nvPr/>
        </p:nvSpPr>
        <p:spPr>
          <a:xfrm>
            <a:off x="5986614" y="3156441"/>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28" name="object 28"/>
          <p:cNvSpPr/>
          <p:nvPr/>
        </p:nvSpPr>
        <p:spPr>
          <a:xfrm>
            <a:off x="5646635" y="3156441"/>
            <a:ext cx="217804" cy="0"/>
          </a:xfrm>
          <a:custGeom>
            <a:avLst/>
            <a:gdLst/>
            <a:ahLst/>
            <a:cxnLst/>
            <a:rect l="l" t="t" r="r" b="b"/>
            <a:pathLst>
              <a:path w="217804">
                <a:moveTo>
                  <a:pt x="0" y="0"/>
                </a:moveTo>
                <a:lnTo>
                  <a:pt x="217601" y="0"/>
                </a:lnTo>
              </a:path>
            </a:pathLst>
          </a:custGeom>
          <a:ln w="3175">
            <a:solidFill>
              <a:srgbClr val="939598"/>
            </a:solidFill>
          </a:ln>
        </p:spPr>
        <p:txBody>
          <a:bodyPr wrap="square" lIns="0" tIns="0" rIns="0" bIns="0" rtlCol="0"/>
          <a:lstStyle/>
          <a:p>
            <a:endParaRPr/>
          </a:p>
        </p:txBody>
      </p:sp>
      <p:sp>
        <p:nvSpPr>
          <p:cNvPr id="29" name="object 29"/>
          <p:cNvSpPr/>
          <p:nvPr/>
        </p:nvSpPr>
        <p:spPr>
          <a:xfrm>
            <a:off x="4966677" y="3156441"/>
            <a:ext cx="558165" cy="0"/>
          </a:xfrm>
          <a:custGeom>
            <a:avLst/>
            <a:gdLst/>
            <a:ahLst/>
            <a:cxnLst/>
            <a:rect l="l" t="t" r="r" b="b"/>
            <a:pathLst>
              <a:path w="558164">
                <a:moveTo>
                  <a:pt x="0" y="0"/>
                </a:moveTo>
                <a:lnTo>
                  <a:pt x="557580" y="0"/>
                </a:lnTo>
              </a:path>
            </a:pathLst>
          </a:custGeom>
          <a:ln w="3175">
            <a:solidFill>
              <a:srgbClr val="939598"/>
            </a:solidFill>
          </a:ln>
        </p:spPr>
        <p:txBody>
          <a:bodyPr wrap="square" lIns="0" tIns="0" rIns="0" bIns="0" rtlCol="0"/>
          <a:lstStyle/>
          <a:p>
            <a:endParaRPr/>
          </a:p>
        </p:txBody>
      </p:sp>
      <p:sp>
        <p:nvSpPr>
          <p:cNvPr id="30" name="object 30"/>
          <p:cNvSpPr/>
          <p:nvPr/>
        </p:nvSpPr>
        <p:spPr>
          <a:xfrm>
            <a:off x="4626711" y="3156441"/>
            <a:ext cx="217804" cy="0"/>
          </a:xfrm>
          <a:custGeom>
            <a:avLst/>
            <a:gdLst/>
            <a:ahLst/>
            <a:cxnLst/>
            <a:rect l="l" t="t" r="r" b="b"/>
            <a:pathLst>
              <a:path w="217804">
                <a:moveTo>
                  <a:pt x="0" y="0"/>
                </a:moveTo>
                <a:lnTo>
                  <a:pt x="217589" y="0"/>
                </a:lnTo>
              </a:path>
            </a:pathLst>
          </a:custGeom>
          <a:ln w="3175">
            <a:solidFill>
              <a:srgbClr val="939598"/>
            </a:solidFill>
          </a:ln>
        </p:spPr>
        <p:txBody>
          <a:bodyPr wrap="square" lIns="0" tIns="0" rIns="0" bIns="0" rtlCol="0"/>
          <a:lstStyle/>
          <a:p>
            <a:endParaRPr/>
          </a:p>
        </p:txBody>
      </p:sp>
      <p:sp>
        <p:nvSpPr>
          <p:cNvPr id="31" name="object 31"/>
          <p:cNvSpPr/>
          <p:nvPr/>
        </p:nvSpPr>
        <p:spPr>
          <a:xfrm>
            <a:off x="3946766" y="3156441"/>
            <a:ext cx="558165" cy="0"/>
          </a:xfrm>
          <a:custGeom>
            <a:avLst/>
            <a:gdLst/>
            <a:ahLst/>
            <a:cxnLst/>
            <a:rect l="l" t="t" r="r" b="b"/>
            <a:pathLst>
              <a:path w="558164">
                <a:moveTo>
                  <a:pt x="0" y="0"/>
                </a:moveTo>
                <a:lnTo>
                  <a:pt x="557568" y="0"/>
                </a:lnTo>
              </a:path>
            </a:pathLst>
          </a:custGeom>
          <a:ln w="3175">
            <a:solidFill>
              <a:srgbClr val="939598"/>
            </a:solidFill>
          </a:ln>
        </p:spPr>
        <p:txBody>
          <a:bodyPr wrap="square" lIns="0" tIns="0" rIns="0" bIns="0" rtlCol="0"/>
          <a:lstStyle/>
          <a:p>
            <a:endParaRPr/>
          </a:p>
        </p:txBody>
      </p:sp>
      <p:sp>
        <p:nvSpPr>
          <p:cNvPr id="32" name="object 32"/>
          <p:cNvSpPr/>
          <p:nvPr/>
        </p:nvSpPr>
        <p:spPr>
          <a:xfrm>
            <a:off x="3096831" y="3156441"/>
            <a:ext cx="727710" cy="0"/>
          </a:xfrm>
          <a:custGeom>
            <a:avLst/>
            <a:gdLst/>
            <a:ahLst/>
            <a:cxnLst/>
            <a:rect l="l" t="t" r="r" b="b"/>
            <a:pathLst>
              <a:path w="727710">
                <a:moveTo>
                  <a:pt x="0" y="0"/>
                </a:moveTo>
                <a:lnTo>
                  <a:pt x="727557" y="0"/>
                </a:lnTo>
              </a:path>
            </a:pathLst>
          </a:custGeom>
          <a:ln w="3175">
            <a:solidFill>
              <a:srgbClr val="939598"/>
            </a:solidFill>
          </a:ln>
        </p:spPr>
        <p:txBody>
          <a:bodyPr wrap="square" lIns="0" tIns="0" rIns="0" bIns="0" rtlCol="0"/>
          <a:lstStyle/>
          <a:p>
            <a:endParaRPr/>
          </a:p>
        </p:txBody>
      </p:sp>
      <p:sp>
        <p:nvSpPr>
          <p:cNvPr id="33" name="object 33"/>
          <p:cNvSpPr/>
          <p:nvPr/>
        </p:nvSpPr>
        <p:spPr>
          <a:xfrm>
            <a:off x="2956613" y="3156441"/>
            <a:ext cx="18415" cy="0"/>
          </a:xfrm>
          <a:custGeom>
            <a:avLst/>
            <a:gdLst/>
            <a:ahLst/>
            <a:cxnLst/>
            <a:rect l="l" t="t" r="r" b="b"/>
            <a:pathLst>
              <a:path w="18414">
                <a:moveTo>
                  <a:pt x="0" y="0"/>
                </a:moveTo>
                <a:lnTo>
                  <a:pt x="17828" y="0"/>
                </a:lnTo>
              </a:path>
            </a:pathLst>
          </a:custGeom>
          <a:ln w="3175">
            <a:solidFill>
              <a:srgbClr val="939598"/>
            </a:solidFill>
          </a:ln>
        </p:spPr>
        <p:txBody>
          <a:bodyPr wrap="square" lIns="0" tIns="0" rIns="0" bIns="0" rtlCol="0"/>
          <a:lstStyle/>
          <a:p>
            <a:endParaRPr/>
          </a:p>
        </p:txBody>
      </p:sp>
      <p:sp>
        <p:nvSpPr>
          <p:cNvPr id="34" name="object 34"/>
          <p:cNvSpPr/>
          <p:nvPr/>
        </p:nvSpPr>
        <p:spPr>
          <a:xfrm>
            <a:off x="9386354" y="3469324"/>
            <a:ext cx="197485" cy="0"/>
          </a:xfrm>
          <a:custGeom>
            <a:avLst/>
            <a:gdLst/>
            <a:ahLst/>
            <a:cxnLst/>
            <a:rect l="l" t="t" r="r" b="b"/>
            <a:pathLst>
              <a:path w="197484">
                <a:moveTo>
                  <a:pt x="0" y="0"/>
                </a:moveTo>
                <a:lnTo>
                  <a:pt x="197271" y="0"/>
                </a:lnTo>
              </a:path>
            </a:pathLst>
          </a:custGeom>
          <a:ln w="3175">
            <a:solidFill>
              <a:srgbClr val="939598"/>
            </a:solidFill>
          </a:ln>
        </p:spPr>
        <p:txBody>
          <a:bodyPr wrap="square" lIns="0" tIns="0" rIns="0" bIns="0" rtlCol="0"/>
          <a:lstStyle/>
          <a:p>
            <a:endParaRPr/>
          </a:p>
        </p:txBody>
      </p:sp>
      <p:sp>
        <p:nvSpPr>
          <p:cNvPr id="35" name="object 35"/>
          <p:cNvSpPr/>
          <p:nvPr/>
        </p:nvSpPr>
        <p:spPr>
          <a:xfrm>
            <a:off x="8876385" y="3469324"/>
            <a:ext cx="387985" cy="0"/>
          </a:xfrm>
          <a:custGeom>
            <a:avLst/>
            <a:gdLst/>
            <a:ahLst/>
            <a:cxnLst/>
            <a:rect l="l" t="t" r="r" b="b"/>
            <a:pathLst>
              <a:path w="387984">
                <a:moveTo>
                  <a:pt x="0" y="0"/>
                </a:moveTo>
                <a:lnTo>
                  <a:pt x="387578" y="0"/>
                </a:lnTo>
              </a:path>
            </a:pathLst>
          </a:custGeom>
          <a:ln w="3175">
            <a:solidFill>
              <a:srgbClr val="939598"/>
            </a:solidFill>
          </a:ln>
        </p:spPr>
        <p:txBody>
          <a:bodyPr wrap="square" lIns="0" tIns="0" rIns="0" bIns="0" rtlCol="0"/>
          <a:lstStyle/>
          <a:p>
            <a:endParaRPr/>
          </a:p>
        </p:txBody>
      </p:sp>
      <p:sp>
        <p:nvSpPr>
          <p:cNvPr id="36" name="object 36"/>
          <p:cNvSpPr/>
          <p:nvPr/>
        </p:nvSpPr>
        <p:spPr>
          <a:xfrm>
            <a:off x="8706408" y="3469324"/>
            <a:ext cx="47625" cy="0"/>
          </a:xfrm>
          <a:custGeom>
            <a:avLst/>
            <a:gdLst/>
            <a:ahLst/>
            <a:cxnLst/>
            <a:rect l="l" t="t" r="r" b="b"/>
            <a:pathLst>
              <a:path w="47625">
                <a:moveTo>
                  <a:pt x="0" y="0"/>
                </a:moveTo>
                <a:lnTo>
                  <a:pt x="47586" y="0"/>
                </a:lnTo>
              </a:path>
            </a:pathLst>
          </a:custGeom>
          <a:ln w="3175">
            <a:solidFill>
              <a:srgbClr val="939598"/>
            </a:solidFill>
          </a:ln>
        </p:spPr>
        <p:txBody>
          <a:bodyPr wrap="square" lIns="0" tIns="0" rIns="0" bIns="0" rtlCol="0"/>
          <a:lstStyle/>
          <a:p>
            <a:endParaRPr/>
          </a:p>
        </p:txBody>
      </p:sp>
      <p:sp>
        <p:nvSpPr>
          <p:cNvPr id="37" name="object 37"/>
          <p:cNvSpPr/>
          <p:nvPr/>
        </p:nvSpPr>
        <p:spPr>
          <a:xfrm>
            <a:off x="8536419" y="3469324"/>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38" name="object 38"/>
          <p:cNvSpPr/>
          <p:nvPr/>
        </p:nvSpPr>
        <p:spPr>
          <a:xfrm>
            <a:off x="8196440" y="3469324"/>
            <a:ext cx="217804" cy="0"/>
          </a:xfrm>
          <a:custGeom>
            <a:avLst/>
            <a:gdLst/>
            <a:ahLst/>
            <a:cxnLst/>
            <a:rect l="l" t="t" r="r" b="b"/>
            <a:pathLst>
              <a:path w="217804">
                <a:moveTo>
                  <a:pt x="0" y="0"/>
                </a:moveTo>
                <a:lnTo>
                  <a:pt x="217589" y="0"/>
                </a:lnTo>
              </a:path>
            </a:pathLst>
          </a:custGeom>
          <a:ln w="3175">
            <a:solidFill>
              <a:srgbClr val="939598"/>
            </a:solidFill>
          </a:ln>
        </p:spPr>
        <p:txBody>
          <a:bodyPr wrap="square" lIns="0" tIns="0" rIns="0" bIns="0" rtlCol="0"/>
          <a:lstStyle/>
          <a:p>
            <a:endParaRPr/>
          </a:p>
        </p:txBody>
      </p:sp>
      <p:sp>
        <p:nvSpPr>
          <p:cNvPr id="39" name="object 39"/>
          <p:cNvSpPr/>
          <p:nvPr/>
        </p:nvSpPr>
        <p:spPr>
          <a:xfrm>
            <a:off x="8026463" y="3469324"/>
            <a:ext cx="47625" cy="0"/>
          </a:xfrm>
          <a:custGeom>
            <a:avLst/>
            <a:gdLst/>
            <a:ahLst/>
            <a:cxnLst/>
            <a:rect l="l" t="t" r="r" b="b"/>
            <a:pathLst>
              <a:path w="47625">
                <a:moveTo>
                  <a:pt x="0" y="0"/>
                </a:moveTo>
                <a:lnTo>
                  <a:pt x="47586" y="0"/>
                </a:lnTo>
              </a:path>
            </a:pathLst>
          </a:custGeom>
          <a:ln w="3175">
            <a:solidFill>
              <a:srgbClr val="939598"/>
            </a:solidFill>
          </a:ln>
        </p:spPr>
        <p:txBody>
          <a:bodyPr wrap="square" lIns="0" tIns="0" rIns="0" bIns="0" rtlCol="0"/>
          <a:lstStyle/>
          <a:p>
            <a:endParaRPr/>
          </a:p>
        </p:txBody>
      </p:sp>
      <p:sp>
        <p:nvSpPr>
          <p:cNvPr id="40" name="object 40"/>
          <p:cNvSpPr/>
          <p:nvPr/>
        </p:nvSpPr>
        <p:spPr>
          <a:xfrm>
            <a:off x="6326594" y="3469324"/>
            <a:ext cx="558165" cy="0"/>
          </a:xfrm>
          <a:custGeom>
            <a:avLst/>
            <a:gdLst/>
            <a:ahLst/>
            <a:cxnLst/>
            <a:rect l="l" t="t" r="r" b="b"/>
            <a:pathLst>
              <a:path w="558165">
                <a:moveTo>
                  <a:pt x="0" y="0"/>
                </a:moveTo>
                <a:lnTo>
                  <a:pt x="557555" y="0"/>
                </a:lnTo>
              </a:path>
            </a:pathLst>
          </a:custGeom>
          <a:ln w="3175">
            <a:solidFill>
              <a:srgbClr val="939598"/>
            </a:solidFill>
          </a:ln>
        </p:spPr>
        <p:txBody>
          <a:bodyPr wrap="square" lIns="0" tIns="0" rIns="0" bIns="0" rtlCol="0"/>
          <a:lstStyle/>
          <a:p>
            <a:endParaRPr/>
          </a:p>
        </p:txBody>
      </p:sp>
      <p:sp>
        <p:nvSpPr>
          <p:cNvPr id="41" name="object 41"/>
          <p:cNvSpPr/>
          <p:nvPr/>
        </p:nvSpPr>
        <p:spPr>
          <a:xfrm>
            <a:off x="6156591" y="3469324"/>
            <a:ext cx="47625" cy="0"/>
          </a:xfrm>
          <a:custGeom>
            <a:avLst/>
            <a:gdLst/>
            <a:ahLst/>
            <a:cxnLst/>
            <a:rect l="l" t="t" r="r" b="b"/>
            <a:pathLst>
              <a:path w="47625">
                <a:moveTo>
                  <a:pt x="0" y="0"/>
                </a:moveTo>
                <a:lnTo>
                  <a:pt x="47624" y="0"/>
                </a:lnTo>
              </a:path>
            </a:pathLst>
          </a:custGeom>
          <a:ln w="3175">
            <a:solidFill>
              <a:srgbClr val="939598"/>
            </a:solidFill>
          </a:ln>
        </p:spPr>
        <p:txBody>
          <a:bodyPr wrap="square" lIns="0" tIns="0" rIns="0" bIns="0" rtlCol="0"/>
          <a:lstStyle/>
          <a:p>
            <a:endParaRPr/>
          </a:p>
        </p:txBody>
      </p:sp>
      <p:sp>
        <p:nvSpPr>
          <p:cNvPr id="42" name="object 42"/>
          <p:cNvSpPr/>
          <p:nvPr/>
        </p:nvSpPr>
        <p:spPr>
          <a:xfrm>
            <a:off x="5986614" y="3469324"/>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43" name="object 43"/>
          <p:cNvSpPr/>
          <p:nvPr/>
        </p:nvSpPr>
        <p:spPr>
          <a:xfrm>
            <a:off x="5816612" y="3469324"/>
            <a:ext cx="47625" cy="0"/>
          </a:xfrm>
          <a:custGeom>
            <a:avLst/>
            <a:gdLst/>
            <a:ahLst/>
            <a:cxnLst/>
            <a:rect l="l" t="t" r="r" b="b"/>
            <a:pathLst>
              <a:path w="47625">
                <a:moveTo>
                  <a:pt x="0" y="0"/>
                </a:moveTo>
                <a:lnTo>
                  <a:pt x="47624" y="0"/>
                </a:lnTo>
              </a:path>
            </a:pathLst>
          </a:custGeom>
          <a:ln w="3175">
            <a:solidFill>
              <a:srgbClr val="939598"/>
            </a:solidFill>
          </a:ln>
        </p:spPr>
        <p:txBody>
          <a:bodyPr wrap="square" lIns="0" tIns="0" rIns="0" bIns="0" rtlCol="0"/>
          <a:lstStyle/>
          <a:p>
            <a:endParaRPr/>
          </a:p>
        </p:txBody>
      </p:sp>
      <p:sp>
        <p:nvSpPr>
          <p:cNvPr id="44" name="object 44"/>
          <p:cNvSpPr/>
          <p:nvPr/>
        </p:nvSpPr>
        <p:spPr>
          <a:xfrm>
            <a:off x="5646635" y="3469324"/>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45" name="object 45"/>
          <p:cNvSpPr/>
          <p:nvPr/>
        </p:nvSpPr>
        <p:spPr>
          <a:xfrm>
            <a:off x="4966677" y="3469325"/>
            <a:ext cx="558165" cy="0"/>
          </a:xfrm>
          <a:custGeom>
            <a:avLst/>
            <a:gdLst/>
            <a:ahLst/>
            <a:cxnLst/>
            <a:rect l="l" t="t" r="r" b="b"/>
            <a:pathLst>
              <a:path w="558164">
                <a:moveTo>
                  <a:pt x="0" y="0"/>
                </a:moveTo>
                <a:lnTo>
                  <a:pt x="557580" y="0"/>
                </a:lnTo>
              </a:path>
            </a:pathLst>
          </a:custGeom>
          <a:ln w="3175">
            <a:solidFill>
              <a:srgbClr val="939598"/>
            </a:solidFill>
          </a:ln>
        </p:spPr>
        <p:txBody>
          <a:bodyPr wrap="square" lIns="0" tIns="0" rIns="0" bIns="0" rtlCol="0"/>
          <a:lstStyle/>
          <a:p>
            <a:endParaRPr/>
          </a:p>
        </p:txBody>
      </p:sp>
      <p:sp>
        <p:nvSpPr>
          <p:cNvPr id="46" name="object 46"/>
          <p:cNvSpPr/>
          <p:nvPr/>
        </p:nvSpPr>
        <p:spPr>
          <a:xfrm>
            <a:off x="4626711" y="3469325"/>
            <a:ext cx="217804" cy="0"/>
          </a:xfrm>
          <a:custGeom>
            <a:avLst/>
            <a:gdLst/>
            <a:ahLst/>
            <a:cxnLst/>
            <a:rect l="l" t="t" r="r" b="b"/>
            <a:pathLst>
              <a:path w="217804">
                <a:moveTo>
                  <a:pt x="0" y="0"/>
                </a:moveTo>
                <a:lnTo>
                  <a:pt x="217589" y="0"/>
                </a:lnTo>
              </a:path>
            </a:pathLst>
          </a:custGeom>
          <a:ln w="3175">
            <a:solidFill>
              <a:srgbClr val="939598"/>
            </a:solidFill>
          </a:ln>
        </p:spPr>
        <p:txBody>
          <a:bodyPr wrap="square" lIns="0" tIns="0" rIns="0" bIns="0" rtlCol="0"/>
          <a:lstStyle/>
          <a:p>
            <a:endParaRPr/>
          </a:p>
        </p:txBody>
      </p:sp>
      <p:sp>
        <p:nvSpPr>
          <p:cNvPr id="47" name="object 47"/>
          <p:cNvSpPr/>
          <p:nvPr/>
        </p:nvSpPr>
        <p:spPr>
          <a:xfrm>
            <a:off x="4456734" y="3469325"/>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48" name="object 48"/>
          <p:cNvSpPr/>
          <p:nvPr/>
        </p:nvSpPr>
        <p:spPr>
          <a:xfrm>
            <a:off x="4116755" y="3469325"/>
            <a:ext cx="217804" cy="0"/>
          </a:xfrm>
          <a:custGeom>
            <a:avLst/>
            <a:gdLst/>
            <a:ahLst/>
            <a:cxnLst/>
            <a:rect l="l" t="t" r="r" b="b"/>
            <a:pathLst>
              <a:path w="217804">
                <a:moveTo>
                  <a:pt x="0" y="0"/>
                </a:moveTo>
                <a:lnTo>
                  <a:pt x="217589" y="0"/>
                </a:lnTo>
              </a:path>
            </a:pathLst>
          </a:custGeom>
          <a:ln w="3175">
            <a:solidFill>
              <a:srgbClr val="939598"/>
            </a:solidFill>
          </a:ln>
        </p:spPr>
        <p:txBody>
          <a:bodyPr wrap="square" lIns="0" tIns="0" rIns="0" bIns="0" rtlCol="0"/>
          <a:lstStyle/>
          <a:p>
            <a:endParaRPr/>
          </a:p>
        </p:txBody>
      </p:sp>
      <p:sp>
        <p:nvSpPr>
          <p:cNvPr id="49" name="object 49"/>
          <p:cNvSpPr/>
          <p:nvPr/>
        </p:nvSpPr>
        <p:spPr>
          <a:xfrm>
            <a:off x="3946766" y="3469325"/>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50" name="object 50"/>
          <p:cNvSpPr/>
          <p:nvPr/>
        </p:nvSpPr>
        <p:spPr>
          <a:xfrm>
            <a:off x="3606787" y="3469325"/>
            <a:ext cx="217804" cy="0"/>
          </a:xfrm>
          <a:custGeom>
            <a:avLst/>
            <a:gdLst/>
            <a:ahLst/>
            <a:cxnLst/>
            <a:rect l="l" t="t" r="r" b="b"/>
            <a:pathLst>
              <a:path w="217804">
                <a:moveTo>
                  <a:pt x="0" y="0"/>
                </a:moveTo>
                <a:lnTo>
                  <a:pt x="217601" y="0"/>
                </a:lnTo>
              </a:path>
            </a:pathLst>
          </a:custGeom>
          <a:ln w="3175">
            <a:solidFill>
              <a:srgbClr val="939598"/>
            </a:solidFill>
          </a:ln>
        </p:spPr>
        <p:txBody>
          <a:bodyPr wrap="square" lIns="0" tIns="0" rIns="0" bIns="0" rtlCol="0"/>
          <a:lstStyle/>
          <a:p>
            <a:endParaRPr/>
          </a:p>
        </p:txBody>
      </p:sp>
      <p:sp>
        <p:nvSpPr>
          <p:cNvPr id="51" name="object 51"/>
          <p:cNvSpPr/>
          <p:nvPr/>
        </p:nvSpPr>
        <p:spPr>
          <a:xfrm>
            <a:off x="3436810" y="3469325"/>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52" name="object 52"/>
          <p:cNvSpPr/>
          <p:nvPr/>
        </p:nvSpPr>
        <p:spPr>
          <a:xfrm>
            <a:off x="3096831" y="3469325"/>
            <a:ext cx="217804" cy="0"/>
          </a:xfrm>
          <a:custGeom>
            <a:avLst/>
            <a:gdLst/>
            <a:ahLst/>
            <a:cxnLst/>
            <a:rect l="l" t="t" r="r" b="b"/>
            <a:pathLst>
              <a:path w="217804">
                <a:moveTo>
                  <a:pt x="0" y="0"/>
                </a:moveTo>
                <a:lnTo>
                  <a:pt x="217589" y="0"/>
                </a:lnTo>
              </a:path>
            </a:pathLst>
          </a:custGeom>
          <a:ln w="3175">
            <a:solidFill>
              <a:srgbClr val="939598"/>
            </a:solidFill>
          </a:ln>
        </p:spPr>
        <p:txBody>
          <a:bodyPr wrap="square" lIns="0" tIns="0" rIns="0" bIns="0" rtlCol="0"/>
          <a:lstStyle/>
          <a:p>
            <a:endParaRPr/>
          </a:p>
        </p:txBody>
      </p:sp>
      <p:sp>
        <p:nvSpPr>
          <p:cNvPr id="53" name="object 53"/>
          <p:cNvSpPr/>
          <p:nvPr/>
        </p:nvSpPr>
        <p:spPr>
          <a:xfrm>
            <a:off x="2956613" y="3469325"/>
            <a:ext cx="18415" cy="0"/>
          </a:xfrm>
          <a:custGeom>
            <a:avLst/>
            <a:gdLst/>
            <a:ahLst/>
            <a:cxnLst/>
            <a:rect l="l" t="t" r="r" b="b"/>
            <a:pathLst>
              <a:path w="18414">
                <a:moveTo>
                  <a:pt x="0" y="0"/>
                </a:moveTo>
                <a:lnTo>
                  <a:pt x="17828" y="0"/>
                </a:lnTo>
              </a:path>
            </a:pathLst>
          </a:custGeom>
          <a:ln w="3175">
            <a:solidFill>
              <a:srgbClr val="939598"/>
            </a:solidFill>
          </a:ln>
        </p:spPr>
        <p:txBody>
          <a:bodyPr wrap="square" lIns="0" tIns="0" rIns="0" bIns="0" rtlCol="0"/>
          <a:lstStyle/>
          <a:p>
            <a:endParaRPr/>
          </a:p>
        </p:txBody>
      </p:sp>
      <p:sp>
        <p:nvSpPr>
          <p:cNvPr id="54" name="object 54"/>
          <p:cNvSpPr/>
          <p:nvPr/>
        </p:nvSpPr>
        <p:spPr>
          <a:xfrm>
            <a:off x="7856473" y="4095101"/>
            <a:ext cx="1727200" cy="0"/>
          </a:xfrm>
          <a:custGeom>
            <a:avLst/>
            <a:gdLst/>
            <a:ahLst/>
            <a:cxnLst/>
            <a:rect l="l" t="t" r="r" b="b"/>
            <a:pathLst>
              <a:path w="1727200">
                <a:moveTo>
                  <a:pt x="0" y="0"/>
                </a:moveTo>
                <a:lnTo>
                  <a:pt x="1727151" y="0"/>
                </a:lnTo>
              </a:path>
            </a:pathLst>
          </a:custGeom>
          <a:ln w="3175">
            <a:solidFill>
              <a:srgbClr val="939598"/>
            </a:solidFill>
          </a:ln>
        </p:spPr>
        <p:txBody>
          <a:bodyPr wrap="square" lIns="0" tIns="0" rIns="0" bIns="0" rtlCol="0"/>
          <a:lstStyle/>
          <a:p>
            <a:endParaRPr/>
          </a:p>
        </p:txBody>
      </p:sp>
      <p:sp>
        <p:nvSpPr>
          <p:cNvPr id="55" name="object 55"/>
          <p:cNvSpPr/>
          <p:nvPr/>
        </p:nvSpPr>
        <p:spPr>
          <a:xfrm>
            <a:off x="6836549" y="4095101"/>
            <a:ext cx="897890" cy="0"/>
          </a:xfrm>
          <a:custGeom>
            <a:avLst/>
            <a:gdLst/>
            <a:ahLst/>
            <a:cxnLst/>
            <a:rect l="l" t="t" r="r" b="b"/>
            <a:pathLst>
              <a:path w="897890">
                <a:moveTo>
                  <a:pt x="0" y="0"/>
                </a:moveTo>
                <a:lnTo>
                  <a:pt x="897534" y="0"/>
                </a:lnTo>
              </a:path>
            </a:pathLst>
          </a:custGeom>
          <a:ln w="3175">
            <a:solidFill>
              <a:srgbClr val="939598"/>
            </a:solidFill>
          </a:ln>
        </p:spPr>
        <p:txBody>
          <a:bodyPr wrap="square" lIns="0" tIns="0" rIns="0" bIns="0" rtlCol="0"/>
          <a:lstStyle/>
          <a:p>
            <a:endParaRPr/>
          </a:p>
        </p:txBody>
      </p:sp>
      <p:sp>
        <p:nvSpPr>
          <p:cNvPr id="56" name="object 56"/>
          <p:cNvSpPr/>
          <p:nvPr/>
        </p:nvSpPr>
        <p:spPr>
          <a:xfrm>
            <a:off x="6666560" y="4095101"/>
            <a:ext cx="47625" cy="0"/>
          </a:xfrm>
          <a:custGeom>
            <a:avLst/>
            <a:gdLst/>
            <a:ahLst/>
            <a:cxnLst/>
            <a:rect l="l" t="t" r="r" b="b"/>
            <a:pathLst>
              <a:path w="47625">
                <a:moveTo>
                  <a:pt x="0" y="0"/>
                </a:moveTo>
                <a:lnTo>
                  <a:pt x="47599" y="0"/>
                </a:lnTo>
              </a:path>
            </a:pathLst>
          </a:custGeom>
          <a:ln w="3175">
            <a:solidFill>
              <a:srgbClr val="939598"/>
            </a:solidFill>
          </a:ln>
        </p:spPr>
        <p:txBody>
          <a:bodyPr wrap="square" lIns="0" tIns="0" rIns="0" bIns="0" rtlCol="0"/>
          <a:lstStyle/>
          <a:p>
            <a:endParaRPr/>
          </a:p>
        </p:txBody>
      </p:sp>
      <p:sp>
        <p:nvSpPr>
          <p:cNvPr id="57" name="object 57"/>
          <p:cNvSpPr/>
          <p:nvPr/>
        </p:nvSpPr>
        <p:spPr>
          <a:xfrm>
            <a:off x="2956613" y="4095102"/>
            <a:ext cx="3587750" cy="0"/>
          </a:xfrm>
          <a:custGeom>
            <a:avLst/>
            <a:gdLst/>
            <a:ahLst/>
            <a:cxnLst/>
            <a:rect l="l" t="t" r="r" b="b"/>
            <a:pathLst>
              <a:path w="3587750">
                <a:moveTo>
                  <a:pt x="0" y="0"/>
                </a:moveTo>
                <a:lnTo>
                  <a:pt x="3587556" y="0"/>
                </a:lnTo>
              </a:path>
            </a:pathLst>
          </a:custGeom>
          <a:ln w="3175">
            <a:solidFill>
              <a:srgbClr val="939598"/>
            </a:solidFill>
          </a:ln>
        </p:spPr>
        <p:txBody>
          <a:bodyPr wrap="square" lIns="0" tIns="0" rIns="0" bIns="0" rtlCol="0"/>
          <a:lstStyle/>
          <a:p>
            <a:endParaRPr/>
          </a:p>
        </p:txBody>
      </p:sp>
      <p:sp>
        <p:nvSpPr>
          <p:cNvPr id="58" name="object 58"/>
          <p:cNvSpPr/>
          <p:nvPr/>
        </p:nvSpPr>
        <p:spPr>
          <a:xfrm>
            <a:off x="7856473" y="4407989"/>
            <a:ext cx="1727200" cy="0"/>
          </a:xfrm>
          <a:custGeom>
            <a:avLst/>
            <a:gdLst/>
            <a:ahLst/>
            <a:cxnLst/>
            <a:rect l="l" t="t" r="r" b="b"/>
            <a:pathLst>
              <a:path w="1727200">
                <a:moveTo>
                  <a:pt x="0" y="0"/>
                </a:moveTo>
                <a:lnTo>
                  <a:pt x="1727151" y="0"/>
                </a:lnTo>
              </a:path>
            </a:pathLst>
          </a:custGeom>
          <a:ln w="3175">
            <a:solidFill>
              <a:srgbClr val="939598"/>
            </a:solidFill>
          </a:ln>
        </p:spPr>
        <p:txBody>
          <a:bodyPr wrap="square" lIns="0" tIns="0" rIns="0" bIns="0" rtlCol="0"/>
          <a:lstStyle/>
          <a:p>
            <a:endParaRPr/>
          </a:p>
        </p:txBody>
      </p:sp>
      <p:sp>
        <p:nvSpPr>
          <p:cNvPr id="59" name="object 59"/>
          <p:cNvSpPr/>
          <p:nvPr/>
        </p:nvSpPr>
        <p:spPr>
          <a:xfrm>
            <a:off x="6836549" y="4407989"/>
            <a:ext cx="897890" cy="0"/>
          </a:xfrm>
          <a:custGeom>
            <a:avLst/>
            <a:gdLst/>
            <a:ahLst/>
            <a:cxnLst/>
            <a:rect l="l" t="t" r="r" b="b"/>
            <a:pathLst>
              <a:path w="897890">
                <a:moveTo>
                  <a:pt x="0" y="0"/>
                </a:moveTo>
                <a:lnTo>
                  <a:pt x="897534" y="0"/>
                </a:lnTo>
              </a:path>
            </a:pathLst>
          </a:custGeom>
          <a:ln w="3175">
            <a:solidFill>
              <a:srgbClr val="939598"/>
            </a:solidFill>
          </a:ln>
        </p:spPr>
        <p:txBody>
          <a:bodyPr wrap="square" lIns="0" tIns="0" rIns="0" bIns="0" rtlCol="0"/>
          <a:lstStyle/>
          <a:p>
            <a:endParaRPr/>
          </a:p>
        </p:txBody>
      </p:sp>
      <p:sp>
        <p:nvSpPr>
          <p:cNvPr id="60" name="object 60"/>
          <p:cNvSpPr/>
          <p:nvPr/>
        </p:nvSpPr>
        <p:spPr>
          <a:xfrm>
            <a:off x="2956613" y="4407989"/>
            <a:ext cx="3757929" cy="0"/>
          </a:xfrm>
          <a:custGeom>
            <a:avLst/>
            <a:gdLst/>
            <a:ahLst/>
            <a:cxnLst/>
            <a:rect l="l" t="t" r="r" b="b"/>
            <a:pathLst>
              <a:path w="3757929">
                <a:moveTo>
                  <a:pt x="0" y="0"/>
                </a:moveTo>
                <a:lnTo>
                  <a:pt x="3757546" y="0"/>
                </a:lnTo>
              </a:path>
            </a:pathLst>
          </a:custGeom>
          <a:ln w="3175">
            <a:solidFill>
              <a:srgbClr val="939598"/>
            </a:solidFill>
          </a:ln>
        </p:spPr>
        <p:txBody>
          <a:bodyPr wrap="square" lIns="0" tIns="0" rIns="0" bIns="0" rtlCol="0"/>
          <a:lstStyle/>
          <a:p>
            <a:endParaRPr/>
          </a:p>
        </p:txBody>
      </p:sp>
      <p:sp>
        <p:nvSpPr>
          <p:cNvPr id="61" name="object 61"/>
          <p:cNvSpPr/>
          <p:nvPr/>
        </p:nvSpPr>
        <p:spPr>
          <a:xfrm>
            <a:off x="7856473" y="4720873"/>
            <a:ext cx="1727200" cy="0"/>
          </a:xfrm>
          <a:custGeom>
            <a:avLst/>
            <a:gdLst/>
            <a:ahLst/>
            <a:cxnLst/>
            <a:rect l="l" t="t" r="r" b="b"/>
            <a:pathLst>
              <a:path w="1727200">
                <a:moveTo>
                  <a:pt x="0" y="0"/>
                </a:moveTo>
                <a:lnTo>
                  <a:pt x="1727151" y="0"/>
                </a:lnTo>
              </a:path>
            </a:pathLst>
          </a:custGeom>
          <a:ln w="3175">
            <a:solidFill>
              <a:srgbClr val="939598"/>
            </a:solidFill>
          </a:ln>
        </p:spPr>
        <p:txBody>
          <a:bodyPr wrap="square" lIns="0" tIns="0" rIns="0" bIns="0" rtlCol="0"/>
          <a:lstStyle/>
          <a:p>
            <a:endParaRPr/>
          </a:p>
        </p:txBody>
      </p:sp>
      <p:sp>
        <p:nvSpPr>
          <p:cNvPr id="62" name="object 62"/>
          <p:cNvSpPr/>
          <p:nvPr/>
        </p:nvSpPr>
        <p:spPr>
          <a:xfrm>
            <a:off x="2956613" y="4720873"/>
            <a:ext cx="4777740" cy="0"/>
          </a:xfrm>
          <a:custGeom>
            <a:avLst/>
            <a:gdLst/>
            <a:ahLst/>
            <a:cxnLst/>
            <a:rect l="l" t="t" r="r" b="b"/>
            <a:pathLst>
              <a:path w="4777740">
                <a:moveTo>
                  <a:pt x="0" y="0"/>
                </a:moveTo>
                <a:lnTo>
                  <a:pt x="4777470" y="0"/>
                </a:lnTo>
              </a:path>
            </a:pathLst>
          </a:custGeom>
          <a:ln w="3175">
            <a:solidFill>
              <a:srgbClr val="939598"/>
            </a:solidFill>
          </a:ln>
        </p:spPr>
        <p:txBody>
          <a:bodyPr wrap="square" lIns="0" tIns="0" rIns="0" bIns="0" rtlCol="0"/>
          <a:lstStyle/>
          <a:p>
            <a:endParaRPr/>
          </a:p>
        </p:txBody>
      </p:sp>
      <p:sp>
        <p:nvSpPr>
          <p:cNvPr id="63" name="object 63"/>
          <p:cNvSpPr/>
          <p:nvPr/>
        </p:nvSpPr>
        <p:spPr>
          <a:xfrm>
            <a:off x="2956613" y="5033763"/>
            <a:ext cx="6627495" cy="0"/>
          </a:xfrm>
          <a:custGeom>
            <a:avLst/>
            <a:gdLst/>
            <a:ahLst/>
            <a:cxnLst/>
            <a:rect l="l" t="t" r="r" b="b"/>
            <a:pathLst>
              <a:path w="6627495">
                <a:moveTo>
                  <a:pt x="0" y="0"/>
                </a:moveTo>
                <a:lnTo>
                  <a:pt x="6627012" y="0"/>
                </a:lnTo>
              </a:path>
            </a:pathLst>
          </a:custGeom>
          <a:ln w="3175">
            <a:solidFill>
              <a:srgbClr val="939598"/>
            </a:solidFill>
          </a:ln>
        </p:spPr>
        <p:txBody>
          <a:bodyPr wrap="square" lIns="0" tIns="0" rIns="0" bIns="0" rtlCol="0"/>
          <a:lstStyle/>
          <a:p>
            <a:endParaRPr/>
          </a:p>
        </p:txBody>
      </p:sp>
      <p:sp>
        <p:nvSpPr>
          <p:cNvPr id="64" name="object 64"/>
          <p:cNvSpPr/>
          <p:nvPr/>
        </p:nvSpPr>
        <p:spPr>
          <a:xfrm>
            <a:off x="2956613" y="5346650"/>
            <a:ext cx="6627495" cy="0"/>
          </a:xfrm>
          <a:custGeom>
            <a:avLst/>
            <a:gdLst/>
            <a:ahLst/>
            <a:cxnLst/>
            <a:rect l="l" t="t" r="r" b="b"/>
            <a:pathLst>
              <a:path w="6627495">
                <a:moveTo>
                  <a:pt x="0" y="0"/>
                </a:moveTo>
                <a:lnTo>
                  <a:pt x="6627012" y="0"/>
                </a:lnTo>
              </a:path>
            </a:pathLst>
          </a:custGeom>
          <a:ln w="3175">
            <a:solidFill>
              <a:srgbClr val="939598"/>
            </a:solidFill>
          </a:ln>
        </p:spPr>
        <p:txBody>
          <a:bodyPr wrap="square" lIns="0" tIns="0" rIns="0" bIns="0" rtlCol="0"/>
          <a:lstStyle/>
          <a:p>
            <a:endParaRPr/>
          </a:p>
        </p:txBody>
      </p:sp>
      <p:sp>
        <p:nvSpPr>
          <p:cNvPr id="65" name="object 65"/>
          <p:cNvSpPr/>
          <p:nvPr/>
        </p:nvSpPr>
        <p:spPr>
          <a:xfrm>
            <a:off x="2950654" y="3786030"/>
            <a:ext cx="6630034" cy="0"/>
          </a:xfrm>
          <a:custGeom>
            <a:avLst/>
            <a:gdLst/>
            <a:ahLst/>
            <a:cxnLst/>
            <a:rect l="l" t="t" r="r" b="b"/>
            <a:pathLst>
              <a:path w="6630034">
                <a:moveTo>
                  <a:pt x="0" y="0"/>
                </a:moveTo>
                <a:lnTo>
                  <a:pt x="6629488" y="0"/>
                </a:lnTo>
              </a:path>
            </a:pathLst>
          </a:custGeom>
          <a:ln w="11010">
            <a:solidFill>
              <a:srgbClr val="A7A9AC"/>
            </a:solidFill>
          </a:ln>
        </p:spPr>
        <p:txBody>
          <a:bodyPr wrap="square" lIns="0" tIns="0" rIns="0" bIns="0" rtlCol="0"/>
          <a:lstStyle/>
          <a:p>
            <a:endParaRPr/>
          </a:p>
        </p:txBody>
      </p:sp>
      <p:sp>
        <p:nvSpPr>
          <p:cNvPr id="66" name="object 66"/>
          <p:cNvSpPr/>
          <p:nvPr/>
        </p:nvSpPr>
        <p:spPr>
          <a:xfrm>
            <a:off x="2974441" y="2969564"/>
            <a:ext cx="122555" cy="816610"/>
          </a:xfrm>
          <a:custGeom>
            <a:avLst/>
            <a:gdLst/>
            <a:ahLst/>
            <a:cxnLst/>
            <a:rect l="l" t="t" r="r" b="b"/>
            <a:pathLst>
              <a:path w="122555" h="816610">
                <a:moveTo>
                  <a:pt x="0" y="0"/>
                </a:moveTo>
                <a:lnTo>
                  <a:pt x="122389" y="0"/>
                </a:lnTo>
                <a:lnTo>
                  <a:pt x="122389" y="816470"/>
                </a:lnTo>
                <a:lnTo>
                  <a:pt x="0" y="816470"/>
                </a:lnTo>
                <a:lnTo>
                  <a:pt x="0" y="0"/>
                </a:lnTo>
                <a:close/>
              </a:path>
            </a:pathLst>
          </a:custGeom>
          <a:solidFill>
            <a:srgbClr val="005776"/>
          </a:solidFill>
        </p:spPr>
        <p:txBody>
          <a:bodyPr wrap="square" lIns="0" tIns="0" rIns="0" bIns="0" rtlCol="0"/>
          <a:lstStyle/>
          <a:p>
            <a:endParaRPr/>
          </a:p>
        </p:txBody>
      </p:sp>
      <p:sp>
        <p:nvSpPr>
          <p:cNvPr id="67" name="object 67"/>
          <p:cNvSpPr/>
          <p:nvPr/>
        </p:nvSpPr>
        <p:spPr>
          <a:xfrm>
            <a:off x="3144443" y="3786035"/>
            <a:ext cx="122555" cy="314325"/>
          </a:xfrm>
          <a:custGeom>
            <a:avLst/>
            <a:gdLst/>
            <a:ahLst/>
            <a:cxnLst/>
            <a:rect l="l" t="t" r="r" b="b"/>
            <a:pathLst>
              <a:path w="122554" h="314325">
                <a:moveTo>
                  <a:pt x="0" y="314032"/>
                </a:moveTo>
                <a:lnTo>
                  <a:pt x="122377" y="314032"/>
                </a:lnTo>
                <a:lnTo>
                  <a:pt x="122377" y="0"/>
                </a:lnTo>
                <a:lnTo>
                  <a:pt x="0" y="0"/>
                </a:lnTo>
                <a:lnTo>
                  <a:pt x="0" y="314032"/>
                </a:lnTo>
                <a:close/>
              </a:path>
            </a:pathLst>
          </a:custGeom>
          <a:solidFill>
            <a:srgbClr val="005776"/>
          </a:solidFill>
        </p:spPr>
        <p:txBody>
          <a:bodyPr wrap="square" lIns="0" tIns="0" rIns="0" bIns="0" rtlCol="0"/>
          <a:lstStyle/>
          <a:p>
            <a:endParaRPr/>
          </a:p>
        </p:txBody>
      </p:sp>
      <p:sp>
        <p:nvSpPr>
          <p:cNvPr id="68" name="object 68"/>
          <p:cNvSpPr/>
          <p:nvPr/>
        </p:nvSpPr>
        <p:spPr>
          <a:xfrm>
            <a:off x="3314420" y="3314992"/>
            <a:ext cx="122555" cy="471170"/>
          </a:xfrm>
          <a:custGeom>
            <a:avLst/>
            <a:gdLst/>
            <a:ahLst/>
            <a:cxnLst/>
            <a:rect l="l" t="t" r="r" b="b"/>
            <a:pathLst>
              <a:path w="122554" h="471170">
                <a:moveTo>
                  <a:pt x="0" y="0"/>
                </a:moveTo>
                <a:lnTo>
                  <a:pt x="122389" y="0"/>
                </a:lnTo>
                <a:lnTo>
                  <a:pt x="122389" y="471043"/>
                </a:lnTo>
                <a:lnTo>
                  <a:pt x="0" y="471043"/>
                </a:lnTo>
                <a:lnTo>
                  <a:pt x="0" y="0"/>
                </a:lnTo>
                <a:close/>
              </a:path>
            </a:pathLst>
          </a:custGeom>
          <a:solidFill>
            <a:srgbClr val="005776"/>
          </a:solidFill>
        </p:spPr>
        <p:txBody>
          <a:bodyPr wrap="square" lIns="0" tIns="0" rIns="0" bIns="0" rtlCol="0"/>
          <a:lstStyle/>
          <a:p>
            <a:endParaRPr/>
          </a:p>
        </p:txBody>
      </p:sp>
      <p:sp>
        <p:nvSpPr>
          <p:cNvPr id="69" name="object 69"/>
          <p:cNvSpPr/>
          <p:nvPr/>
        </p:nvSpPr>
        <p:spPr>
          <a:xfrm>
            <a:off x="3484410" y="3252190"/>
            <a:ext cx="122555" cy="534035"/>
          </a:xfrm>
          <a:custGeom>
            <a:avLst/>
            <a:gdLst/>
            <a:ahLst/>
            <a:cxnLst/>
            <a:rect l="l" t="t" r="r" b="b"/>
            <a:pathLst>
              <a:path w="122554" h="534035">
                <a:moveTo>
                  <a:pt x="0" y="0"/>
                </a:moveTo>
                <a:lnTo>
                  <a:pt x="122377" y="0"/>
                </a:lnTo>
                <a:lnTo>
                  <a:pt x="122377" y="533844"/>
                </a:lnTo>
                <a:lnTo>
                  <a:pt x="0" y="533844"/>
                </a:lnTo>
                <a:lnTo>
                  <a:pt x="0" y="0"/>
                </a:lnTo>
                <a:close/>
              </a:path>
            </a:pathLst>
          </a:custGeom>
          <a:solidFill>
            <a:srgbClr val="005776"/>
          </a:solidFill>
        </p:spPr>
        <p:txBody>
          <a:bodyPr wrap="square" lIns="0" tIns="0" rIns="0" bIns="0" rtlCol="0"/>
          <a:lstStyle/>
          <a:p>
            <a:endParaRPr/>
          </a:p>
        </p:txBody>
      </p:sp>
      <p:sp>
        <p:nvSpPr>
          <p:cNvPr id="70" name="object 70"/>
          <p:cNvSpPr/>
          <p:nvPr/>
        </p:nvSpPr>
        <p:spPr>
          <a:xfrm>
            <a:off x="3654399" y="3770331"/>
            <a:ext cx="122555" cy="0"/>
          </a:xfrm>
          <a:custGeom>
            <a:avLst/>
            <a:gdLst/>
            <a:ahLst/>
            <a:cxnLst/>
            <a:rect l="l" t="t" r="r" b="b"/>
            <a:pathLst>
              <a:path w="122554">
                <a:moveTo>
                  <a:pt x="0" y="0"/>
                </a:moveTo>
                <a:lnTo>
                  <a:pt x="122389" y="0"/>
                </a:lnTo>
              </a:path>
            </a:pathLst>
          </a:custGeom>
          <a:ln w="31407">
            <a:solidFill>
              <a:srgbClr val="005776"/>
            </a:solidFill>
          </a:ln>
        </p:spPr>
        <p:txBody>
          <a:bodyPr wrap="square" lIns="0" tIns="0" rIns="0" bIns="0" rtlCol="0"/>
          <a:lstStyle/>
          <a:p>
            <a:endParaRPr/>
          </a:p>
        </p:txBody>
      </p:sp>
      <p:sp>
        <p:nvSpPr>
          <p:cNvPr id="71" name="object 71"/>
          <p:cNvSpPr/>
          <p:nvPr/>
        </p:nvSpPr>
        <p:spPr>
          <a:xfrm>
            <a:off x="3824389" y="2969564"/>
            <a:ext cx="122555" cy="816610"/>
          </a:xfrm>
          <a:custGeom>
            <a:avLst/>
            <a:gdLst/>
            <a:ahLst/>
            <a:cxnLst/>
            <a:rect l="l" t="t" r="r" b="b"/>
            <a:pathLst>
              <a:path w="122554" h="816610">
                <a:moveTo>
                  <a:pt x="0" y="0"/>
                </a:moveTo>
                <a:lnTo>
                  <a:pt x="122377" y="0"/>
                </a:lnTo>
                <a:lnTo>
                  <a:pt x="122377" y="816470"/>
                </a:lnTo>
                <a:lnTo>
                  <a:pt x="0" y="816470"/>
                </a:lnTo>
                <a:lnTo>
                  <a:pt x="0" y="0"/>
                </a:lnTo>
                <a:close/>
              </a:path>
            </a:pathLst>
          </a:custGeom>
          <a:solidFill>
            <a:srgbClr val="005776"/>
          </a:solidFill>
        </p:spPr>
        <p:txBody>
          <a:bodyPr wrap="square" lIns="0" tIns="0" rIns="0" bIns="0" rtlCol="0"/>
          <a:lstStyle/>
          <a:p>
            <a:endParaRPr/>
          </a:p>
        </p:txBody>
      </p:sp>
      <p:sp>
        <p:nvSpPr>
          <p:cNvPr id="72" name="object 72"/>
          <p:cNvSpPr/>
          <p:nvPr/>
        </p:nvSpPr>
        <p:spPr>
          <a:xfrm>
            <a:off x="3994365" y="3314992"/>
            <a:ext cx="122555" cy="471170"/>
          </a:xfrm>
          <a:custGeom>
            <a:avLst/>
            <a:gdLst/>
            <a:ahLst/>
            <a:cxnLst/>
            <a:rect l="l" t="t" r="r" b="b"/>
            <a:pathLst>
              <a:path w="122554" h="471170">
                <a:moveTo>
                  <a:pt x="0" y="0"/>
                </a:moveTo>
                <a:lnTo>
                  <a:pt x="122389" y="0"/>
                </a:lnTo>
                <a:lnTo>
                  <a:pt x="122389" y="471043"/>
                </a:lnTo>
                <a:lnTo>
                  <a:pt x="0" y="471043"/>
                </a:lnTo>
                <a:lnTo>
                  <a:pt x="0" y="0"/>
                </a:lnTo>
                <a:close/>
              </a:path>
            </a:pathLst>
          </a:custGeom>
          <a:solidFill>
            <a:srgbClr val="005776"/>
          </a:solidFill>
        </p:spPr>
        <p:txBody>
          <a:bodyPr wrap="square" lIns="0" tIns="0" rIns="0" bIns="0" rtlCol="0"/>
          <a:lstStyle/>
          <a:p>
            <a:endParaRPr/>
          </a:p>
        </p:txBody>
      </p:sp>
      <p:sp>
        <p:nvSpPr>
          <p:cNvPr id="73" name="object 73"/>
          <p:cNvSpPr/>
          <p:nvPr/>
        </p:nvSpPr>
        <p:spPr>
          <a:xfrm>
            <a:off x="4164355" y="3723233"/>
            <a:ext cx="122555" cy="62865"/>
          </a:xfrm>
          <a:custGeom>
            <a:avLst/>
            <a:gdLst/>
            <a:ahLst/>
            <a:cxnLst/>
            <a:rect l="l" t="t" r="r" b="b"/>
            <a:pathLst>
              <a:path w="122554" h="62864">
                <a:moveTo>
                  <a:pt x="0" y="0"/>
                </a:moveTo>
                <a:lnTo>
                  <a:pt x="122377" y="0"/>
                </a:lnTo>
                <a:lnTo>
                  <a:pt x="122377" y="62801"/>
                </a:lnTo>
                <a:lnTo>
                  <a:pt x="0" y="62801"/>
                </a:lnTo>
                <a:lnTo>
                  <a:pt x="0" y="0"/>
                </a:lnTo>
                <a:close/>
              </a:path>
            </a:pathLst>
          </a:custGeom>
          <a:solidFill>
            <a:srgbClr val="005776"/>
          </a:solidFill>
        </p:spPr>
        <p:txBody>
          <a:bodyPr wrap="square" lIns="0" tIns="0" rIns="0" bIns="0" rtlCol="0"/>
          <a:lstStyle/>
          <a:p>
            <a:endParaRPr/>
          </a:p>
        </p:txBody>
      </p:sp>
      <p:sp>
        <p:nvSpPr>
          <p:cNvPr id="74" name="object 74"/>
          <p:cNvSpPr/>
          <p:nvPr/>
        </p:nvSpPr>
        <p:spPr>
          <a:xfrm>
            <a:off x="4334344" y="3409200"/>
            <a:ext cx="122555" cy="377190"/>
          </a:xfrm>
          <a:custGeom>
            <a:avLst/>
            <a:gdLst/>
            <a:ahLst/>
            <a:cxnLst/>
            <a:rect l="l" t="t" r="r" b="b"/>
            <a:pathLst>
              <a:path w="122554" h="377189">
                <a:moveTo>
                  <a:pt x="0" y="0"/>
                </a:moveTo>
                <a:lnTo>
                  <a:pt x="122389" y="0"/>
                </a:lnTo>
                <a:lnTo>
                  <a:pt x="122389" y="376834"/>
                </a:lnTo>
                <a:lnTo>
                  <a:pt x="0" y="376834"/>
                </a:lnTo>
                <a:lnTo>
                  <a:pt x="0" y="0"/>
                </a:lnTo>
                <a:close/>
              </a:path>
            </a:pathLst>
          </a:custGeom>
          <a:solidFill>
            <a:srgbClr val="005776"/>
          </a:solidFill>
        </p:spPr>
        <p:txBody>
          <a:bodyPr wrap="square" lIns="0" tIns="0" rIns="0" bIns="0" rtlCol="0"/>
          <a:lstStyle/>
          <a:p>
            <a:endParaRPr/>
          </a:p>
        </p:txBody>
      </p:sp>
      <p:sp>
        <p:nvSpPr>
          <p:cNvPr id="75" name="object 75"/>
          <p:cNvSpPr/>
          <p:nvPr/>
        </p:nvSpPr>
        <p:spPr>
          <a:xfrm>
            <a:off x="4504334" y="2938157"/>
            <a:ext cx="122555" cy="848360"/>
          </a:xfrm>
          <a:custGeom>
            <a:avLst/>
            <a:gdLst/>
            <a:ahLst/>
            <a:cxnLst/>
            <a:rect l="l" t="t" r="r" b="b"/>
            <a:pathLst>
              <a:path w="122554" h="848360">
                <a:moveTo>
                  <a:pt x="0" y="0"/>
                </a:moveTo>
                <a:lnTo>
                  <a:pt x="122377" y="0"/>
                </a:lnTo>
                <a:lnTo>
                  <a:pt x="122377" y="847877"/>
                </a:lnTo>
                <a:lnTo>
                  <a:pt x="0" y="847877"/>
                </a:lnTo>
                <a:lnTo>
                  <a:pt x="0" y="0"/>
                </a:lnTo>
                <a:close/>
              </a:path>
            </a:pathLst>
          </a:custGeom>
          <a:solidFill>
            <a:srgbClr val="005776"/>
          </a:solidFill>
        </p:spPr>
        <p:txBody>
          <a:bodyPr wrap="square" lIns="0" tIns="0" rIns="0" bIns="0" rtlCol="0"/>
          <a:lstStyle/>
          <a:p>
            <a:endParaRPr/>
          </a:p>
        </p:txBody>
      </p:sp>
      <p:sp>
        <p:nvSpPr>
          <p:cNvPr id="76" name="object 76"/>
          <p:cNvSpPr/>
          <p:nvPr/>
        </p:nvSpPr>
        <p:spPr>
          <a:xfrm>
            <a:off x="4674323" y="3786035"/>
            <a:ext cx="122555" cy="220345"/>
          </a:xfrm>
          <a:custGeom>
            <a:avLst/>
            <a:gdLst/>
            <a:ahLst/>
            <a:cxnLst/>
            <a:rect l="l" t="t" r="r" b="b"/>
            <a:pathLst>
              <a:path w="122554" h="220345">
                <a:moveTo>
                  <a:pt x="0" y="219824"/>
                </a:moveTo>
                <a:lnTo>
                  <a:pt x="122389" y="219824"/>
                </a:lnTo>
                <a:lnTo>
                  <a:pt x="122389" y="0"/>
                </a:lnTo>
                <a:lnTo>
                  <a:pt x="0" y="0"/>
                </a:lnTo>
                <a:lnTo>
                  <a:pt x="0" y="219824"/>
                </a:lnTo>
                <a:close/>
              </a:path>
            </a:pathLst>
          </a:custGeom>
          <a:solidFill>
            <a:srgbClr val="005776"/>
          </a:solidFill>
        </p:spPr>
        <p:txBody>
          <a:bodyPr wrap="square" lIns="0" tIns="0" rIns="0" bIns="0" rtlCol="0"/>
          <a:lstStyle/>
          <a:p>
            <a:endParaRPr/>
          </a:p>
        </p:txBody>
      </p:sp>
      <p:sp>
        <p:nvSpPr>
          <p:cNvPr id="77" name="object 77"/>
          <p:cNvSpPr/>
          <p:nvPr/>
        </p:nvSpPr>
        <p:spPr>
          <a:xfrm>
            <a:off x="4844300" y="2969564"/>
            <a:ext cx="122555" cy="816610"/>
          </a:xfrm>
          <a:custGeom>
            <a:avLst/>
            <a:gdLst/>
            <a:ahLst/>
            <a:cxnLst/>
            <a:rect l="l" t="t" r="r" b="b"/>
            <a:pathLst>
              <a:path w="122554" h="816610">
                <a:moveTo>
                  <a:pt x="0" y="0"/>
                </a:moveTo>
                <a:lnTo>
                  <a:pt x="122377" y="0"/>
                </a:lnTo>
                <a:lnTo>
                  <a:pt x="122377" y="816470"/>
                </a:lnTo>
                <a:lnTo>
                  <a:pt x="0" y="816470"/>
                </a:lnTo>
                <a:lnTo>
                  <a:pt x="0" y="0"/>
                </a:lnTo>
                <a:close/>
              </a:path>
            </a:pathLst>
          </a:custGeom>
          <a:solidFill>
            <a:srgbClr val="005776"/>
          </a:solidFill>
        </p:spPr>
        <p:txBody>
          <a:bodyPr wrap="square" lIns="0" tIns="0" rIns="0" bIns="0" rtlCol="0"/>
          <a:lstStyle/>
          <a:p>
            <a:endParaRPr/>
          </a:p>
        </p:txBody>
      </p:sp>
      <p:sp>
        <p:nvSpPr>
          <p:cNvPr id="78" name="object 78"/>
          <p:cNvSpPr/>
          <p:nvPr/>
        </p:nvSpPr>
        <p:spPr>
          <a:xfrm>
            <a:off x="5014302" y="3660419"/>
            <a:ext cx="122555" cy="125730"/>
          </a:xfrm>
          <a:custGeom>
            <a:avLst/>
            <a:gdLst/>
            <a:ahLst/>
            <a:cxnLst/>
            <a:rect l="l" t="t" r="r" b="b"/>
            <a:pathLst>
              <a:path w="122554" h="125729">
                <a:moveTo>
                  <a:pt x="0" y="0"/>
                </a:moveTo>
                <a:lnTo>
                  <a:pt x="122389" y="0"/>
                </a:lnTo>
                <a:lnTo>
                  <a:pt x="122389" y="125615"/>
                </a:lnTo>
                <a:lnTo>
                  <a:pt x="0" y="125615"/>
                </a:lnTo>
                <a:lnTo>
                  <a:pt x="0" y="0"/>
                </a:lnTo>
                <a:close/>
              </a:path>
            </a:pathLst>
          </a:custGeom>
          <a:solidFill>
            <a:srgbClr val="005776"/>
          </a:solidFill>
        </p:spPr>
        <p:txBody>
          <a:bodyPr wrap="square" lIns="0" tIns="0" rIns="0" bIns="0" rtlCol="0"/>
          <a:lstStyle/>
          <a:p>
            <a:endParaRPr/>
          </a:p>
        </p:txBody>
      </p:sp>
      <p:sp>
        <p:nvSpPr>
          <p:cNvPr id="79" name="object 79"/>
          <p:cNvSpPr/>
          <p:nvPr/>
        </p:nvSpPr>
        <p:spPr>
          <a:xfrm>
            <a:off x="5184279" y="3566223"/>
            <a:ext cx="122555" cy="220345"/>
          </a:xfrm>
          <a:custGeom>
            <a:avLst/>
            <a:gdLst/>
            <a:ahLst/>
            <a:cxnLst/>
            <a:rect l="l" t="t" r="r" b="b"/>
            <a:pathLst>
              <a:path w="122554" h="220345">
                <a:moveTo>
                  <a:pt x="0" y="0"/>
                </a:moveTo>
                <a:lnTo>
                  <a:pt x="122377" y="0"/>
                </a:lnTo>
                <a:lnTo>
                  <a:pt x="122377" y="219824"/>
                </a:lnTo>
                <a:lnTo>
                  <a:pt x="0" y="219824"/>
                </a:lnTo>
                <a:lnTo>
                  <a:pt x="0" y="0"/>
                </a:lnTo>
                <a:close/>
              </a:path>
            </a:pathLst>
          </a:custGeom>
          <a:solidFill>
            <a:srgbClr val="005776"/>
          </a:solidFill>
        </p:spPr>
        <p:txBody>
          <a:bodyPr wrap="square" lIns="0" tIns="0" rIns="0" bIns="0" rtlCol="0"/>
          <a:lstStyle/>
          <a:p>
            <a:endParaRPr/>
          </a:p>
        </p:txBody>
      </p:sp>
      <p:sp>
        <p:nvSpPr>
          <p:cNvPr id="80" name="object 80"/>
          <p:cNvSpPr/>
          <p:nvPr/>
        </p:nvSpPr>
        <p:spPr>
          <a:xfrm>
            <a:off x="5354269" y="3786022"/>
            <a:ext cx="122555" cy="62865"/>
          </a:xfrm>
          <a:custGeom>
            <a:avLst/>
            <a:gdLst/>
            <a:ahLst/>
            <a:cxnLst/>
            <a:rect l="l" t="t" r="r" b="b"/>
            <a:pathLst>
              <a:path w="122554" h="62864">
                <a:moveTo>
                  <a:pt x="0" y="62801"/>
                </a:moveTo>
                <a:lnTo>
                  <a:pt x="122377" y="62801"/>
                </a:lnTo>
                <a:lnTo>
                  <a:pt x="122377" y="0"/>
                </a:lnTo>
                <a:lnTo>
                  <a:pt x="0" y="0"/>
                </a:lnTo>
                <a:lnTo>
                  <a:pt x="0" y="62801"/>
                </a:lnTo>
                <a:close/>
              </a:path>
            </a:pathLst>
          </a:custGeom>
          <a:solidFill>
            <a:srgbClr val="005776"/>
          </a:solidFill>
        </p:spPr>
        <p:txBody>
          <a:bodyPr wrap="square" lIns="0" tIns="0" rIns="0" bIns="0" rtlCol="0"/>
          <a:lstStyle/>
          <a:p>
            <a:endParaRPr/>
          </a:p>
        </p:txBody>
      </p:sp>
      <p:sp>
        <p:nvSpPr>
          <p:cNvPr id="81" name="object 81"/>
          <p:cNvSpPr/>
          <p:nvPr/>
        </p:nvSpPr>
        <p:spPr>
          <a:xfrm>
            <a:off x="5524258" y="2718346"/>
            <a:ext cx="122555" cy="1068070"/>
          </a:xfrm>
          <a:custGeom>
            <a:avLst/>
            <a:gdLst/>
            <a:ahLst/>
            <a:cxnLst/>
            <a:rect l="l" t="t" r="r" b="b"/>
            <a:pathLst>
              <a:path w="122554" h="1068070">
                <a:moveTo>
                  <a:pt x="0" y="0"/>
                </a:moveTo>
                <a:lnTo>
                  <a:pt x="122377" y="0"/>
                </a:lnTo>
                <a:lnTo>
                  <a:pt x="122377" y="1067701"/>
                </a:lnTo>
                <a:lnTo>
                  <a:pt x="0" y="1067701"/>
                </a:lnTo>
                <a:lnTo>
                  <a:pt x="0" y="0"/>
                </a:lnTo>
                <a:close/>
              </a:path>
            </a:pathLst>
          </a:custGeom>
          <a:solidFill>
            <a:srgbClr val="005776"/>
          </a:solidFill>
        </p:spPr>
        <p:txBody>
          <a:bodyPr wrap="square" lIns="0" tIns="0" rIns="0" bIns="0" rtlCol="0"/>
          <a:lstStyle/>
          <a:p>
            <a:endParaRPr/>
          </a:p>
        </p:txBody>
      </p:sp>
      <p:sp>
        <p:nvSpPr>
          <p:cNvPr id="82" name="object 82"/>
          <p:cNvSpPr/>
          <p:nvPr/>
        </p:nvSpPr>
        <p:spPr>
          <a:xfrm>
            <a:off x="5694235" y="3157982"/>
            <a:ext cx="122555" cy="628650"/>
          </a:xfrm>
          <a:custGeom>
            <a:avLst/>
            <a:gdLst/>
            <a:ahLst/>
            <a:cxnLst/>
            <a:rect l="l" t="t" r="r" b="b"/>
            <a:pathLst>
              <a:path w="122554" h="628650">
                <a:moveTo>
                  <a:pt x="0" y="0"/>
                </a:moveTo>
                <a:lnTo>
                  <a:pt x="122377" y="0"/>
                </a:lnTo>
                <a:lnTo>
                  <a:pt x="122377" y="628053"/>
                </a:lnTo>
                <a:lnTo>
                  <a:pt x="0" y="628053"/>
                </a:lnTo>
                <a:lnTo>
                  <a:pt x="0" y="0"/>
                </a:lnTo>
                <a:close/>
              </a:path>
            </a:pathLst>
          </a:custGeom>
          <a:solidFill>
            <a:srgbClr val="005776"/>
          </a:solidFill>
        </p:spPr>
        <p:txBody>
          <a:bodyPr wrap="square" lIns="0" tIns="0" rIns="0" bIns="0" rtlCol="0"/>
          <a:lstStyle/>
          <a:p>
            <a:endParaRPr/>
          </a:p>
        </p:txBody>
      </p:sp>
      <p:sp>
        <p:nvSpPr>
          <p:cNvPr id="83" name="object 83"/>
          <p:cNvSpPr/>
          <p:nvPr/>
        </p:nvSpPr>
        <p:spPr>
          <a:xfrm>
            <a:off x="5864237" y="2812554"/>
            <a:ext cx="122555" cy="974090"/>
          </a:xfrm>
          <a:custGeom>
            <a:avLst/>
            <a:gdLst/>
            <a:ahLst/>
            <a:cxnLst/>
            <a:rect l="l" t="t" r="r" b="b"/>
            <a:pathLst>
              <a:path w="122554" h="974089">
                <a:moveTo>
                  <a:pt x="0" y="0"/>
                </a:moveTo>
                <a:lnTo>
                  <a:pt x="122377" y="0"/>
                </a:lnTo>
                <a:lnTo>
                  <a:pt x="122377" y="973493"/>
                </a:lnTo>
                <a:lnTo>
                  <a:pt x="0" y="973493"/>
                </a:lnTo>
                <a:lnTo>
                  <a:pt x="0" y="0"/>
                </a:lnTo>
                <a:close/>
              </a:path>
            </a:pathLst>
          </a:custGeom>
          <a:solidFill>
            <a:srgbClr val="005776"/>
          </a:solidFill>
        </p:spPr>
        <p:txBody>
          <a:bodyPr wrap="square" lIns="0" tIns="0" rIns="0" bIns="0" rtlCol="0"/>
          <a:lstStyle/>
          <a:p>
            <a:endParaRPr/>
          </a:p>
        </p:txBody>
      </p:sp>
      <p:sp>
        <p:nvSpPr>
          <p:cNvPr id="84" name="object 84"/>
          <p:cNvSpPr/>
          <p:nvPr/>
        </p:nvSpPr>
        <p:spPr>
          <a:xfrm>
            <a:off x="6034214" y="2938157"/>
            <a:ext cx="122555" cy="848360"/>
          </a:xfrm>
          <a:custGeom>
            <a:avLst/>
            <a:gdLst/>
            <a:ahLst/>
            <a:cxnLst/>
            <a:rect l="l" t="t" r="r" b="b"/>
            <a:pathLst>
              <a:path w="122554" h="848360">
                <a:moveTo>
                  <a:pt x="0" y="0"/>
                </a:moveTo>
                <a:lnTo>
                  <a:pt x="122377" y="0"/>
                </a:lnTo>
                <a:lnTo>
                  <a:pt x="122377" y="847877"/>
                </a:lnTo>
                <a:lnTo>
                  <a:pt x="0" y="847877"/>
                </a:lnTo>
                <a:lnTo>
                  <a:pt x="0" y="0"/>
                </a:lnTo>
                <a:close/>
              </a:path>
            </a:pathLst>
          </a:custGeom>
          <a:solidFill>
            <a:srgbClr val="005776"/>
          </a:solidFill>
        </p:spPr>
        <p:txBody>
          <a:bodyPr wrap="square" lIns="0" tIns="0" rIns="0" bIns="0" rtlCol="0"/>
          <a:lstStyle/>
          <a:p>
            <a:endParaRPr/>
          </a:p>
        </p:txBody>
      </p:sp>
      <p:sp>
        <p:nvSpPr>
          <p:cNvPr id="85" name="object 85"/>
          <p:cNvSpPr/>
          <p:nvPr/>
        </p:nvSpPr>
        <p:spPr>
          <a:xfrm>
            <a:off x="6204216" y="3157982"/>
            <a:ext cx="122555" cy="628650"/>
          </a:xfrm>
          <a:custGeom>
            <a:avLst/>
            <a:gdLst/>
            <a:ahLst/>
            <a:cxnLst/>
            <a:rect l="l" t="t" r="r" b="b"/>
            <a:pathLst>
              <a:path w="122554" h="628650">
                <a:moveTo>
                  <a:pt x="0" y="0"/>
                </a:moveTo>
                <a:lnTo>
                  <a:pt x="122377" y="0"/>
                </a:lnTo>
                <a:lnTo>
                  <a:pt x="122377" y="628053"/>
                </a:lnTo>
                <a:lnTo>
                  <a:pt x="0" y="628053"/>
                </a:lnTo>
                <a:lnTo>
                  <a:pt x="0" y="0"/>
                </a:lnTo>
                <a:close/>
              </a:path>
            </a:pathLst>
          </a:custGeom>
          <a:solidFill>
            <a:srgbClr val="005776"/>
          </a:solidFill>
        </p:spPr>
        <p:txBody>
          <a:bodyPr wrap="square" lIns="0" tIns="0" rIns="0" bIns="0" rtlCol="0"/>
          <a:lstStyle/>
          <a:p>
            <a:endParaRPr/>
          </a:p>
        </p:txBody>
      </p:sp>
      <p:sp>
        <p:nvSpPr>
          <p:cNvPr id="86" name="object 86"/>
          <p:cNvSpPr/>
          <p:nvPr/>
        </p:nvSpPr>
        <p:spPr>
          <a:xfrm>
            <a:off x="6374193" y="3786035"/>
            <a:ext cx="122555" cy="314325"/>
          </a:xfrm>
          <a:custGeom>
            <a:avLst/>
            <a:gdLst/>
            <a:ahLst/>
            <a:cxnLst/>
            <a:rect l="l" t="t" r="r" b="b"/>
            <a:pathLst>
              <a:path w="122554" h="314325">
                <a:moveTo>
                  <a:pt x="0" y="314032"/>
                </a:moveTo>
                <a:lnTo>
                  <a:pt x="122389" y="314032"/>
                </a:lnTo>
                <a:lnTo>
                  <a:pt x="122389" y="0"/>
                </a:lnTo>
                <a:lnTo>
                  <a:pt x="0" y="0"/>
                </a:lnTo>
                <a:lnTo>
                  <a:pt x="0" y="314032"/>
                </a:lnTo>
                <a:close/>
              </a:path>
            </a:pathLst>
          </a:custGeom>
          <a:solidFill>
            <a:srgbClr val="005776"/>
          </a:solidFill>
        </p:spPr>
        <p:txBody>
          <a:bodyPr wrap="square" lIns="0" tIns="0" rIns="0" bIns="0" rtlCol="0"/>
          <a:lstStyle/>
          <a:p>
            <a:endParaRPr/>
          </a:p>
        </p:txBody>
      </p:sp>
      <p:sp>
        <p:nvSpPr>
          <p:cNvPr id="87" name="object 87"/>
          <p:cNvSpPr/>
          <p:nvPr/>
        </p:nvSpPr>
        <p:spPr>
          <a:xfrm>
            <a:off x="6544170" y="3786035"/>
            <a:ext cx="122555" cy="408305"/>
          </a:xfrm>
          <a:custGeom>
            <a:avLst/>
            <a:gdLst/>
            <a:ahLst/>
            <a:cxnLst/>
            <a:rect l="l" t="t" r="r" b="b"/>
            <a:pathLst>
              <a:path w="122554" h="408304">
                <a:moveTo>
                  <a:pt x="0" y="408241"/>
                </a:moveTo>
                <a:lnTo>
                  <a:pt x="122389" y="408241"/>
                </a:lnTo>
                <a:lnTo>
                  <a:pt x="122389" y="0"/>
                </a:lnTo>
                <a:lnTo>
                  <a:pt x="0" y="0"/>
                </a:lnTo>
                <a:lnTo>
                  <a:pt x="0" y="408241"/>
                </a:lnTo>
                <a:close/>
              </a:path>
            </a:pathLst>
          </a:custGeom>
          <a:solidFill>
            <a:srgbClr val="005776"/>
          </a:solidFill>
        </p:spPr>
        <p:txBody>
          <a:bodyPr wrap="square" lIns="0" tIns="0" rIns="0" bIns="0" rtlCol="0"/>
          <a:lstStyle/>
          <a:p>
            <a:endParaRPr/>
          </a:p>
        </p:txBody>
      </p:sp>
      <p:sp>
        <p:nvSpPr>
          <p:cNvPr id="88" name="object 88"/>
          <p:cNvSpPr/>
          <p:nvPr/>
        </p:nvSpPr>
        <p:spPr>
          <a:xfrm>
            <a:off x="6714159" y="3786035"/>
            <a:ext cx="122555" cy="722630"/>
          </a:xfrm>
          <a:custGeom>
            <a:avLst/>
            <a:gdLst/>
            <a:ahLst/>
            <a:cxnLst/>
            <a:rect l="l" t="t" r="r" b="b"/>
            <a:pathLst>
              <a:path w="122554" h="722629">
                <a:moveTo>
                  <a:pt x="0" y="722261"/>
                </a:moveTo>
                <a:lnTo>
                  <a:pt x="122389" y="722261"/>
                </a:lnTo>
                <a:lnTo>
                  <a:pt x="122389" y="0"/>
                </a:lnTo>
                <a:lnTo>
                  <a:pt x="0" y="0"/>
                </a:lnTo>
                <a:lnTo>
                  <a:pt x="0" y="722261"/>
                </a:lnTo>
                <a:close/>
              </a:path>
            </a:pathLst>
          </a:custGeom>
          <a:solidFill>
            <a:srgbClr val="005776"/>
          </a:solidFill>
        </p:spPr>
        <p:txBody>
          <a:bodyPr wrap="square" lIns="0" tIns="0" rIns="0" bIns="0" rtlCol="0"/>
          <a:lstStyle/>
          <a:p>
            <a:endParaRPr/>
          </a:p>
        </p:txBody>
      </p:sp>
      <p:sp>
        <p:nvSpPr>
          <p:cNvPr id="89" name="object 89"/>
          <p:cNvSpPr/>
          <p:nvPr/>
        </p:nvSpPr>
        <p:spPr>
          <a:xfrm>
            <a:off x="7054138" y="3503409"/>
            <a:ext cx="122555" cy="283210"/>
          </a:xfrm>
          <a:custGeom>
            <a:avLst/>
            <a:gdLst/>
            <a:ahLst/>
            <a:cxnLst/>
            <a:rect l="l" t="t" r="r" b="b"/>
            <a:pathLst>
              <a:path w="122554" h="283210">
                <a:moveTo>
                  <a:pt x="0" y="0"/>
                </a:moveTo>
                <a:lnTo>
                  <a:pt x="122389" y="0"/>
                </a:lnTo>
                <a:lnTo>
                  <a:pt x="122389" y="282625"/>
                </a:lnTo>
                <a:lnTo>
                  <a:pt x="0" y="282625"/>
                </a:lnTo>
                <a:lnTo>
                  <a:pt x="0" y="0"/>
                </a:lnTo>
                <a:close/>
              </a:path>
            </a:pathLst>
          </a:custGeom>
          <a:solidFill>
            <a:srgbClr val="005776"/>
          </a:solidFill>
        </p:spPr>
        <p:txBody>
          <a:bodyPr wrap="square" lIns="0" tIns="0" rIns="0" bIns="0" rtlCol="0"/>
          <a:lstStyle/>
          <a:p>
            <a:endParaRPr/>
          </a:p>
        </p:txBody>
      </p:sp>
      <p:sp>
        <p:nvSpPr>
          <p:cNvPr id="90" name="object 90"/>
          <p:cNvSpPr/>
          <p:nvPr/>
        </p:nvSpPr>
        <p:spPr>
          <a:xfrm>
            <a:off x="7224115" y="3691826"/>
            <a:ext cx="122555" cy="94615"/>
          </a:xfrm>
          <a:custGeom>
            <a:avLst/>
            <a:gdLst/>
            <a:ahLst/>
            <a:cxnLst/>
            <a:rect l="l" t="t" r="r" b="b"/>
            <a:pathLst>
              <a:path w="122554" h="94614">
                <a:moveTo>
                  <a:pt x="0" y="0"/>
                </a:moveTo>
                <a:lnTo>
                  <a:pt x="122389" y="0"/>
                </a:lnTo>
                <a:lnTo>
                  <a:pt x="122389" y="94208"/>
                </a:lnTo>
                <a:lnTo>
                  <a:pt x="0" y="94208"/>
                </a:lnTo>
                <a:lnTo>
                  <a:pt x="0" y="0"/>
                </a:lnTo>
                <a:close/>
              </a:path>
            </a:pathLst>
          </a:custGeom>
          <a:solidFill>
            <a:srgbClr val="005776"/>
          </a:solidFill>
        </p:spPr>
        <p:txBody>
          <a:bodyPr wrap="square" lIns="0" tIns="0" rIns="0" bIns="0" rtlCol="0"/>
          <a:lstStyle/>
          <a:p>
            <a:endParaRPr/>
          </a:p>
        </p:txBody>
      </p:sp>
      <p:sp>
        <p:nvSpPr>
          <p:cNvPr id="91" name="object 91"/>
          <p:cNvSpPr/>
          <p:nvPr/>
        </p:nvSpPr>
        <p:spPr>
          <a:xfrm>
            <a:off x="7564107" y="3660419"/>
            <a:ext cx="122555" cy="125730"/>
          </a:xfrm>
          <a:custGeom>
            <a:avLst/>
            <a:gdLst/>
            <a:ahLst/>
            <a:cxnLst/>
            <a:rect l="l" t="t" r="r" b="b"/>
            <a:pathLst>
              <a:path w="122554" h="125729">
                <a:moveTo>
                  <a:pt x="0" y="0"/>
                </a:moveTo>
                <a:lnTo>
                  <a:pt x="122377" y="0"/>
                </a:lnTo>
                <a:lnTo>
                  <a:pt x="122377" y="125615"/>
                </a:lnTo>
                <a:lnTo>
                  <a:pt x="0" y="125615"/>
                </a:lnTo>
                <a:lnTo>
                  <a:pt x="0" y="0"/>
                </a:lnTo>
                <a:close/>
              </a:path>
            </a:pathLst>
          </a:custGeom>
          <a:solidFill>
            <a:srgbClr val="005776"/>
          </a:solidFill>
        </p:spPr>
        <p:txBody>
          <a:bodyPr wrap="square" lIns="0" tIns="0" rIns="0" bIns="0" rtlCol="0"/>
          <a:lstStyle/>
          <a:p>
            <a:endParaRPr/>
          </a:p>
        </p:txBody>
      </p:sp>
      <p:sp>
        <p:nvSpPr>
          <p:cNvPr id="92" name="object 92"/>
          <p:cNvSpPr/>
          <p:nvPr/>
        </p:nvSpPr>
        <p:spPr>
          <a:xfrm>
            <a:off x="7734083" y="3786035"/>
            <a:ext cx="122555" cy="1193800"/>
          </a:xfrm>
          <a:custGeom>
            <a:avLst/>
            <a:gdLst/>
            <a:ahLst/>
            <a:cxnLst/>
            <a:rect l="l" t="t" r="r" b="b"/>
            <a:pathLst>
              <a:path w="122554" h="1193800">
                <a:moveTo>
                  <a:pt x="0" y="1193304"/>
                </a:moveTo>
                <a:lnTo>
                  <a:pt x="122389" y="1193304"/>
                </a:lnTo>
                <a:lnTo>
                  <a:pt x="122389" y="0"/>
                </a:lnTo>
                <a:lnTo>
                  <a:pt x="0" y="0"/>
                </a:lnTo>
                <a:lnTo>
                  <a:pt x="0" y="1193304"/>
                </a:lnTo>
                <a:close/>
              </a:path>
            </a:pathLst>
          </a:custGeom>
          <a:solidFill>
            <a:srgbClr val="005776"/>
          </a:solidFill>
        </p:spPr>
        <p:txBody>
          <a:bodyPr wrap="square" lIns="0" tIns="0" rIns="0" bIns="0" rtlCol="0"/>
          <a:lstStyle/>
          <a:p>
            <a:endParaRPr/>
          </a:p>
        </p:txBody>
      </p:sp>
      <p:sp>
        <p:nvSpPr>
          <p:cNvPr id="93" name="object 93"/>
          <p:cNvSpPr/>
          <p:nvPr/>
        </p:nvSpPr>
        <p:spPr>
          <a:xfrm>
            <a:off x="8074050" y="3377793"/>
            <a:ext cx="122555" cy="408305"/>
          </a:xfrm>
          <a:custGeom>
            <a:avLst/>
            <a:gdLst/>
            <a:ahLst/>
            <a:cxnLst/>
            <a:rect l="l" t="t" r="r" b="b"/>
            <a:pathLst>
              <a:path w="122554" h="408304">
                <a:moveTo>
                  <a:pt x="0" y="0"/>
                </a:moveTo>
                <a:lnTo>
                  <a:pt x="122389" y="0"/>
                </a:lnTo>
                <a:lnTo>
                  <a:pt x="122389" y="408241"/>
                </a:lnTo>
                <a:lnTo>
                  <a:pt x="0" y="408241"/>
                </a:lnTo>
                <a:lnTo>
                  <a:pt x="0" y="0"/>
                </a:lnTo>
                <a:close/>
              </a:path>
            </a:pathLst>
          </a:custGeom>
          <a:solidFill>
            <a:srgbClr val="005776"/>
          </a:solidFill>
        </p:spPr>
        <p:txBody>
          <a:bodyPr wrap="square" lIns="0" tIns="0" rIns="0" bIns="0" rtlCol="0"/>
          <a:lstStyle/>
          <a:p>
            <a:endParaRPr/>
          </a:p>
        </p:txBody>
      </p:sp>
      <p:sp>
        <p:nvSpPr>
          <p:cNvPr id="94" name="object 94"/>
          <p:cNvSpPr/>
          <p:nvPr/>
        </p:nvSpPr>
        <p:spPr>
          <a:xfrm>
            <a:off x="8244047" y="3786027"/>
            <a:ext cx="122555" cy="0"/>
          </a:xfrm>
          <a:custGeom>
            <a:avLst/>
            <a:gdLst/>
            <a:ahLst/>
            <a:cxnLst/>
            <a:rect l="l" t="t" r="r" b="b"/>
            <a:pathLst>
              <a:path w="122554">
                <a:moveTo>
                  <a:pt x="0" y="0"/>
                </a:moveTo>
                <a:lnTo>
                  <a:pt x="122389" y="0"/>
                </a:lnTo>
              </a:path>
            </a:pathLst>
          </a:custGeom>
          <a:ln w="3175">
            <a:solidFill>
              <a:srgbClr val="005776"/>
            </a:solidFill>
          </a:ln>
        </p:spPr>
        <p:txBody>
          <a:bodyPr wrap="square" lIns="0" tIns="0" rIns="0" bIns="0" rtlCol="0"/>
          <a:lstStyle/>
          <a:p>
            <a:endParaRPr/>
          </a:p>
        </p:txBody>
      </p:sp>
      <p:sp>
        <p:nvSpPr>
          <p:cNvPr id="95" name="object 95"/>
          <p:cNvSpPr/>
          <p:nvPr/>
        </p:nvSpPr>
        <p:spPr>
          <a:xfrm>
            <a:off x="8414029" y="3377793"/>
            <a:ext cx="122555" cy="408305"/>
          </a:xfrm>
          <a:custGeom>
            <a:avLst/>
            <a:gdLst/>
            <a:ahLst/>
            <a:cxnLst/>
            <a:rect l="l" t="t" r="r" b="b"/>
            <a:pathLst>
              <a:path w="122554" h="408304">
                <a:moveTo>
                  <a:pt x="0" y="0"/>
                </a:moveTo>
                <a:lnTo>
                  <a:pt x="122389" y="0"/>
                </a:lnTo>
                <a:lnTo>
                  <a:pt x="122389" y="408241"/>
                </a:lnTo>
                <a:lnTo>
                  <a:pt x="0" y="408241"/>
                </a:lnTo>
                <a:lnTo>
                  <a:pt x="0" y="0"/>
                </a:lnTo>
                <a:close/>
              </a:path>
            </a:pathLst>
          </a:custGeom>
          <a:solidFill>
            <a:srgbClr val="005776"/>
          </a:solidFill>
        </p:spPr>
        <p:txBody>
          <a:bodyPr wrap="square" lIns="0" tIns="0" rIns="0" bIns="0" rtlCol="0"/>
          <a:lstStyle/>
          <a:p>
            <a:endParaRPr/>
          </a:p>
        </p:txBody>
      </p:sp>
      <p:sp>
        <p:nvSpPr>
          <p:cNvPr id="96" name="object 96"/>
          <p:cNvSpPr/>
          <p:nvPr/>
        </p:nvSpPr>
        <p:spPr>
          <a:xfrm>
            <a:off x="8584018" y="2843936"/>
            <a:ext cx="122555" cy="942340"/>
          </a:xfrm>
          <a:custGeom>
            <a:avLst/>
            <a:gdLst/>
            <a:ahLst/>
            <a:cxnLst/>
            <a:rect l="l" t="t" r="r" b="b"/>
            <a:pathLst>
              <a:path w="122554" h="942339">
                <a:moveTo>
                  <a:pt x="0" y="0"/>
                </a:moveTo>
                <a:lnTo>
                  <a:pt x="122389" y="0"/>
                </a:lnTo>
                <a:lnTo>
                  <a:pt x="122389" y="942086"/>
                </a:lnTo>
                <a:lnTo>
                  <a:pt x="0" y="942086"/>
                </a:lnTo>
                <a:lnTo>
                  <a:pt x="0" y="0"/>
                </a:lnTo>
                <a:close/>
              </a:path>
            </a:pathLst>
          </a:custGeom>
          <a:solidFill>
            <a:srgbClr val="005776"/>
          </a:solidFill>
        </p:spPr>
        <p:txBody>
          <a:bodyPr wrap="square" lIns="0" tIns="0" rIns="0" bIns="0" rtlCol="0"/>
          <a:lstStyle/>
          <a:p>
            <a:endParaRPr/>
          </a:p>
        </p:txBody>
      </p:sp>
      <p:sp>
        <p:nvSpPr>
          <p:cNvPr id="97" name="object 97"/>
          <p:cNvSpPr/>
          <p:nvPr/>
        </p:nvSpPr>
        <p:spPr>
          <a:xfrm>
            <a:off x="8753995" y="3440607"/>
            <a:ext cx="122555" cy="345440"/>
          </a:xfrm>
          <a:custGeom>
            <a:avLst/>
            <a:gdLst/>
            <a:ahLst/>
            <a:cxnLst/>
            <a:rect l="l" t="t" r="r" b="b"/>
            <a:pathLst>
              <a:path w="122554" h="345439">
                <a:moveTo>
                  <a:pt x="0" y="0"/>
                </a:moveTo>
                <a:lnTo>
                  <a:pt x="122389" y="0"/>
                </a:lnTo>
                <a:lnTo>
                  <a:pt x="122389" y="345427"/>
                </a:lnTo>
                <a:lnTo>
                  <a:pt x="0" y="345427"/>
                </a:lnTo>
                <a:lnTo>
                  <a:pt x="0" y="0"/>
                </a:lnTo>
                <a:close/>
              </a:path>
            </a:pathLst>
          </a:custGeom>
          <a:solidFill>
            <a:srgbClr val="005776"/>
          </a:solidFill>
        </p:spPr>
        <p:txBody>
          <a:bodyPr wrap="square" lIns="0" tIns="0" rIns="0" bIns="0" rtlCol="0"/>
          <a:lstStyle/>
          <a:p>
            <a:endParaRPr/>
          </a:p>
        </p:txBody>
      </p:sp>
      <p:sp>
        <p:nvSpPr>
          <p:cNvPr id="98" name="object 98"/>
          <p:cNvSpPr/>
          <p:nvPr/>
        </p:nvSpPr>
        <p:spPr>
          <a:xfrm>
            <a:off x="8923997" y="3801738"/>
            <a:ext cx="122555" cy="0"/>
          </a:xfrm>
          <a:custGeom>
            <a:avLst/>
            <a:gdLst/>
            <a:ahLst/>
            <a:cxnLst/>
            <a:rect l="l" t="t" r="r" b="b"/>
            <a:pathLst>
              <a:path w="122554">
                <a:moveTo>
                  <a:pt x="0" y="0"/>
                </a:moveTo>
                <a:lnTo>
                  <a:pt x="122377" y="0"/>
                </a:lnTo>
              </a:path>
            </a:pathLst>
          </a:custGeom>
          <a:ln w="31407">
            <a:solidFill>
              <a:srgbClr val="005776"/>
            </a:solidFill>
          </a:ln>
        </p:spPr>
        <p:txBody>
          <a:bodyPr wrap="square" lIns="0" tIns="0" rIns="0" bIns="0" rtlCol="0"/>
          <a:lstStyle/>
          <a:p>
            <a:endParaRPr/>
          </a:p>
        </p:txBody>
      </p:sp>
      <p:sp>
        <p:nvSpPr>
          <p:cNvPr id="99" name="object 99"/>
          <p:cNvSpPr/>
          <p:nvPr/>
        </p:nvSpPr>
        <p:spPr>
          <a:xfrm>
            <a:off x="9093987" y="3472002"/>
            <a:ext cx="122555" cy="314325"/>
          </a:xfrm>
          <a:custGeom>
            <a:avLst/>
            <a:gdLst/>
            <a:ahLst/>
            <a:cxnLst/>
            <a:rect l="l" t="t" r="r" b="b"/>
            <a:pathLst>
              <a:path w="122554" h="314325">
                <a:moveTo>
                  <a:pt x="0" y="0"/>
                </a:moveTo>
                <a:lnTo>
                  <a:pt x="122389" y="0"/>
                </a:lnTo>
                <a:lnTo>
                  <a:pt x="122389" y="314032"/>
                </a:lnTo>
                <a:lnTo>
                  <a:pt x="0" y="314032"/>
                </a:lnTo>
                <a:lnTo>
                  <a:pt x="0" y="0"/>
                </a:lnTo>
                <a:close/>
              </a:path>
            </a:pathLst>
          </a:custGeom>
          <a:solidFill>
            <a:srgbClr val="005776"/>
          </a:solidFill>
        </p:spPr>
        <p:txBody>
          <a:bodyPr wrap="square" lIns="0" tIns="0" rIns="0" bIns="0" rtlCol="0"/>
          <a:lstStyle/>
          <a:p>
            <a:endParaRPr/>
          </a:p>
        </p:txBody>
      </p:sp>
      <p:sp>
        <p:nvSpPr>
          <p:cNvPr id="100" name="object 100"/>
          <p:cNvSpPr/>
          <p:nvPr/>
        </p:nvSpPr>
        <p:spPr>
          <a:xfrm>
            <a:off x="9263963" y="3189389"/>
            <a:ext cx="122555" cy="596900"/>
          </a:xfrm>
          <a:custGeom>
            <a:avLst/>
            <a:gdLst/>
            <a:ahLst/>
            <a:cxnLst/>
            <a:rect l="l" t="t" r="r" b="b"/>
            <a:pathLst>
              <a:path w="122554" h="596900">
                <a:moveTo>
                  <a:pt x="0" y="0"/>
                </a:moveTo>
                <a:lnTo>
                  <a:pt x="122389" y="0"/>
                </a:lnTo>
                <a:lnTo>
                  <a:pt x="122389" y="596658"/>
                </a:lnTo>
                <a:lnTo>
                  <a:pt x="0" y="596658"/>
                </a:lnTo>
                <a:lnTo>
                  <a:pt x="0" y="0"/>
                </a:lnTo>
                <a:close/>
              </a:path>
            </a:pathLst>
          </a:custGeom>
          <a:solidFill>
            <a:srgbClr val="005776"/>
          </a:solidFill>
        </p:spPr>
        <p:txBody>
          <a:bodyPr wrap="square" lIns="0" tIns="0" rIns="0" bIns="0" rtlCol="0"/>
          <a:lstStyle/>
          <a:p>
            <a:endParaRPr/>
          </a:p>
        </p:txBody>
      </p:sp>
      <p:sp>
        <p:nvSpPr>
          <p:cNvPr id="101" name="object 101"/>
          <p:cNvSpPr/>
          <p:nvPr/>
        </p:nvSpPr>
        <p:spPr>
          <a:xfrm>
            <a:off x="9433953" y="3786035"/>
            <a:ext cx="122555" cy="188595"/>
          </a:xfrm>
          <a:custGeom>
            <a:avLst/>
            <a:gdLst/>
            <a:ahLst/>
            <a:cxnLst/>
            <a:rect l="l" t="t" r="r" b="b"/>
            <a:pathLst>
              <a:path w="122554" h="188595">
                <a:moveTo>
                  <a:pt x="0" y="188417"/>
                </a:moveTo>
                <a:lnTo>
                  <a:pt x="122389" y="188417"/>
                </a:lnTo>
                <a:lnTo>
                  <a:pt x="122389" y="0"/>
                </a:lnTo>
                <a:lnTo>
                  <a:pt x="0" y="0"/>
                </a:lnTo>
                <a:lnTo>
                  <a:pt x="0" y="188417"/>
                </a:lnTo>
                <a:close/>
              </a:path>
            </a:pathLst>
          </a:custGeom>
          <a:solidFill>
            <a:srgbClr val="005776"/>
          </a:solidFill>
        </p:spPr>
        <p:txBody>
          <a:bodyPr wrap="square" lIns="0" tIns="0" rIns="0" bIns="0" rtlCol="0"/>
          <a:lstStyle/>
          <a:p>
            <a:endParaRPr/>
          </a:p>
        </p:txBody>
      </p:sp>
      <p:sp>
        <p:nvSpPr>
          <p:cNvPr id="102" name="object 102"/>
          <p:cNvSpPr txBox="1"/>
          <p:nvPr/>
        </p:nvSpPr>
        <p:spPr>
          <a:xfrm>
            <a:off x="8879591"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2015</a:t>
            </a:r>
            <a:endParaRPr sz="700">
              <a:latin typeface="Century Gothic"/>
              <a:cs typeface="Century Gothic"/>
            </a:endParaRPr>
          </a:p>
        </p:txBody>
      </p:sp>
      <p:sp>
        <p:nvSpPr>
          <p:cNvPr id="103" name="object 103"/>
          <p:cNvSpPr txBox="1"/>
          <p:nvPr/>
        </p:nvSpPr>
        <p:spPr>
          <a:xfrm>
            <a:off x="8029674"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2010</a:t>
            </a:r>
            <a:endParaRPr sz="700">
              <a:latin typeface="Century Gothic"/>
              <a:cs typeface="Century Gothic"/>
            </a:endParaRPr>
          </a:p>
        </p:txBody>
      </p:sp>
      <p:sp>
        <p:nvSpPr>
          <p:cNvPr id="104" name="object 104"/>
          <p:cNvSpPr txBox="1"/>
          <p:nvPr/>
        </p:nvSpPr>
        <p:spPr>
          <a:xfrm>
            <a:off x="7179757"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2005</a:t>
            </a:r>
            <a:endParaRPr sz="700">
              <a:latin typeface="Century Gothic"/>
              <a:cs typeface="Century Gothic"/>
            </a:endParaRPr>
          </a:p>
        </p:txBody>
      </p:sp>
      <p:sp>
        <p:nvSpPr>
          <p:cNvPr id="105" name="object 105"/>
          <p:cNvSpPr txBox="1"/>
          <p:nvPr/>
        </p:nvSpPr>
        <p:spPr>
          <a:xfrm>
            <a:off x="6329840"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2000</a:t>
            </a:r>
            <a:endParaRPr sz="700">
              <a:latin typeface="Century Gothic"/>
              <a:cs typeface="Century Gothic"/>
            </a:endParaRPr>
          </a:p>
        </p:txBody>
      </p:sp>
      <p:sp>
        <p:nvSpPr>
          <p:cNvPr id="106" name="object 106"/>
          <p:cNvSpPr txBox="1"/>
          <p:nvPr/>
        </p:nvSpPr>
        <p:spPr>
          <a:xfrm>
            <a:off x="5479924"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1995</a:t>
            </a:r>
            <a:endParaRPr sz="700">
              <a:latin typeface="Century Gothic"/>
              <a:cs typeface="Century Gothic"/>
            </a:endParaRPr>
          </a:p>
        </p:txBody>
      </p:sp>
      <p:sp>
        <p:nvSpPr>
          <p:cNvPr id="107" name="object 107"/>
          <p:cNvSpPr txBox="1"/>
          <p:nvPr/>
        </p:nvSpPr>
        <p:spPr>
          <a:xfrm>
            <a:off x="4630007"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1990</a:t>
            </a:r>
            <a:endParaRPr sz="700">
              <a:latin typeface="Century Gothic"/>
              <a:cs typeface="Century Gothic"/>
            </a:endParaRPr>
          </a:p>
        </p:txBody>
      </p:sp>
      <p:sp>
        <p:nvSpPr>
          <p:cNvPr id="108" name="object 108"/>
          <p:cNvSpPr txBox="1"/>
          <p:nvPr/>
        </p:nvSpPr>
        <p:spPr>
          <a:xfrm>
            <a:off x="3780090"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1985</a:t>
            </a:r>
            <a:endParaRPr sz="700">
              <a:latin typeface="Century Gothic"/>
              <a:cs typeface="Century Gothic"/>
            </a:endParaRPr>
          </a:p>
        </p:txBody>
      </p:sp>
      <p:sp>
        <p:nvSpPr>
          <p:cNvPr id="109" name="object 109"/>
          <p:cNvSpPr txBox="1"/>
          <p:nvPr/>
        </p:nvSpPr>
        <p:spPr>
          <a:xfrm>
            <a:off x="2930173" y="5510157"/>
            <a:ext cx="211454"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1980</a:t>
            </a:r>
            <a:endParaRPr sz="700">
              <a:latin typeface="Century Gothic"/>
              <a:cs typeface="Century Gothic"/>
            </a:endParaRPr>
          </a:p>
        </p:txBody>
      </p:sp>
      <p:sp>
        <p:nvSpPr>
          <p:cNvPr id="110" name="object 110"/>
          <p:cNvSpPr/>
          <p:nvPr/>
        </p:nvSpPr>
        <p:spPr>
          <a:xfrm>
            <a:off x="2988870" y="4315339"/>
            <a:ext cx="109220" cy="109220"/>
          </a:xfrm>
          <a:custGeom>
            <a:avLst/>
            <a:gdLst/>
            <a:ahLst/>
            <a:cxnLst/>
            <a:rect l="l" t="t" r="r" b="b"/>
            <a:pathLst>
              <a:path w="109219"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11" name="object 111"/>
          <p:cNvSpPr/>
          <p:nvPr/>
        </p:nvSpPr>
        <p:spPr>
          <a:xfrm>
            <a:off x="3158853" y="4338891"/>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12" name="object 112"/>
          <p:cNvSpPr/>
          <p:nvPr/>
        </p:nvSpPr>
        <p:spPr>
          <a:xfrm>
            <a:off x="3328844" y="4320956"/>
            <a:ext cx="109220" cy="109220"/>
          </a:xfrm>
          <a:custGeom>
            <a:avLst/>
            <a:gdLst/>
            <a:ahLst/>
            <a:cxnLst/>
            <a:rect l="l" t="t" r="r" b="b"/>
            <a:pathLst>
              <a:path w="109220" h="109220">
                <a:moveTo>
                  <a:pt x="54610" y="0"/>
                </a:moveTo>
                <a:lnTo>
                  <a:pt x="0" y="54622"/>
                </a:lnTo>
                <a:lnTo>
                  <a:pt x="54610" y="109232"/>
                </a:lnTo>
                <a:lnTo>
                  <a:pt x="109220" y="54622"/>
                </a:lnTo>
                <a:lnTo>
                  <a:pt x="54610" y="0"/>
                </a:lnTo>
                <a:close/>
              </a:path>
            </a:pathLst>
          </a:custGeom>
          <a:solidFill>
            <a:srgbClr val="878A8F"/>
          </a:solidFill>
        </p:spPr>
        <p:txBody>
          <a:bodyPr wrap="square" lIns="0" tIns="0" rIns="0" bIns="0" rtlCol="0"/>
          <a:lstStyle/>
          <a:p>
            <a:endParaRPr/>
          </a:p>
        </p:txBody>
      </p:sp>
      <p:sp>
        <p:nvSpPr>
          <p:cNvPr id="113" name="object 113"/>
          <p:cNvSpPr/>
          <p:nvPr/>
        </p:nvSpPr>
        <p:spPr>
          <a:xfrm>
            <a:off x="3498827" y="4003536"/>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14" name="object 114"/>
          <p:cNvSpPr/>
          <p:nvPr/>
        </p:nvSpPr>
        <p:spPr>
          <a:xfrm>
            <a:off x="3668816" y="4182981"/>
            <a:ext cx="109220" cy="109220"/>
          </a:xfrm>
          <a:custGeom>
            <a:avLst/>
            <a:gdLst/>
            <a:ahLst/>
            <a:cxnLst/>
            <a:rect l="l" t="t" r="r" b="b"/>
            <a:pathLst>
              <a:path w="109220" h="109220">
                <a:moveTo>
                  <a:pt x="54610" y="0"/>
                </a:moveTo>
                <a:lnTo>
                  <a:pt x="0" y="54622"/>
                </a:lnTo>
                <a:lnTo>
                  <a:pt x="54610" y="109232"/>
                </a:lnTo>
                <a:lnTo>
                  <a:pt x="109220" y="54622"/>
                </a:lnTo>
                <a:lnTo>
                  <a:pt x="54610" y="0"/>
                </a:lnTo>
                <a:close/>
              </a:path>
            </a:pathLst>
          </a:custGeom>
          <a:solidFill>
            <a:srgbClr val="878A8F"/>
          </a:solidFill>
        </p:spPr>
        <p:txBody>
          <a:bodyPr wrap="square" lIns="0" tIns="0" rIns="0" bIns="0" rtlCol="0"/>
          <a:lstStyle/>
          <a:p>
            <a:endParaRPr/>
          </a:p>
        </p:txBody>
      </p:sp>
      <p:sp>
        <p:nvSpPr>
          <p:cNvPr id="115" name="object 115"/>
          <p:cNvSpPr/>
          <p:nvPr/>
        </p:nvSpPr>
        <p:spPr>
          <a:xfrm>
            <a:off x="3838800" y="4001331"/>
            <a:ext cx="109220" cy="109855"/>
          </a:xfrm>
          <a:custGeom>
            <a:avLst/>
            <a:gdLst/>
            <a:ahLst/>
            <a:cxnLst/>
            <a:rect l="l" t="t" r="r" b="b"/>
            <a:pathLst>
              <a:path w="109220" h="109854">
                <a:moveTo>
                  <a:pt x="54622" y="0"/>
                </a:moveTo>
                <a:lnTo>
                  <a:pt x="0" y="54622"/>
                </a:lnTo>
                <a:lnTo>
                  <a:pt x="54622" y="109245"/>
                </a:lnTo>
                <a:lnTo>
                  <a:pt x="109220" y="54622"/>
                </a:lnTo>
                <a:lnTo>
                  <a:pt x="54622" y="0"/>
                </a:lnTo>
                <a:close/>
              </a:path>
            </a:pathLst>
          </a:custGeom>
          <a:solidFill>
            <a:srgbClr val="878A8F"/>
          </a:solidFill>
        </p:spPr>
        <p:txBody>
          <a:bodyPr wrap="square" lIns="0" tIns="0" rIns="0" bIns="0" rtlCol="0"/>
          <a:lstStyle/>
          <a:p>
            <a:endParaRPr/>
          </a:p>
        </p:txBody>
      </p:sp>
      <p:sp>
        <p:nvSpPr>
          <p:cNvPr id="116" name="object 116"/>
          <p:cNvSpPr/>
          <p:nvPr/>
        </p:nvSpPr>
        <p:spPr>
          <a:xfrm>
            <a:off x="4008790" y="4063354"/>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17" name="object 117"/>
          <p:cNvSpPr/>
          <p:nvPr/>
        </p:nvSpPr>
        <p:spPr>
          <a:xfrm>
            <a:off x="4178773" y="4819312"/>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18" name="object 118"/>
          <p:cNvSpPr/>
          <p:nvPr/>
        </p:nvSpPr>
        <p:spPr>
          <a:xfrm>
            <a:off x="4348764" y="4052516"/>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19" name="object 119"/>
          <p:cNvSpPr/>
          <p:nvPr/>
        </p:nvSpPr>
        <p:spPr>
          <a:xfrm>
            <a:off x="4518747" y="4052516"/>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20" name="object 120"/>
          <p:cNvSpPr/>
          <p:nvPr/>
        </p:nvSpPr>
        <p:spPr>
          <a:xfrm>
            <a:off x="4688738" y="4411424"/>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21" name="object 121"/>
          <p:cNvSpPr/>
          <p:nvPr/>
        </p:nvSpPr>
        <p:spPr>
          <a:xfrm>
            <a:off x="4858721" y="3979983"/>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22" name="object 122"/>
          <p:cNvSpPr/>
          <p:nvPr/>
        </p:nvSpPr>
        <p:spPr>
          <a:xfrm>
            <a:off x="5028710" y="3979983"/>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23" name="object 123"/>
          <p:cNvSpPr/>
          <p:nvPr/>
        </p:nvSpPr>
        <p:spPr>
          <a:xfrm>
            <a:off x="5198695" y="3956430"/>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24" name="object 124"/>
          <p:cNvSpPr/>
          <p:nvPr/>
        </p:nvSpPr>
        <p:spPr>
          <a:xfrm>
            <a:off x="5368685" y="4063354"/>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25" name="object 125"/>
          <p:cNvSpPr/>
          <p:nvPr/>
        </p:nvSpPr>
        <p:spPr>
          <a:xfrm>
            <a:off x="5538669" y="3896606"/>
            <a:ext cx="109220" cy="109220"/>
          </a:xfrm>
          <a:custGeom>
            <a:avLst/>
            <a:gdLst/>
            <a:ahLst/>
            <a:cxnLst/>
            <a:rect l="l" t="t" r="r" b="b"/>
            <a:pathLst>
              <a:path w="109220" h="109220">
                <a:moveTo>
                  <a:pt x="54622" y="0"/>
                </a:moveTo>
                <a:lnTo>
                  <a:pt x="0" y="54622"/>
                </a:lnTo>
                <a:lnTo>
                  <a:pt x="54622" y="109232"/>
                </a:lnTo>
                <a:lnTo>
                  <a:pt x="109220" y="54622"/>
                </a:lnTo>
                <a:lnTo>
                  <a:pt x="54622" y="0"/>
                </a:lnTo>
                <a:close/>
              </a:path>
            </a:pathLst>
          </a:custGeom>
          <a:solidFill>
            <a:srgbClr val="878A8F"/>
          </a:solidFill>
        </p:spPr>
        <p:txBody>
          <a:bodyPr wrap="square" lIns="0" tIns="0" rIns="0" bIns="0" rtlCol="0"/>
          <a:lstStyle/>
          <a:p>
            <a:endParaRPr/>
          </a:p>
        </p:txBody>
      </p:sp>
      <p:sp>
        <p:nvSpPr>
          <p:cNvPr id="126" name="object 126"/>
          <p:cNvSpPr/>
          <p:nvPr/>
        </p:nvSpPr>
        <p:spPr>
          <a:xfrm>
            <a:off x="5708658" y="4039802"/>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27" name="object 127"/>
          <p:cNvSpPr/>
          <p:nvPr/>
        </p:nvSpPr>
        <p:spPr>
          <a:xfrm>
            <a:off x="5878643" y="4123161"/>
            <a:ext cx="109220" cy="109855"/>
          </a:xfrm>
          <a:custGeom>
            <a:avLst/>
            <a:gdLst/>
            <a:ahLst/>
            <a:cxnLst/>
            <a:rect l="l" t="t" r="r" b="b"/>
            <a:pathLst>
              <a:path w="109220" h="109854">
                <a:moveTo>
                  <a:pt x="54622" y="0"/>
                </a:moveTo>
                <a:lnTo>
                  <a:pt x="0" y="54622"/>
                </a:lnTo>
                <a:lnTo>
                  <a:pt x="54622" y="109245"/>
                </a:lnTo>
                <a:lnTo>
                  <a:pt x="109220" y="54622"/>
                </a:lnTo>
                <a:lnTo>
                  <a:pt x="54622" y="0"/>
                </a:lnTo>
                <a:close/>
              </a:path>
            </a:pathLst>
          </a:custGeom>
          <a:solidFill>
            <a:srgbClr val="878A8F"/>
          </a:solidFill>
        </p:spPr>
        <p:txBody>
          <a:bodyPr wrap="square" lIns="0" tIns="0" rIns="0" bIns="0" rtlCol="0"/>
          <a:lstStyle/>
          <a:p>
            <a:endParaRPr/>
          </a:p>
        </p:txBody>
      </p:sp>
      <p:sp>
        <p:nvSpPr>
          <p:cNvPr id="128" name="object 128"/>
          <p:cNvSpPr/>
          <p:nvPr/>
        </p:nvSpPr>
        <p:spPr>
          <a:xfrm>
            <a:off x="6048632" y="4375157"/>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29" name="object 129"/>
          <p:cNvSpPr/>
          <p:nvPr/>
        </p:nvSpPr>
        <p:spPr>
          <a:xfrm>
            <a:off x="6218623" y="4172143"/>
            <a:ext cx="109220" cy="109220"/>
          </a:xfrm>
          <a:custGeom>
            <a:avLst/>
            <a:gdLst/>
            <a:ahLst/>
            <a:cxnLst/>
            <a:rect l="l" t="t" r="r" b="b"/>
            <a:pathLst>
              <a:path w="109220" h="109220">
                <a:moveTo>
                  <a:pt x="54610" y="0"/>
                </a:moveTo>
                <a:lnTo>
                  <a:pt x="0" y="54622"/>
                </a:lnTo>
                <a:lnTo>
                  <a:pt x="54610" y="109232"/>
                </a:lnTo>
                <a:lnTo>
                  <a:pt x="109220" y="54622"/>
                </a:lnTo>
                <a:lnTo>
                  <a:pt x="54610" y="0"/>
                </a:lnTo>
                <a:close/>
              </a:path>
            </a:pathLst>
          </a:custGeom>
          <a:solidFill>
            <a:srgbClr val="878A8F"/>
          </a:solidFill>
        </p:spPr>
        <p:txBody>
          <a:bodyPr wrap="square" lIns="0" tIns="0" rIns="0" bIns="0" rtlCol="0"/>
          <a:lstStyle/>
          <a:p>
            <a:endParaRPr/>
          </a:p>
        </p:txBody>
      </p:sp>
      <p:sp>
        <p:nvSpPr>
          <p:cNvPr id="130" name="object 130"/>
          <p:cNvSpPr/>
          <p:nvPr/>
        </p:nvSpPr>
        <p:spPr>
          <a:xfrm>
            <a:off x="6388606" y="4328053"/>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31" name="object 131"/>
          <p:cNvSpPr/>
          <p:nvPr/>
        </p:nvSpPr>
        <p:spPr>
          <a:xfrm>
            <a:off x="6558589" y="4629008"/>
            <a:ext cx="109220" cy="109220"/>
          </a:xfrm>
          <a:custGeom>
            <a:avLst/>
            <a:gdLst/>
            <a:ahLst/>
            <a:cxnLst/>
            <a:rect l="l" t="t" r="r" b="b"/>
            <a:pathLst>
              <a:path w="109220" h="109220">
                <a:moveTo>
                  <a:pt x="54622" y="0"/>
                </a:moveTo>
                <a:lnTo>
                  <a:pt x="0" y="54622"/>
                </a:lnTo>
                <a:lnTo>
                  <a:pt x="54622" y="109232"/>
                </a:lnTo>
                <a:lnTo>
                  <a:pt x="109232" y="54622"/>
                </a:lnTo>
                <a:lnTo>
                  <a:pt x="54622" y="0"/>
                </a:lnTo>
                <a:close/>
              </a:path>
            </a:pathLst>
          </a:custGeom>
          <a:solidFill>
            <a:srgbClr val="878A8F"/>
          </a:solidFill>
        </p:spPr>
        <p:txBody>
          <a:bodyPr wrap="square" lIns="0" tIns="0" rIns="0" bIns="0" rtlCol="0"/>
          <a:lstStyle/>
          <a:p>
            <a:endParaRPr/>
          </a:p>
        </p:txBody>
      </p:sp>
      <p:sp>
        <p:nvSpPr>
          <p:cNvPr id="132" name="object 132"/>
          <p:cNvSpPr/>
          <p:nvPr/>
        </p:nvSpPr>
        <p:spPr>
          <a:xfrm>
            <a:off x="6728574" y="4821187"/>
            <a:ext cx="109220" cy="109220"/>
          </a:xfrm>
          <a:custGeom>
            <a:avLst/>
            <a:gdLst/>
            <a:ahLst/>
            <a:cxnLst/>
            <a:rect l="l" t="t" r="r" b="b"/>
            <a:pathLst>
              <a:path w="109220" h="109220">
                <a:moveTo>
                  <a:pt x="54622" y="0"/>
                </a:moveTo>
                <a:lnTo>
                  <a:pt x="0" y="54610"/>
                </a:lnTo>
                <a:lnTo>
                  <a:pt x="54622" y="109232"/>
                </a:lnTo>
                <a:lnTo>
                  <a:pt x="109232" y="54610"/>
                </a:lnTo>
                <a:lnTo>
                  <a:pt x="54622" y="0"/>
                </a:lnTo>
                <a:close/>
              </a:path>
            </a:pathLst>
          </a:custGeom>
          <a:solidFill>
            <a:srgbClr val="878A8F"/>
          </a:solidFill>
        </p:spPr>
        <p:txBody>
          <a:bodyPr wrap="square" lIns="0" tIns="0" rIns="0" bIns="0" rtlCol="0"/>
          <a:lstStyle/>
          <a:p>
            <a:endParaRPr/>
          </a:p>
        </p:txBody>
      </p:sp>
      <p:sp>
        <p:nvSpPr>
          <p:cNvPr id="133" name="object 133"/>
          <p:cNvSpPr/>
          <p:nvPr/>
        </p:nvSpPr>
        <p:spPr>
          <a:xfrm>
            <a:off x="6898570" y="4214478"/>
            <a:ext cx="109220" cy="109220"/>
          </a:xfrm>
          <a:custGeom>
            <a:avLst/>
            <a:gdLst/>
            <a:ahLst/>
            <a:cxnLst/>
            <a:rect l="l" t="t" r="r" b="b"/>
            <a:pathLst>
              <a:path w="109220" h="109220">
                <a:moveTo>
                  <a:pt x="54610" y="0"/>
                </a:moveTo>
                <a:lnTo>
                  <a:pt x="0" y="54622"/>
                </a:lnTo>
                <a:lnTo>
                  <a:pt x="54610" y="109232"/>
                </a:lnTo>
                <a:lnTo>
                  <a:pt x="109220" y="54622"/>
                </a:lnTo>
                <a:lnTo>
                  <a:pt x="54610" y="0"/>
                </a:lnTo>
                <a:close/>
              </a:path>
            </a:pathLst>
          </a:custGeom>
          <a:solidFill>
            <a:srgbClr val="878A8F"/>
          </a:solidFill>
        </p:spPr>
        <p:txBody>
          <a:bodyPr wrap="square" lIns="0" tIns="0" rIns="0" bIns="0" rtlCol="0"/>
          <a:lstStyle/>
          <a:p>
            <a:endParaRPr/>
          </a:p>
        </p:txBody>
      </p:sp>
      <p:sp>
        <p:nvSpPr>
          <p:cNvPr id="134" name="object 134"/>
          <p:cNvSpPr/>
          <p:nvPr/>
        </p:nvSpPr>
        <p:spPr>
          <a:xfrm>
            <a:off x="7068553" y="4035035"/>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35" name="object 135"/>
          <p:cNvSpPr/>
          <p:nvPr/>
        </p:nvSpPr>
        <p:spPr>
          <a:xfrm>
            <a:off x="7238538" y="4011483"/>
            <a:ext cx="109220" cy="109220"/>
          </a:xfrm>
          <a:custGeom>
            <a:avLst/>
            <a:gdLst/>
            <a:ahLst/>
            <a:cxnLst/>
            <a:rect l="l" t="t" r="r" b="b"/>
            <a:pathLst>
              <a:path w="109220" h="109220">
                <a:moveTo>
                  <a:pt x="54622" y="0"/>
                </a:moveTo>
                <a:lnTo>
                  <a:pt x="0" y="54610"/>
                </a:lnTo>
                <a:lnTo>
                  <a:pt x="54622" y="109232"/>
                </a:lnTo>
                <a:lnTo>
                  <a:pt x="109232" y="54610"/>
                </a:lnTo>
                <a:lnTo>
                  <a:pt x="54622" y="0"/>
                </a:lnTo>
                <a:close/>
              </a:path>
            </a:pathLst>
          </a:custGeom>
          <a:solidFill>
            <a:srgbClr val="878A8F"/>
          </a:solidFill>
        </p:spPr>
        <p:txBody>
          <a:bodyPr wrap="square" lIns="0" tIns="0" rIns="0" bIns="0" rtlCol="0"/>
          <a:lstStyle/>
          <a:p>
            <a:endParaRPr/>
          </a:p>
        </p:txBody>
      </p:sp>
      <p:sp>
        <p:nvSpPr>
          <p:cNvPr id="136" name="object 136"/>
          <p:cNvSpPr/>
          <p:nvPr/>
        </p:nvSpPr>
        <p:spPr>
          <a:xfrm>
            <a:off x="7408520" y="4035035"/>
            <a:ext cx="109220" cy="109220"/>
          </a:xfrm>
          <a:custGeom>
            <a:avLst/>
            <a:gdLst/>
            <a:ahLst/>
            <a:cxnLst/>
            <a:rect l="l" t="t" r="r" b="b"/>
            <a:pathLst>
              <a:path w="109220" h="109220">
                <a:moveTo>
                  <a:pt x="54622" y="0"/>
                </a:moveTo>
                <a:lnTo>
                  <a:pt x="0" y="54610"/>
                </a:lnTo>
                <a:lnTo>
                  <a:pt x="54622" y="109232"/>
                </a:lnTo>
                <a:lnTo>
                  <a:pt x="109232" y="54610"/>
                </a:lnTo>
                <a:lnTo>
                  <a:pt x="54622" y="0"/>
                </a:lnTo>
                <a:close/>
              </a:path>
            </a:pathLst>
          </a:custGeom>
          <a:solidFill>
            <a:srgbClr val="878A8F"/>
          </a:solidFill>
        </p:spPr>
        <p:txBody>
          <a:bodyPr wrap="square" lIns="0" tIns="0" rIns="0" bIns="0" rtlCol="0"/>
          <a:lstStyle/>
          <a:p>
            <a:endParaRPr/>
          </a:p>
        </p:txBody>
      </p:sp>
      <p:sp>
        <p:nvSpPr>
          <p:cNvPr id="137" name="object 137"/>
          <p:cNvSpPr/>
          <p:nvPr/>
        </p:nvSpPr>
        <p:spPr>
          <a:xfrm>
            <a:off x="7578519" y="4107568"/>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38" name="object 138"/>
          <p:cNvSpPr/>
          <p:nvPr/>
        </p:nvSpPr>
        <p:spPr>
          <a:xfrm>
            <a:off x="7918484" y="4595065"/>
            <a:ext cx="109220" cy="109220"/>
          </a:xfrm>
          <a:custGeom>
            <a:avLst/>
            <a:gdLst/>
            <a:ahLst/>
            <a:cxnLst/>
            <a:rect l="l" t="t" r="r" b="b"/>
            <a:pathLst>
              <a:path w="109220" h="109220">
                <a:moveTo>
                  <a:pt x="54622" y="0"/>
                </a:moveTo>
                <a:lnTo>
                  <a:pt x="0" y="54622"/>
                </a:lnTo>
                <a:lnTo>
                  <a:pt x="54622" y="109232"/>
                </a:lnTo>
                <a:lnTo>
                  <a:pt x="109232" y="54622"/>
                </a:lnTo>
                <a:lnTo>
                  <a:pt x="54622" y="0"/>
                </a:lnTo>
                <a:close/>
              </a:path>
            </a:pathLst>
          </a:custGeom>
          <a:solidFill>
            <a:srgbClr val="878A8F"/>
          </a:solidFill>
        </p:spPr>
        <p:txBody>
          <a:bodyPr wrap="square" lIns="0" tIns="0" rIns="0" bIns="0" rtlCol="0"/>
          <a:lstStyle/>
          <a:p>
            <a:endParaRPr/>
          </a:p>
        </p:txBody>
      </p:sp>
      <p:sp>
        <p:nvSpPr>
          <p:cNvPr id="139" name="object 139"/>
          <p:cNvSpPr/>
          <p:nvPr/>
        </p:nvSpPr>
        <p:spPr>
          <a:xfrm>
            <a:off x="8088467" y="4299725"/>
            <a:ext cx="109220" cy="109220"/>
          </a:xfrm>
          <a:custGeom>
            <a:avLst/>
            <a:gdLst/>
            <a:ahLst/>
            <a:cxnLst/>
            <a:rect l="l" t="t" r="r" b="b"/>
            <a:pathLst>
              <a:path w="109220" h="109220">
                <a:moveTo>
                  <a:pt x="54622" y="0"/>
                </a:moveTo>
                <a:lnTo>
                  <a:pt x="0" y="54622"/>
                </a:lnTo>
                <a:lnTo>
                  <a:pt x="54622" y="109232"/>
                </a:lnTo>
                <a:lnTo>
                  <a:pt x="109232" y="54622"/>
                </a:lnTo>
                <a:lnTo>
                  <a:pt x="54622" y="0"/>
                </a:lnTo>
                <a:close/>
              </a:path>
            </a:pathLst>
          </a:custGeom>
          <a:solidFill>
            <a:srgbClr val="878A8F"/>
          </a:solidFill>
        </p:spPr>
        <p:txBody>
          <a:bodyPr wrap="square" lIns="0" tIns="0" rIns="0" bIns="0" rtlCol="0"/>
          <a:lstStyle/>
          <a:p>
            <a:endParaRPr/>
          </a:p>
        </p:txBody>
      </p:sp>
      <p:sp>
        <p:nvSpPr>
          <p:cNvPr id="140" name="object 140"/>
          <p:cNvSpPr/>
          <p:nvPr/>
        </p:nvSpPr>
        <p:spPr>
          <a:xfrm>
            <a:off x="8258464" y="4383104"/>
            <a:ext cx="109220" cy="109220"/>
          </a:xfrm>
          <a:custGeom>
            <a:avLst/>
            <a:gdLst/>
            <a:ahLst/>
            <a:cxnLst/>
            <a:rect l="l" t="t" r="r" b="b"/>
            <a:pathLst>
              <a:path w="109220" h="109220">
                <a:moveTo>
                  <a:pt x="54622" y="0"/>
                </a:moveTo>
                <a:lnTo>
                  <a:pt x="0" y="54610"/>
                </a:lnTo>
                <a:lnTo>
                  <a:pt x="54622" y="109232"/>
                </a:lnTo>
                <a:lnTo>
                  <a:pt x="109220" y="54610"/>
                </a:lnTo>
                <a:lnTo>
                  <a:pt x="54622" y="0"/>
                </a:lnTo>
                <a:close/>
              </a:path>
            </a:pathLst>
          </a:custGeom>
          <a:solidFill>
            <a:srgbClr val="878A8F"/>
          </a:solidFill>
        </p:spPr>
        <p:txBody>
          <a:bodyPr wrap="square" lIns="0" tIns="0" rIns="0" bIns="0" rtlCol="0"/>
          <a:lstStyle/>
          <a:p>
            <a:endParaRPr/>
          </a:p>
        </p:txBody>
      </p:sp>
      <p:sp>
        <p:nvSpPr>
          <p:cNvPr id="141" name="object 141"/>
          <p:cNvSpPr/>
          <p:nvPr/>
        </p:nvSpPr>
        <p:spPr>
          <a:xfrm>
            <a:off x="8428447" y="4094854"/>
            <a:ext cx="109220" cy="109220"/>
          </a:xfrm>
          <a:custGeom>
            <a:avLst/>
            <a:gdLst/>
            <a:ahLst/>
            <a:cxnLst/>
            <a:rect l="l" t="t" r="r" b="b"/>
            <a:pathLst>
              <a:path w="109220" h="109220">
                <a:moveTo>
                  <a:pt x="54622" y="0"/>
                </a:moveTo>
                <a:lnTo>
                  <a:pt x="0" y="54610"/>
                </a:lnTo>
                <a:lnTo>
                  <a:pt x="54622" y="109232"/>
                </a:lnTo>
                <a:lnTo>
                  <a:pt x="109232" y="54610"/>
                </a:lnTo>
                <a:lnTo>
                  <a:pt x="54622" y="0"/>
                </a:lnTo>
                <a:close/>
              </a:path>
            </a:pathLst>
          </a:custGeom>
          <a:solidFill>
            <a:srgbClr val="878A8F"/>
          </a:solidFill>
        </p:spPr>
        <p:txBody>
          <a:bodyPr wrap="square" lIns="0" tIns="0" rIns="0" bIns="0" rtlCol="0"/>
          <a:lstStyle/>
          <a:p>
            <a:endParaRPr/>
          </a:p>
        </p:txBody>
      </p:sp>
      <p:sp>
        <p:nvSpPr>
          <p:cNvPr id="142" name="object 142"/>
          <p:cNvSpPr/>
          <p:nvPr/>
        </p:nvSpPr>
        <p:spPr>
          <a:xfrm>
            <a:off x="8598431" y="3975215"/>
            <a:ext cx="109220" cy="109220"/>
          </a:xfrm>
          <a:custGeom>
            <a:avLst/>
            <a:gdLst/>
            <a:ahLst/>
            <a:cxnLst/>
            <a:rect l="l" t="t" r="r" b="b"/>
            <a:pathLst>
              <a:path w="109220" h="109220">
                <a:moveTo>
                  <a:pt x="54622" y="0"/>
                </a:moveTo>
                <a:lnTo>
                  <a:pt x="0" y="54610"/>
                </a:lnTo>
                <a:lnTo>
                  <a:pt x="54622" y="109232"/>
                </a:lnTo>
                <a:lnTo>
                  <a:pt x="109232" y="54610"/>
                </a:lnTo>
                <a:lnTo>
                  <a:pt x="54622" y="0"/>
                </a:lnTo>
                <a:close/>
              </a:path>
            </a:pathLst>
          </a:custGeom>
          <a:solidFill>
            <a:srgbClr val="878A8F"/>
          </a:solidFill>
        </p:spPr>
        <p:txBody>
          <a:bodyPr wrap="square" lIns="0" tIns="0" rIns="0" bIns="0" rtlCol="0"/>
          <a:lstStyle/>
          <a:p>
            <a:endParaRPr/>
          </a:p>
        </p:txBody>
      </p:sp>
      <p:sp>
        <p:nvSpPr>
          <p:cNvPr id="143" name="object 143"/>
          <p:cNvSpPr/>
          <p:nvPr/>
        </p:nvSpPr>
        <p:spPr>
          <a:xfrm>
            <a:off x="8768428" y="3998770"/>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44" name="object 144"/>
          <p:cNvSpPr/>
          <p:nvPr/>
        </p:nvSpPr>
        <p:spPr>
          <a:xfrm>
            <a:off x="8938412" y="4154661"/>
            <a:ext cx="109220" cy="109220"/>
          </a:xfrm>
          <a:custGeom>
            <a:avLst/>
            <a:gdLst/>
            <a:ahLst/>
            <a:cxnLst/>
            <a:rect l="l" t="t" r="r" b="b"/>
            <a:pathLst>
              <a:path w="109220" h="109220">
                <a:moveTo>
                  <a:pt x="54622" y="0"/>
                </a:moveTo>
                <a:lnTo>
                  <a:pt x="0" y="54622"/>
                </a:lnTo>
                <a:lnTo>
                  <a:pt x="54622" y="109232"/>
                </a:lnTo>
                <a:lnTo>
                  <a:pt x="109220" y="54622"/>
                </a:lnTo>
                <a:lnTo>
                  <a:pt x="54622" y="0"/>
                </a:lnTo>
                <a:close/>
              </a:path>
            </a:pathLst>
          </a:custGeom>
          <a:solidFill>
            <a:srgbClr val="878A8F"/>
          </a:solidFill>
        </p:spPr>
        <p:txBody>
          <a:bodyPr wrap="square" lIns="0" tIns="0" rIns="0" bIns="0" rtlCol="0"/>
          <a:lstStyle/>
          <a:p>
            <a:endParaRPr/>
          </a:p>
        </p:txBody>
      </p:sp>
      <p:sp>
        <p:nvSpPr>
          <p:cNvPr id="145" name="object 145"/>
          <p:cNvSpPr/>
          <p:nvPr/>
        </p:nvSpPr>
        <p:spPr>
          <a:xfrm>
            <a:off x="9108395" y="4131107"/>
            <a:ext cx="109220" cy="109855"/>
          </a:xfrm>
          <a:custGeom>
            <a:avLst/>
            <a:gdLst/>
            <a:ahLst/>
            <a:cxnLst/>
            <a:rect l="l" t="t" r="r" b="b"/>
            <a:pathLst>
              <a:path w="109220" h="109854">
                <a:moveTo>
                  <a:pt x="54622" y="0"/>
                </a:moveTo>
                <a:lnTo>
                  <a:pt x="0" y="54622"/>
                </a:lnTo>
                <a:lnTo>
                  <a:pt x="54622" y="109245"/>
                </a:lnTo>
                <a:lnTo>
                  <a:pt x="109232" y="54622"/>
                </a:lnTo>
                <a:lnTo>
                  <a:pt x="54622" y="0"/>
                </a:lnTo>
                <a:close/>
              </a:path>
            </a:pathLst>
          </a:custGeom>
          <a:solidFill>
            <a:srgbClr val="878A8F"/>
          </a:solidFill>
        </p:spPr>
        <p:txBody>
          <a:bodyPr wrap="square" lIns="0" tIns="0" rIns="0" bIns="0" rtlCol="0"/>
          <a:lstStyle/>
          <a:p>
            <a:endParaRPr/>
          </a:p>
        </p:txBody>
      </p:sp>
      <p:sp>
        <p:nvSpPr>
          <p:cNvPr id="146" name="object 146"/>
          <p:cNvSpPr/>
          <p:nvPr/>
        </p:nvSpPr>
        <p:spPr>
          <a:xfrm>
            <a:off x="9278377" y="3879124"/>
            <a:ext cx="109220" cy="109220"/>
          </a:xfrm>
          <a:custGeom>
            <a:avLst/>
            <a:gdLst/>
            <a:ahLst/>
            <a:cxnLst/>
            <a:rect l="l" t="t" r="r" b="b"/>
            <a:pathLst>
              <a:path w="109220" h="109220">
                <a:moveTo>
                  <a:pt x="54622" y="0"/>
                </a:moveTo>
                <a:lnTo>
                  <a:pt x="0" y="54622"/>
                </a:lnTo>
                <a:lnTo>
                  <a:pt x="54622" y="109232"/>
                </a:lnTo>
                <a:lnTo>
                  <a:pt x="109232" y="54622"/>
                </a:lnTo>
                <a:lnTo>
                  <a:pt x="54622" y="0"/>
                </a:lnTo>
                <a:close/>
              </a:path>
            </a:pathLst>
          </a:custGeom>
          <a:solidFill>
            <a:srgbClr val="878A8F"/>
          </a:solidFill>
        </p:spPr>
        <p:txBody>
          <a:bodyPr wrap="square" lIns="0" tIns="0" rIns="0" bIns="0" rtlCol="0"/>
          <a:lstStyle/>
          <a:p>
            <a:endParaRPr/>
          </a:p>
        </p:txBody>
      </p:sp>
      <p:sp>
        <p:nvSpPr>
          <p:cNvPr id="147" name="object 147"/>
          <p:cNvSpPr/>
          <p:nvPr/>
        </p:nvSpPr>
        <p:spPr>
          <a:xfrm>
            <a:off x="9448375" y="4419370"/>
            <a:ext cx="109220" cy="109220"/>
          </a:xfrm>
          <a:custGeom>
            <a:avLst/>
            <a:gdLst/>
            <a:ahLst/>
            <a:cxnLst/>
            <a:rect l="l" t="t" r="r" b="b"/>
            <a:pathLst>
              <a:path w="109220" h="109220">
                <a:moveTo>
                  <a:pt x="54610" y="0"/>
                </a:moveTo>
                <a:lnTo>
                  <a:pt x="0" y="54610"/>
                </a:lnTo>
                <a:lnTo>
                  <a:pt x="54610" y="109232"/>
                </a:lnTo>
                <a:lnTo>
                  <a:pt x="109220" y="54610"/>
                </a:lnTo>
                <a:lnTo>
                  <a:pt x="54610" y="0"/>
                </a:lnTo>
                <a:close/>
              </a:path>
            </a:pathLst>
          </a:custGeom>
          <a:solidFill>
            <a:srgbClr val="878A8F"/>
          </a:solidFill>
        </p:spPr>
        <p:txBody>
          <a:bodyPr wrap="square" lIns="0" tIns="0" rIns="0" bIns="0" rtlCol="0"/>
          <a:lstStyle/>
          <a:p>
            <a:endParaRPr/>
          </a:p>
        </p:txBody>
      </p:sp>
      <p:sp>
        <p:nvSpPr>
          <p:cNvPr id="148" name="object 148"/>
          <p:cNvSpPr txBox="1"/>
          <p:nvPr/>
        </p:nvSpPr>
        <p:spPr>
          <a:xfrm>
            <a:off x="3294276" y="3197482"/>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15%</a:t>
            </a:r>
            <a:endParaRPr sz="650">
              <a:latin typeface="Century Gothic"/>
              <a:cs typeface="Century Gothic"/>
            </a:endParaRPr>
          </a:p>
        </p:txBody>
      </p:sp>
      <p:sp>
        <p:nvSpPr>
          <p:cNvPr id="149" name="object 149"/>
          <p:cNvSpPr txBox="1"/>
          <p:nvPr/>
        </p:nvSpPr>
        <p:spPr>
          <a:xfrm>
            <a:off x="3645491" y="3635881"/>
            <a:ext cx="13779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a:t>
            </a:r>
            <a:endParaRPr sz="650">
              <a:latin typeface="Century Gothic"/>
              <a:cs typeface="Century Gothic"/>
            </a:endParaRPr>
          </a:p>
        </p:txBody>
      </p:sp>
      <p:sp>
        <p:nvSpPr>
          <p:cNvPr id="150" name="object 150"/>
          <p:cNvSpPr txBox="1"/>
          <p:nvPr/>
        </p:nvSpPr>
        <p:spPr>
          <a:xfrm>
            <a:off x="3473685" y="3132197"/>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17%</a:t>
            </a:r>
            <a:endParaRPr sz="650">
              <a:latin typeface="Century Gothic"/>
              <a:cs typeface="Century Gothic"/>
            </a:endParaRPr>
          </a:p>
        </p:txBody>
      </p:sp>
      <p:sp>
        <p:nvSpPr>
          <p:cNvPr id="151" name="object 151"/>
          <p:cNvSpPr txBox="1"/>
          <p:nvPr/>
        </p:nvSpPr>
        <p:spPr>
          <a:xfrm>
            <a:off x="3806802" y="2863372"/>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26%</a:t>
            </a:r>
            <a:endParaRPr sz="650">
              <a:latin typeface="Century Gothic"/>
              <a:cs typeface="Century Gothic"/>
            </a:endParaRPr>
          </a:p>
        </p:txBody>
      </p:sp>
      <p:sp>
        <p:nvSpPr>
          <p:cNvPr id="152" name="object 152"/>
          <p:cNvSpPr txBox="1"/>
          <p:nvPr/>
        </p:nvSpPr>
        <p:spPr>
          <a:xfrm>
            <a:off x="4158018" y="3610759"/>
            <a:ext cx="13779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a:t>
            </a:r>
            <a:endParaRPr sz="650">
              <a:latin typeface="Century Gothic"/>
              <a:cs typeface="Century Gothic"/>
            </a:endParaRPr>
          </a:p>
        </p:txBody>
      </p:sp>
      <p:sp>
        <p:nvSpPr>
          <p:cNvPr id="153" name="object 153"/>
          <p:cNvSpPr txBox="1"/>
          <p:nvPr/>
        </p:nvSpPr>
        <p:spPr>
          <a:xfrm>
            <a:off x="3969932" y="3192854"/>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15%</a:t>
            </a:r>
            <a:endParaRPr sz="650">
              <a:latin typeface="Century Gothic"/>
              <a:cs typeface="Century Gothic"/>
            </a:endParaRPr>
          </a:p>
        </p:txBody>
      </p:sp>
      <p:sp>
        <p:nvSpPr>
          <p:cNvPr id="154" name="object 154"/>
          <p:cNvSpPr txBox="1"/>
          <p:nvPr/>
        </p:nvSpPr>
        <p:spPr>
          <a:xfrm>
            <a:off x="4314784" y="3292516"/>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12%</a:t>
            </a:r>
            <a:endParaRPr sz="650">
              <a:latin typeface="Century Gothic"/>
              <a:cs typeface="Century Gothic"/>
            </a:endParaRPr>
          </a:p>
        </p:txBody>
      </p:sp>
      <p:sp>
        <p:nvSpPr>
          <p:cNvPr id="155" name="object 155"/>
          <p:cNvSpPr txBox="1"/>
          <p:nvPr/>
        </p:nvSpPr>
        <p:spPr>
          <a:xfrm>
            <a:off x="4651703" y="4022714"/>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-7%</a:t>
            </a:r>
            <a:endParaRPr sz="650">
              <a:latin typeface="Century Gothic"/>
              <a:cs typeface="Century Gothic"/>
            </a:endParaRPr>
          </a:p>
        </p:txBody>
      </p:sp>
      <p:sp>
        <p:nvSpPr>
          <p:cNvPr id="156" name="object 156"/>
          <p:cNvSpPr txBox="1"/>
          <p:nvPr/>
        </p:nvSpPr>
        <p:spPr>
          <a:xfrm>
            <a:off x="4495432" y="2829078"/>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27%</a:t>
            </a:r>
            <a:endParaRPr sz="650">
              <a:latin typeface="Century Gothic"/>
              <a:cs typeface="Century Gothic"/>
            </a:endParaRPr>
          </a:p>
        </p:txBody>
      </p:sp>
      <p:sp>
        <p:nvSpPr>
          <p:cNvPr id="157" name="object 157"/>
          <p:cNvSpPr txBox="1"/>
          <p:nvPr/>
        </p:nvSpPr>
        <p:spPr>
          <a:xfrm>
            <a:off x="4847557" y="2860067"/>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26%</a:t>
            </a:r>
            <a:endParaRPr sz="650">
              <a:latin typeface="Century Gothic"/>
              <a:cs typeface="Century Gothic"/>
            </a:endParaRPr>
          </a:p>
        </p:txBody>
      </p:sp>
      <p:sp>
        <p:nvSpPr>
          <p:cNvPr id="158" name="object 158"/>
          <p:cNvSpPr txBox="1"/>
          <p:nvPr/>
        </p:nvSpPr>
        <p:spPr>
          <a:xfrm>
            <a:off x="5179683" y="3452919"/>
            <a:ext cx="13779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7%</a:t>
            </a:r>
            <a:endParaRPr sz="650">
              <a:latin typeface="Century Gothic"/>
              <a:cs typeface="Century Gothic"/>
            </a:endParaRPr>
          </a:p>
        </p:txBody>
      </p:sp>
      <p:sp>
        <p:nvSpPr>
          <p:cNvPr id="159" name="object 159"/>
          <p:cNvSpPr txBox="1"/>
          <p:nvPr/>
        </p:nvSpPr>
        <p:spPr>
          <a:xfrm>
            <a:off x="5017710" y="3548614"/>
            <a:ext cx="13779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4%</a:t>
            </a:r>
            <a:endParaRPr sz="650">
              <a:latin typeface="Century Gothic"/>
              <a:cs typeface="Century Gothic"/>
            </a:endParaRPr>
          </a:p>
        </p:txBody>
      </p:sp>
      <p:sp>
        <p:nvSpPr>
          <p:cNvPr id="160" name="object 160"/>
          <p:cNvSpPr txBox="1"/>
          <p:nvPr/>
        </p:nvSpPr>
        <p:spPr>
          <a:xfrm>
            <a:off x="5330747" y="3866691"/>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-2%</a:t>
            </a:r>
            <a:endParaRPr sz="650">
              <a:latin typeface="Century Gothic"/>
              <a:cs typeface="Century Gothic"/>
            </a:endParaRPr>
          </a:p>
        </p:txBody>
      </p:sp>
      <p:sp>
        <p:nvSpPr>
          <p:cNvPr id="161" name="object 161"/>
          <p:cNvSpPr txBox="1"/>
          <p:nvPr/>
        </p:nvSpPr>
        <p:spPr>
          <a:xfrm>
            <a:off x="5499178" y="2594094"/>
            <a:ext cx="193040" cy="122555"/>
          </a:xfrm>
          <a:prstGeom prst="rect">
            <a:avLst/>
          </a:prstGeom>
        </p:spPr>
        <p:txBody>
          <a:bodyPr vert="horz" wrap="square" lIns="0" tIns="0" rIns="0" bIns="0" rtlCol="0">
            <a:spAutoFit/>
          </a:bodyPr>
          <a:lstStyle/>
          <a:p>
            <a:pPr marL="12700">
              <a:lnSpc>
                <a:spcPct val="100000"/>
              </a:lnSpc>
            </a:pPr>
            <a:r>
              <a:rPr sz="700" spc="-5" dirty="0">
                <a:solidFill>
                  <a:srgbClr val="6D6E71"/>
                </a:solidFill>
                <a:latin typeface="Century Gothic"/>
                <a:cs typeface="Century Gothic"/>
              </a:rPr>
              <a:t>34%</a:t>
            </a:r>
            <a:endParaRPr sz="700">
              <a:latin typeface="Century Gothic"/>
              <a:cs typeface="Century Gothic"/>
            </a:endParaRPr>
          </a:p>
        </p:txBody>
      </p:sp>
      <p:sp>
        <p:nvSpPr>
          <p:cNvPr id="162" name="object 162"/>
          <p:cNvSpPr txBox="1"/>
          <p:nvPr/>
        </p:nvSpPr>
        <p:spPr>
          <a:xfrm>
            <a:off x="5671619" y="3050056"/>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20%</a:t>
            </a:r>
            <a:endParaRPr sz="650">
              <a:latin typeface="Century Gothic"/>
              <a:cs typeface="Century Gothic"/>
            </a:endParaRPr>
          </a:p>
        </p:txBody>
      </p:sp>
      <p:sp>
        <p:nvSpPr>
          <p:cNvPr id="163" name="object 163"/>
          <p:cNvSpPr txBox="1"/>
          <p:nvPr/>
        </p:nvSpPr>
        <p:spPr>
          <a:xfrm>
            <a:off x="5842847" y="2690411"/>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31%</a:t>
            </a:r>
            <a:endParaRPr sz="650">
              <a:latin typeface="Century Gothic"/>
              <a:cs typeface="Century Gothic"/>
            </a:endParaRPr>
          </a:p>
        </p:txBody>
      </p:sp>
      <p:sp>
        <p:nvSpPr>
          <p:cNvPr id="164" name="object 164"/>
          <p:cNvSpPr txBox="1"/>
          <p:nvPr/>
        </p:nvSpPr>
        <p:spPr>
          <a:xfrm>
            <a:off x="6020107" y="2823790"/>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27%</a:t>
            </a:r>
            <a:endParaRPr sz="650">
              <a:latin typeface="Century Gothic"/>
              <a:cs typeface="Century Gothic"/>
            </a:endParaRPr>
          </a:p>
        </p:txBody>
      </p:sp>
      <p:sp>
        <p:nvSpPr>
          <p:cNvPr id="165" name="object 165"/>
          <p:cNvSpPr txBox="1"/>
          <p:nvPr/>
        </p:nvSpPr>
        <p:spPr>
          <a:xfrm>
            <a:off x="6178278" y="3043527"/>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20%</a:t>
            </a:r>
            <a:endParaRPr sz="650">
              <a:latin typeface="Century Gothic"/>
              <a:cs typeface="Century Gothic"/>
            </a:endParaRPr>
          </a:p>
        </p:txBody>
      </p:sp>
      <p:sp>
        <p:nvSpPr>
          <p:cNvPr id="166" name="object 166"/>
          <p:cNvSpPr txBox="1"/>
          <p:nvPr/>
        </p:nvSpPr>
        <p:spPr>
          <a:xfrm>
            <a:off x="6324631" y="4130973"/>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-10%</a:t>
            </a:r>
            <a:endParaRPr sz="650">
              <a:latin typeface="Century Gothic"/>
              <a:cs typeface="Century Gothic"/>
            </a:endParaRPr>
          </a:p>
        </p:txBody>
      </p:sp>
      <p:sp>
        <p:nvSpPr>
          <p:cNvPr id="167" name="object 167"/>
          <p:cNvSpPr txBox="1"/>
          <p:nvPr/>
        </p:nvSpPr>
        <p:spPr>
          <a:xfrm>
            <a:off x="6497347" y="4219561"/>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-13%</a:t>
            </a:r>
            <a:endParaRPr sz="650">
              <a:latin typeface="Century Gothic"/>
              <a:cs typeface="Century Gothic"/>
            </a:endParaRPr>
          </a:p>
        </p:txBody>
      </p:sp>
      <p:sp>
        <p:nvSpPr>
          <p:cNvPr id="168" name="object 168"/>
          <p:cNvSpPr txBox="1"/>
          <p:nvPr/>
        </p:nvSpPr>
        <p:spPr>
          <a:xfrm>
            <a:off x="6682706" y="4536730"/>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-23%</a:t>
            </a:r>
            <a:endParaRPr sz="650">
              <a:latin typeface="Century Gothic"/>
              <a:cs typeface="Century Gothic"/>
            </a:endParaRPr>
          </a:p>
        </p:txBody>
      </p:sp>
      <p:sp>
        <p:nvSpPr>
          <p:cNvPr id="169" name="object 169"/>
          <p:cNvSpPr txBox="1"/>
          <p:nvPr/>
        </p:nvSpPr>
        <p:spPr>
          <a:xfrm>
            <a:off x="6858644" y="2854119"/>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26%</a:t>
            </a:r>
            <a:endParaRPr sz="650">
              <a:latin typeface="Century Gothic"/>
              <a:cs typeface="Century Gothic"/>
            </a:endParaRPr>
          </a:p>
        </p:txBody>
      </p:sp>
      <p:sp>
        <p:nvSpPr>
          <p:cNvPr id="170" name="object 170"/>
          <p:cNvSpPr txBox="1"/>
          <p:nvPr/>
        </p:nvSpPr>
        <p:spPr>
          <a:xfrm>
            <a:off x="7691149" y="5002317"/>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-38%</a:t>
            </a:r>
            <a:endParaRPr sz="650">
              <a:latin typeface="Century Gothic"/>
              <a:cs typeface="Century Gothic"/>
            </a:endParaRPr>
          </a:p>
        </p:txBody>
      </p:sp>
      <p:graphicFrame>
        <p:nvGraphicFramePr>
          <p:cNvPr id="171" name="object 171"/>
          <p:cNvGraphicFramePr>
            <a:graphicFrameLocks noGrp="1"/>
          </p:cNvGraphicFramePr>
          <p:nvPr/>
        </p:nvGraphicFramePr>
        <p:xfrm>
          <a:off x="6884149" y="2969564"/>
          <a:ext cx="1142311" cy="916828"/>
        </p:xfrm>
        <a:graphic>
          <a:graphicData uri="http://schemas.openxmlformats.org/drawingml/2006/table">
            <a:tbl>
              <a:tblPr firstRow="1" bandRow="1">
                <a:tableStyleId>{2D5ABB26-0587-4C30-8999-92F81FD0307C}</a:tableStyleId>
              </a:tblPr>
              <a:tblGrid>
                <a:gridCol w="122377">
                  <a:extLst>
                    <a:ext uri="{9D8B030D-6E8A-4147-A177-3AD203B41FA5}">
                      <a16:colId xmlns:a16="http://schemas.microsoft.com/office/drawing/2014/main" val="20000"/>
                    </a:ext>
                  </a:extLst>
                </a:gridCol>
                <a:gridCol w="387591">
                  <a:extLst>
                    <a:ext uri="{9D8B030D-6E8A-4147-A177-3AD203B41FA5}">
                      <a16:colId xmlns:a16="http://schemas.microsoft.com/office/drawing/2014/main" val="20001"/>
                    </a:ext>
                  </a:extLst>
                </a:gridCol>
                <a:gridCol w="122389">
                  <a:extLst>
                    <a:ext uri="{9D8B030D-6E8A-4147-A177-3AD203B41FA5}">
                      <a16:colId xmlns:a16="http://schemas.microsoft.com/office/drawing/2014/main" val="20002"/>
                    </a:ext>
                  </a:extLst>
                </a:gridCol>
                <a:gridCol w="387565">
                  <a:extLst>
                    <a:ext uri="{9D8B030D-6E8A-4147-A177-3AD203B41FA5}">
                      <a16:colId xmlns:a16="http://schemas.microsoft.com/office/drawing/2014/main" val="20003"/>
                    </a:ext>
                  </a:extLst>
                </a:gridCol>
                <a:gridCol w="122389">
                  <a:extLst>
                    <a:ext uri="{9D8B030D-6E8A-4147-A177-3AD203B41FA5}">
                      <a16:colId xmlns:a16="http://schemas.microsoft.com/office/drawing/2014/main" val="20004"/>
                    </a:ext>
                  </a:extLst>
                </a:gridCol>
              </a:tblGrid>
              <a:tr h="94195">
                <a:tc rowSpan="5">
                  <a:txBody>
                    <a:bodyPr/>
                    <a:lstStyle/>
                    <a:p>
                      <a:endParaRPr sz="650">
                        <a:latin typeface="Century Gothic"/>
                        <a:cs typeface="Century Gothic"/>
                      </a:endParaRPr>
                    </a:p>
                  </a:txBody>
                  <a:tcPr marL="0" marR="0" marT="0" marB="0">
                    <a:solidFill>
                      <a:srgbClr val="005776"/>
                    </a:solidFill>
                  </a:tcPr>
                </a:tc>
                <a:tc rowSpan="2" gridSpan="3">
                  <a:txBody>
                    <a:bodyPr/>
                    <a:lstStyle/>
                    <a:p>
                      <a:pPr algn="r">
                        <a:lnSpc>
                          <a:spcPts val="670"/>
                        </a:lnSpc>
                      </a:pPr>
                      <a:r>
                        <a:rPr sz="650" dirty="0">
                          <a:solidFill>
                            <a:srgbClr val="6D6E71"/>
                          </a:solidFill>
                          <a:latin typeface="Century Gothic"/>
                          <a:cs typeface="Century Gothic"/>
                        </a:rPr>
                        <a:t>2</a:t>
                      </a:r>
                      <a:endParaRPr sz="650">
                        <a:latin typeface="Century Gothic"/>
                        <a:cs typeface="Century Gothic"/>
                      </a:endParaRPr>
                    </a:p>
                  </a:txBody>
                  <a:tcPr marL="0" marR="0" marT="0" marB="0">
                    <a:lnB w="2755">
                      <a:solidFill>
                        <a:srgbClr val="939598"/>
                      </a:solidFill>
                      <a:prstDash val="solid"/>
                    </a:lnB>
                  </a:tcPr>
                </a:tc>
                <a:tc rowSpan="2" hMerge="1">
                  <a:txBody>
                    <a:bodyPr/>
                    <a:lstStyle/>
                    <a:p>
                      <a:endParaRPr/>
                    </a:p>
                  </a:txBody>
                  <a:tcPr marL="0" marR="0" marT="0" marB="0"/>
                </a:tc>
                <a:tc rowSpan="2" hMerge="1">
                  <a:txBody>
                    <a:bodyPr/>
                    <a:lstStyle/>
                    <a:p>
                      <a:endParaRPr/>
                    </a:p>
                  </a:txBody>
                  <a:tcPr marL="0" marR="0" marT="0" marB="0"/>
                </a:tc>
                <a:tc>
                  <a:txBody>
                    <a:bodyPr/>
                    <a:lstStyle/>
                    <a:p>
                      <a:pPr marL="20955">
                        <a:lnSpc>
                          <a:spcPts val="670"/>
                        </a:lnSpc>
                      </a:pPr>
                      <a:r>
                        <a:rPr sz="650" dirty="0">
                          <a:solidFill>
                            <a:srgbClr val="6D6E71"/>
                          </a:solidFill>
                          <a:latin typeface="Century Gothic"/>
                          <a:cs typeface="Century Gothic"/>
                        </a:rPr>
                        <a:t>3%</a:t>
                      </a:r>
                      <a:endParaRPr sz="650">
                        <a:latin typeface="Century Gothic"/>
                        <a:cs typeface="Century Gothic"/>
                      </a:endParaRPr>
                    </a:p>
                  </a:txBody>
                  <a:tcPr marL="0" marR="0" marT="0" marB="0"/>
                </a:tc>
                <a:extLst>
                  <a:ext uri="{0D108BD9-81ED-4DB2-BD59-A6C34878D82A}">
                    <a16:rowId xmlns:a16="http://schemas.microsoft.com/office/drawing/2014/main" val="10000"/>
                  </a:ext>
                </a:extLst>
              </a:tr>
              <a:tr h="92681">
                <a:tc vMerge="1">
                  <a:txBody>
                    <a:bodyPr/>
                    <a:lstStyle/>
                    <a:p>
                      <a:endParaRPr/>
                    </a:p>
                  </a:txBody>
                  <a:tcPr marL="0" marR="0" marT="0" marB="0">
                    <a:solidFill>
                      <a:srgbClr val="005776"/>
                    </a:solidFill>
                  </a:tcPr>
                </a:tc>
                <a:tc gridSpan="3" vMerge="1">
                  <a:txBody>
                    <a:bodyPr/>
                    <a:lstStyle/>
                    <a:p>
                      <a:endParaRPr/>
                    </a:p>
                  </a:txBody>
                  <a:tcPr marL="0" marR="0" marT="0" marB="0">
                    <a:lnB w="2755">
                      <a:solidFill>
                        <a:srgbClr val="939598"/>
                      </a:solidFill>
                      <a:prstDash val="solid"/>
                    </a:lnB>
                  </a:tcPr>
                </a:tc>
                <a:tc hMerge="1" vMerge="1">
                  <a:txBody>
                    <a:bodyPr/>
                    <a:lstStyle/>
                    <a:p>
                      <a:endParaRPr/>
                    </a:p>
                  </a:txBody>
                  <a:tcPr marL="0" marR="0" marT="0" marB="0"/>
                </a:tc>
                <a:tc hMerge="1" vMerge="1">
                  <a:txBody>
                    <a:bodyPr/>
                    <a:lstStyle/>
                    <a:p>
                      <a:endParaRPr/>
                    </a:p>
                  </a:txBody>
                  <a:tcPr marL="0" marR="0" marT="0" marB="0"/>
                </a:tc>
                <a:tc rowSpan="4">
                  <a:txBody>
                    <a:bodyPr/>
                    <a:lstStyle/>
                    <a:p>
                      <a:endParaRPr sz="650">
                        <a:latin typeface="Century Gothic"/>
                        <a:cs typeface="Century Gothic"/>
                      </a:endParaRPr>
                    </a:p>
                  </a:txBody>
                  <a:tcPr marL="0" marR="0" marT="0" marB="0">
                    <a:solidFill>
                      <a:srgbClr val="005776"/>
                    </a:solidFill>
                  </a:tcPr>
                </a:tc>
                <a:extLst>
                  <a:ext uri="{0D108BD9-81ED-4DB2-BD59-A6C34878D82A}">
                    <a16:rowId xmlns:a16="http://schemas.microsoft.com/office/drawing/2014/main" val="10001"/>
                  </a:ext>
                </a:extLst>
              </a:tr>
              <a:tr h="189944">
                <a:tc vMerge="1">
                  <a:txBody>
                    <a:bodyPr/>
                    <a:lstStyle/>
                    <a:p>
                      <a:endParaRPr/>
                    </a:p>
                  </a:txBody>
                  <a:tcPr marL="0" marR="0" marT="0" marB="0">
                    <a:solidFill>
                      <a:srgbClr val="005776"/>
                    </a:solidFill>
                  </a:tcPr>
                </a:tc>
                <a:tc gridSpan="3">
                  <a:txBody>
                    <a:bodyPr/>
                    <a:lstStyle/>
                    <a:p>
                      <a:pPr marL="3175" algn="ctr">
                        <a:lnSpc>
                          <a:spcPct val="100000"/>
                        </a:lnSpc>
                        <a:spcBef>
                          <a:spcPts val="580"/>
                        </a:spcBef>
                      </a:pPr>
                      <a:r>
                        <a:rPr sz="650" spc="-5" dirty="0">
                          <a:solidFill>
                            <a:srgbClr val="6D6E71"/>
                          </a:solidFill>
                          <a:latin typeface="Century Gothic"/>
                          <a:cs typeface="Century Gothic"/>
                        </a:rPr>
                        <a:t>14%</a:t>
                      </a:r>
                      <a:endParaRPr sz="650">
                        <a:latin typeface="Century Gothic"/>
                        <a:cs typeface="Century Gothic"/>
                      </a:endParaRPr>
                    </a:p>
                  </a:txBody>
                  <a:tcPr marL="0" marR="0" marT="73660" marB="0">
                    <a:lnT w="2755">
                      <a:solidFill>
                        <a:srgbClr val="939598"/>
                      </a:solidFill>
                      <a:prstDash val="solid"/>
                    </a:lnT>
                  </a:tcPr>
                </a:tc>
                <a:tc hMerge="1">
                  <a:txBody>
                    <a:bodyPr/>
                    <a:lstStyle/>
                    <a:p>
                      <a:endParaRPr/>
                    </a:p>
                  </a:txBody>
                  <a:tcPr marL="0" marR="0" marT="0" marB="0"/>
                </a:tc>
                <a:tc hMerge="1">
                  <a:txBody>
                    <a:bodyPr/>
                    <a:lstStyle/>
                    <a:p>
                      <a:endParaRPr/>
                    </a:p>
                  </a:txBody>
                  <a:tcPr marL="0" marR="0" marT="0" marB="0"/>
                </a:tc>
                <a:tc vMerge="1">
                  <a:txBody>
                    <a:bodyPr/>
                    <a:lstStyle/>
                    <a:p>
                      <a:endParaRPr/>
                    </a:p>
                  </a:txBody>
                  <a:tcPr marL="0" marR="0" marT="0" marB="0">
                    <a:solidFill>
                      <a:srgbClr val="005776"/>
                    </a:solidFill>
                  </a:tcPr>
                </a:tc>
                <a:extLst>
                  <a:ext uri="{0D108BD9-81ED-4DB2-BD59-A6C34878D82A}">
                    <a16:rowId xmlns:a16="http://schemas.microsoft.com/office/drawing/2014/main" val="10002"/>
                  </a:ext>
                </a:extLst>
              </a:tr>
              <a:tr h="122938">
                <a:tc vMerge="1">
                  <a:txBody>
                    <a:bodyPr/>
                    <a:lstStyle/>
                    <a:p>
                      <a:endParaRPr/>
                    </a:p>
                  </a:txBody>
                  <a:tcPr marL="0" marR="0" marT="0" marB="0">
                    <a:solidFill>
                      <a:srgbClr val="005776"/>
                    </a:solidFill>
                  </a:tcPr>
                </a:tc>
                <a:tc>
                  <a:txBody>
                    <a:bodyPr/>
                    <a:lstStyle/>
                    <a:p>
                      <a:pPr marL="52705">
                        <a:lnSpc>
                          <a:spcPct val="100000"/>
                        </a:lnSpc>
                        <a:spcBef>
                          <a:spcPts val="320"/>
                        </a:spcBef>
                      </a:pPr>
                      <a:r>
                        <a:rPr sz="650" spc="5" dirty="0">
                          <a:solidFill>
                            <a:srgbClr val="6D6E71"/>
                          </a:solidFill>
                          <a:latin typeface="Century Gothic"/>
                          <a:cs typeface="Century Gothic"/>
                        </a:rPr>
                        <a:t>9%</a:t>
                      </a:r>
                      <a:endParaRPr sz="650">
                        <a:latin typeface="Century Gothic"/>
                        <a:cs typeface="Century Gothic"/>
                      </a:endParaRPr>
                    </a:p>
                  </a:txBody>
                  <a:tcPr marL="0" marR="0" marT="40640" marB="0">
                    <a:lnB w="2755">
                      <a:solidFill>
                        <a:srgbClr val="939598"/>
                      </a:solidFill>
                      <a:prstDash val="solid"/>
                    </a:lnB>
                  </a:tcPr>
                </a:tc>
                <a:tc rowSpan="2">
                  <a:txBody>
                    <a:bodyPr/>
                    <a:lstStyle/>
                    <a:p>
                      <a:endParaRPr sz="650">
                        <a:latin typeface="Century Gothic"/>
                        <a:cs typeface="Century Gothic"/>
                      </a:endParaRPr>
                    </a:p>
                  </a:txBody>
                  <a:tcPr marL="0" marR="0" marT="0" marB="0">
                    <a:solidFill>
                      <a:srgbClr val="005776"/>
                    </a:solidFill>
                  </a:tcPr>
                </a:tc>
                <a:tc>
                  <a:txBody>
                    <a:bodyPr/>
                    <a:lstStyle/>
                    <a:p>
                      <a:endParaRPr sz="650">
                        <a:latin typeface="Century Gothic"/>
                        <a:cs typeface="Century Gothic"/>
                      </a:endParaRPr>
                    </a:p>
                  </a:txBody>
                  <a:tcPr marL="0" marR="0" marT="0" marB="0">
                    <a:lnB w="2755">
                      <a:solidFill>
                        <a:srgbClr val="939598"/>
                      </a:solidFill>
                      <a:prstDash val="solid"/>
                    </a:lnB>
                  </a:tcPr>
                </a:tc>
                <a:tc vMerge="1">
                  <a:txBody>
                    <a:bodyPr/>
                    <a:lstStyle/>
                    <a:p>
                      <a:endParaRPr/>
                    </a:p>
                  </a:txBody>
                  <a:tcPr marL="0" marR="0" marT="0" marB="0">
                    <a:solidFill>
                      <a:srgbClr val="005776"/>
                    </a:solidFill>
                  </a:tcPr>
                </a:tc>
                <a:extLst>
                  <a:ext uri="{0D108BD9-81ED-4DB2-BD59-A6C34878D82A}">
                    <a16:rowId xmlns:a16="http://schemas.microsoft.com/office/drawing/2014/main" val="10003"/>
                  </a:ext>
                </a:extLst>
              </a:tr>
              <a:tr h="316703">
                <a:tc vMerge="1">
                  <a:txBody>
                    <a:bodyPr/>
                    <a:lstStyle/>
                    <a:p>
                      <a:endParaRPr/>
                    </a:p>
                  </a:txBody>
                  <a:tcPr marL="0" marR="0" marT="0" marB="0">
                    <a:solidFill>
                      <a:srgbClr val="005776"/>
                    </a:solidFill>
                  </a:tcPr>
                </a:tc>
                <a:tc>
                  <a:txBody>
                    <a:bodyPr/>
                    <a:lstStyle/>
                    <a:p>
                      <a:pPr>
                        <a:lnSpc>
                          <a:spcPct val="100000"/>
                        </a:lnSpc>
                        <a:spcBef>
                          <a:spcPts val="10"/>
                        </a:spcBef>
                      </a:pPr>
                      <a:endParaRPr sz="650">
                        <a:latin typeface="Times New Roman"/>
                        <a:cs typeface="Times New Roman"/>
                      </a:endParaRPr>
                    </a:p>
                    <a:p>
                      <a:pPr marL="228600">
                        <a:lnSpc>
                          <a:spcPct val="100000"/>
                        </a:lnSpc>
                      </a:pPr>
                      <a:r>
                        <a:rPr sz="650" spc="5" dirty="0">
                          <a:solidFill>
                            <a:srgbClr val="6D6E71"/>
                          </a:solidFill>
                          <a:latin typeface="Century Gothic"/>
                          <a:cs typeface="Century Gothic"/>
                        </a:rPr>
                        <a:t>3%</a:t>
                      </a:r>
                      <a:endParaRPr sz="650">
                        <a:latin typeface="Century Gothic"/>
                        <a:cs typeface="Century Gothic"/>
                      </a:endParaRPr>
                    </a:p>
                  </a:txBody>
                  <a:tcPr marL="0" marR="0" marT="1270" marB="0">
                    <a:lnT w="2755">
                      <a:solidFill>
                        <a:srgbClr val="939598"/>
                      </a:solidFill>
                      <a:prstDash val="solid"/>
                    </a:lnT>
                  </a:tcPr>
                </a:tc>
                <a:tc vMerge="1">
                  <a:txBody>
                    <a:bodyPr/>
                    <a:lstStyle/>
                    <a:p>
                      <a:endParaRPr/>
                    </a:p>
                  </a:txBody>
                  <a:tcPr marL="0" marR="0" marT="0" marB="0">
                    <a:solidFill>
                      <a:srgbClr val="005776"/>
                    </a:solidFill>
                  </a:tcPr>
                </a:tc>
                <a:tc>
                  <a:txBody>
                    <a:bodyPr/>
                    <a:lstStyle/>
                    <a:p>
                      <a:pPr marL="52705">
                        <a:lnSpc>
                          <a:spcPct val="100000"/>
                        </a:lnSpc>
                        <a:spcBef>
                          <a:spcPts val="620"/>
                        </a:spcBef>
                      </a:pPr>
                      <a:r>
                        <a:rPr sz="650" spc="5" dirty="0">
                          <a:solidFill>
                            <a:srgbClr val="6D6E71"/>
                          </a:solidFill>
                          <a:latin typeface="Century Gothic"/>
                          <a:cs typeface="Century Gothic"/>
                        </a:rPr>
                        <a:t>4%</a:t>
                      </a:r>
                      <a:endParaRPr sz="650">
                        <a:latin typeface="Century Gothic"/>
                        <a:cs typeface="Century Gothic"/>
                      </a:endParaRPr>
                    </a:p>
                  </a:txBody>
                  <a:tcPr marL="0" marR="0" marT="78740" marB="0">
                    <a:lnT w="2755">
                      <a:solidFill>
                        <a:srgbClr val="939598"/>
                      </a:solidFill>
                      <a:prstDash val="solid"/>
                    </a:lnT>
                  </a:tcPr>
                </a:tc>
                <a:tc vMerge="1">
                  <a:txBody>
                    <a:bodyPr/>
                    <a:lstStyle/>
                    <a:p>
                      <a:endParaRPr/>
                    </a:p>
                  </a:txBody>
                  <a:tcPr marL="0" marR="0" marT="0" marB="0">
                    <a:solidFill>
                      <a:srgbClr val="005776"/>
                    </a:solidFill>
                  </a:tcPr>
                </a:tc>
                <a:extLst>
                  <a:ext uri="{0D108BD9-81ED-4DB2-BD59-A6C34878D82A}">
                    <a16:rowId xmlns:a16="http://schemas.microsoft.com/office/drawing/2014/main" val="10004"/>
                  </a:ext>
                </a:extLst>
              </a:tr>
            </a:tbl>
          </a:graphicData>
        </a:graphic>
      </p:graphicFrame>
      <p:sp>
        <p:nvSpPr>
          <p:cNvPr id="172" name="object 172"/>
          <p:cNvSpPr txBox="1"/>
          <p:nvPr/>
        </p:nvSpPr>
        <p:spPr>
          <a:xfrm>
            <a:off x="8040711" y="3261363"/>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13%</a:t>
            </a:r>
            <a:endParaRPr sz="650">
              <a:latin typeface="Century Gothic"/>
              <a:cs typeface="Century Gothic"/>
            </a:endParaRPr>
          </a:p>
        </p:txBody>
      </p:sp>
      <p:sp>
        <p:nvSpPr>
          <p:cNvPr id="173" name="object 173"/>
          <p:cNvSpPr txBox="1"/>
          <p:nvPr/>
        </p:nvSpPr>
        <p:spPr>
          <a:xfrm>
            <a:off x="8240531" y="3819919"/>
            <a:ext cx="13779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0%</a:t>
            </a:r>
            <a:endParaRPr sz="650">
              <a:latin typeface="Century Gothic"/>
              <a:cs typeface="Century Gothic"/>
            </a:endParaRPr>
          </a:p>
        </p:txBody>
      </p:sp>
      <p:sp>
        <p:nvSpPr>
          <p:cNvPr id="174" name="object 174"/>
          <p:cNvSpPr txBox="1"/>
          <p:nvPr/>
        </p:nvSpPr>
        <p:spPr>
          <a:xfrm>
            <a:off x="8381183" y="3261363"/>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13%</a:t>
            </a:r>
            <a:endParaRPr sz="650">
              <a:latin typeface="Century Gothic"/>
              <a:cs typeface="Century Gothic"/>
            </a:endParaRPr>
          </a:p>
        </p:txBody>
      </p:sp>
      <p:sp>
        <p:nvSpPr>
          <p:cNvPr id="175" name="object 175"/>
          <p:cNvSpPr txBox="1"/>
          <p:nvPr/>
        </p:nvSpPr>
        <p:spPr>
          <a:xfrm>
            <a:off x="8558444" y="2729334"/>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30%</a:t>
            </a:r>
            <a:endParaRPr sz="650">
              <a:latin typeface="Century Gothic"/>
              <a:cs typeface="Century Gothic"/>
            </a:endParaRPr>
          </a:p>
        </p:txBody>
      </p:sp>
      <p:sp>
        <p:nvSpPr>
          <p:cNvPr id="176" name="object 176"/>
          <p:cNvSpPr txBox="1"/>
          <p:nvPr/>
        </p:nvSpPr>
        <p:spPr>
          <a:xfrm>
            <a:off x="8727357" y="3325904"/>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11%</a:t>
            </a:r>
            <a:endParaRPr sz="650">
              <a:latin typeface="Century Gothic"/>
              <a:cs typeface="Century Gothic"/>
            </a:endParaRPr>
          </a:p>
        </p:txBody>
      </p:sp>
      <p:sp>
        <p:nvSpPr>
          <p:cNvPr id="177" name="object 177"/>
          <p:cNvSpPr txBox="1"/>
          <p:nvPr/>
        </p:nvSpPr>
        <p:spPr>
          <a:xfrm>
            <a:off x="8899907" y="3859834"/>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-1%</a:t>
            </a:r>
            <a:endParaRPr sz="650">
              <a:latin typeface="Century Gothic"/>
              <a:cs typeface="Century Gothic"/>
            </a:endParaRPr>
          </a:p>
        </p:txBody>
      </p:sp>
      <p:sp>
        <p:nvSpPr>
          <p:cNvPr id="178" name="object 178"/>
          <p:cNvSpPr txBox="1"/>
          <p:nvPr/>
        </p:nvSpPr>
        <p:spPr>
          <a:xfrm>
            <a:off x="2938668" y="4448554"/>
            <a:ext cx="545465" cy="13462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-17%</a:t>
            </a:r>
            <a:r>
              <a:rPr sz="975" spc="-37" baseline="-12820" dirty="0">
                <a:solidFill>
                  <a:srgbClr val="6D6E71"/>
                </a:solidFill>
                <a:latin typeface="Century Gothic"/>
                <a:cs typeface="Century Gothic"/>
              </a:rPr>
              <a:t>-18%</a:t>
            </a:r>
            <a:r>
              <a:rPr sz="650" spc="-25" dirty="0">
                <a:solidFill>
                  <a:srgbClr val="6D6E71"/>
                </a:solidFill>
                <a:latin typeface="Century Gothic"/>
                <a:cs typeface="Century Gothic"/>
              </a:rPr>
              <a:t>-17%</a:t>
            </a:r>
            <a:endParaRPr sz="650">
              <a:latin typeface="Century Gothic"/>
              <a:cs typeface="Century Gothic"/>
            </a:endParaRPr>
          </a:p>
        </p:txBody>
      </p:sp>
      <p:sp>
        <p:nvSpPr>
          <p:cNvPr id="179" name="object 179"/>
          <p:cNvSpPr txBox="1"/>
          <p:nvPr/>
        </p:nvSpPr>
        <p:spPr>
          <a:xfrm>
            <a:off x="3097347" y="4128987"/>
            <a:ext cx="538480" cy="114300"/>
          </a:xfrm>
          <a:prstGeom prst="rect">
            <a:avLst/>
          </a:prstGeom>
        </p:spPr>
        <p:txBody>
          <a:bodyPr vert="horz" wrap="square" lIns="0" tIns="0" rIns="0" bIns="0" rtlCol="0">
            <a:spAutoFit/>
          </a:bodyPr>
          <a:lstStyle/>
          <a:p>
            <a:pPr marL="12700">
              <a:lnSpc>
                <a:spcPct val="100000"/>
              </a:lnSpc>
              <a:tabLst>
                <a:tab pos="377825" algn="l"/>
              </a:tabLst>
            </a:pPr>
            <a:r>
              <a:rPr sz="650" spc="10" dirty="0">
                <a:solidFill>
                  <a:srgbClr val="6D6E71"/>
                </a:solidFill>
                <a:latin typeface="Century Gothic"/>
                <a:cs typeface="Century Gothic"/>
              </a:rPr>
              <a:t>-10%	</a:t>
            </a:r>
            <a:r>
              <a:rPr sz="975" spc="37" baseline="4273" dirty="0">
                <a:solidFill>
                  <a:srgbClr val="6D6E71"/>
                </a:solidFill>
                <a:latin typeface="Century Gothic"/>
                <a:cs typeface="Century Gothic"/>
              </a:rPr>
              <a:t>-7%</a:t>
            </a:r>
            <a:endParaRPr sz="975" baseline="4273">
              <a:latin typeface="Century Gothic"/>
              <a:cs typeface="Century Gothic"/>
            </a:endParaRPr>
          </a:p>
        </p:txBody>
      </p:sp>
      <p:sp>
        <p:nvSpPr>
          <p:cNvPr id="180" name="object 180"/>
          <p:cNvSpPr txBox="1"/>
          <p:nvPr/>
        </p:nvSpPr>
        <p:spPr>
          <a:xfrm>
            <a:off x="4131560" y="4944883"/>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-34%</a:t>
            </a:r>
            <a:endParaRPr sz="650">
              <a:latin typeface="Century Gothic"/>
              <a:cs typeface="Century Gothic"/>
            </a:endParaRPr>
          </a:p>
        </p:txBody>
      </p:sp>
      <p:sp>
        <p:nvSpPr>
          <p:cNvPr id="181" name="object 181"/>
          <p:cNvSpPr txBox="1"/>
          <p:nvPr/>
        </p:nvSpPr>
        <p:spPr>
          <a:xfrm>
            <a:off x="4643839" y="4526482"/>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-20%</a:t>
            </a:r>
            <a:endParaRPr sz="650">
              <a:latin typeface="Century Gothic"/>
              <a:cs typeface="Century Gothic"/>
            </a:endParaRPr>
          </a:p>
        </p:txBody>
      </p:sp>
      <p:sp>
        <p:nvSpPr>
          <p:cNvPr id="182" name="object 182"/>
          <p:cNvSpPr txBox="1"/>
          <p:nvPr/>
        </p:nvSpPr>
        <p:spPr>
          <a:xfrm>
            <a:off x="3811582" y="4113701"/>
            <a:ext cx="338455" cy="183515"/>
          </a:xfrm>
          <a:prstGeom prst="rect">
            <a:avLst/>
          </a:prstGeom>
        </p:spPr>
        <p:txBody>
          <a:bodyPr vert="horz" wrap="square" lIns="0" tIns="0" rIns="0" bIns="0" rtlCol="0">
            <a:spAutoFit/>
          </a:bodyPr>
          <a:lstStyle/>
          <a:p>
            <a:pPr marL="12700">
              <a:lnSpc>
                <a:spcPts val="660"/>
              </a:lnSpc>
            </a:pPr>
            <a:r>
              <a:rPr sz="650" spc="25" dirty="0">
                <a:solidFill>
                  <a:srgbClr val="6D6E71"/>
                </a:solidFill>
                <a:latin typeface="Century Gothic"/>
                <a:cs typeface="Century Gothic"/>
              </a:rPr>
              <a:t>-8%</a:t>
            </a:r>
            <a:endParaRPr sz="650">
              <a:latin typeface="Century Gothic"/>
              <a:cs typeface="Century Gothic"/>
            </a:endParaRPr>
          </a:p>
          <a:p>
            <a:pPr marL="177800">
              <a:lnSpc>
                <a:spcPts val="660"/>
              </a:lnSpc>
            </a:pPr>
            <a:r>
              <a:rPr sz="650" spc="25" dirty="0">
                <a:solidFill>
                  <a:srgbClr val="6D6E71"/>
                </a:solidFill>
                <a:latin typeface="Century Gothic"/>
                <a:cs typeface="Century Gothic"/>
              </a:rPr>
              <a:t>-9%</a:t>
            </a:r>
            <a:endParaRPr sz="650">
              <a:latin typeface="Century Gothic"/>
              <a:cs typeface="Century Gothic"/>
            </a:endParaRPr>
          </a:p>
        </p:txBody>
      </p:sp>
      <p:sp>
        <p:nvSpPr>
          <p:cNvPr id="183" name="object 183"/>
          <p:cNvSpPr txBox="1"/>
          <p:nvPr/>
        </p:nvSpPr>
        <p:spPr>
          <a:xfrm>
            <a:off x="4321960" y="4165268"/>
            <a:ext cx="347345"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-8%</a:t>
            </a:r>
            <a:r>
              <a:rPr sz="650" spc="-65" dirty="0">
                <a:solidFill>
                  <a:srgbClr val="6D6E71"/>
                </a:solidFill>
                <a:latin typeface="Century Gothic"/>
                <a:cs typeface="Century Gothic"/>
              </a:rPr>
              <a:t> </a:t>
            </a:r>
            <a:r>
              <a:rPr sz="650" spc="25" dirty="0">
                <a:solidFill>
                  <a:srgbClr val="6D6E71"/>
                </a:solidFill>
                <a:latin typeface="Century Gothic"/>
                <a:cs typeface="Century Gothic"/>
              </a:rPr>
              <a:t>-8%</a:t>
            </a:r>
            <a:endParaRPr sz="650">
              <a:latin typeface="Century Gothic"/>
              <a:cs typeface="Century Gothic"/>
            </a:endParaRPr>
          </a:p>
        </p:txBody>
      </p:sp>
      <p:sp>
        <p:nvSpPr>
          <p:cNvPr id="184" name="object 184"/>
          <p:cNvSpPr txBox="1"/>
          <p:nvPr/>
        </p:nvSpPr>
        <p:spPr>
          <a:xfrm>
            <a:off x="4822835" y="4098991"/>
            <a:ext cx="352425"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-6%</a:t>
            </a:r>
            <a:r>
              <a:rPr sz="650" spc="-20" dirty="0">
                <a:solidFill>
                  <a:srgbClr val="6D6E71"/>
                </a:solidFill>
                <a:latin typeface="Century Gothic"/>
                <a:cs typeface="Century Gothic"/>
              </a:rPr>
              <a:t> </a:t>
            </a:r>
            <a:r>
              <a:rPr sz="650" spc="25" dirty="0">
                <a:solidFill>
                  <a:srgbClr val="6D6E71"/>
                </a:solidFill>
                <a:latin typeface="Century Gothic"/>
                <a:cs typeface="Century Gothic"/>
              </a:rPr>
              <a:t>-6%</a:t>
            </a:r>
            <a:endParaRPr sz="650">
              <a:latin typeface="Century Gothic"/>
              <a:cs typeface="Century Gothic"/>
            </a:endParaRPr>
          </a:p>
        </p:txBody>
      </p:sp>
      <p:sp>
        <p:nvSpPr>
          <p:cNvPr id="185" name="object 185"/>
          <p:cNvSpPr txBox="1"/>
          <p:nvPr/>
        </p:nvSpPr>
        <p:spPr>
          <a:xfrm>
            <a:off x="5174876" y="4060895"/>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-5%</a:t>
            </a:r>
            <a:endParaRPr sz="650">
              <a:latin typeface="Century Gothic"/>
              <a:cs typeface="Century Gothic"/>
            </a:endParaRPr>
          </a:p>
        </p:txBody>
      </p:sp>
      <p:sp>
        <p:nvSpPr>
          <p:cNvPr id="186" name="object 186"/>
          <p:cNvSpPr txBox="1"/>
          <p:nvPr/>
        </p:nvSpPr>
        <p:spPr>
          <a:xfrm>
            <a:off x="5343460" y="4169647"/>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-9%</a:t>
            </a:r>
            <a:endParaRPr sz="650">
              <a:latin typeface="Century Gothic"/>
              <a:cs typeface="Century Gothic"/>
            </a:endParaRPr>
          </a:p>
        </p:txBody>
      </p:sp>
      <p:sp>
        <p:nvSpPr>
          <p:cNvPr id="187" name="object 187"/>
          <p:cNvSpPr txBox="1"/>
          <p:nvPr/>
        </p:nvSpPr>
        <p:spPr>
          <a:xfrm>
            <a:off x="5518489" y="4005361"/>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-3%</a:t>
            </a:r>
            <a:endParaRPr sz="650">
              <a:latin typeface="Century Gothic"/>
              <a:cs typeface="Century Gothic"/>
            </a:endParaRPr>
          </a:p>
        </p:txBody>
      </p:sp>
      <p:sp>
        <p:nvSpPr>
          <p:cNvPr id="188" name="object 188"/>
          <p:cNvSpPr txBox="1"/>
          <p:nvPr/>
        </p:nvSpPr>
        <p:spPr>
          <a:xfrm>
            <a:off x="5684924" y="4148079"/>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-8%</a:t>
            </a:r>
            <a:endParaRPr sz="650">
              <a:latin typeface="Century Gothic"/>
              <a:cs typeface="Century Gothic"/>
            </a:endParaRPr>
          </a:p>
        </p:txBody>
      </p:sp>
      <p:sp>
        <p:nvSpPr>
          <p:cNvPr id="189" name="object 189"/>
          <p:cNvSpPr txBox="1"/>
          <p:nvPr/>
        </p:nvSpPr>
        <p:spPr>
          <a:xfrm>
            <a:off x="5837971" y="4241130"/>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-11%</a:t>
            </a:r>
            <a:endParaRPr sz="650">
              <a:latin typeface="Century Gothic"/>
              <a:cs typeface="Century Gothic"/>
            </a:endParaRPr>
          </a:p>
        </p:txBody>
      </p:sp>
      <p:sp>
        <p:nvSpPr>
          <p:cNvPr id="190" name="object 190"/>
          <p:cNvSpPr txBox="1"/>
          <p:nvPr/>
        </p:nvSpPr>
        <p:spPr>
          <a:xfrm>
            <a:off x="6002340" y="4490121"/>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-19%</a:t>
            </a:r>
            <a:endParaRPr sz="650" dirty="0">
              <a:latin typeface="Century Gothic"/>
              <a:cs typeface="Century Gothic"/>
            </a:endParaRPr>
          </a:p>
        </p:txBody>
      </p:sp>
      <p:sp>
        <p:nvSpPr>
          <p:cNvPr id="191" name="object 191"/>
          <p:cNvSpPr txBox="1"/>
          <p:nvPr/>
        </p:nvSpPr>
        <p:spPr>
          <a:xfrm>
            <a:off x="6163899" y="4288234"/>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-12%</a:t>
            </a:r>
            <a:endParaRPr sz="650">
              <a:latin typeface="Century Gothic"/>
              <a:cs typeface="Century Gothic"/>
            </a:endParaRPr>
          </a:p>
        </p:txBody>
      </p:sp>
      <p:sp>
        <p:nvSpPr>
          <p:cNvPr id="192" name="object 192"/>
          <p:cNvSpPr txBox="1"/>
          <p:nvPr/>
        </p:nvSpPr>
        <p:spPr>
          <a:xfrm>
            <a:off x="6346944" y="4434836"/>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-17%</a:t>
            </a:r>
            <a:endParaRPr sz="650">
              <a:latin typeface="Century Gothic"/>
              <a:cs typeface="Century Gothic"/>
            </a:endParaRPr>
          </a:p>
        </p:txBody>
      </p:sp>
      <p:sp>
        <p:nvSpPr>
          <p:cNvPr id="193" name="object 193"/>
          <p:cNvSpPr txBox="1"/>
          <p:nvPr/>
        </p:nvSpPr>
        <p:spPr>
          <a:xfrm>
            <a:off x="6509494" y="4751921"/>
            <a:ext cx="392430" cy="304165"/>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-30%</a:t>
            </a:r>
            <a:endParaRPr sz="650">
              <a:latin typeface="Century Gothic"/>
              <a:cs typeface="Century Gothic"/>
            </a:endParaRPr>
          </a:p>
          <a:p>
            <a:pPr marL="188595">
              <a:lnSpc>
                <a:spcPct val="100000"/>
              </a:lnSpc>
              <a:spcBef>
                <a:spcPts val="715"/>
              </a:spcBef>
            </a:pPr>
            <a:r>
              <a:rPr sz="650" spc="10" dirty="0">
                <a:solidFill>
                  <a:srgbClr val="6D6E71"/>
                </a:solidFill>
                <a:latin typeface="Century Gothic"/>
                <a:cs typeface="Century Gothic"/>
              </a:rPr>
              <a:t>-34%</a:t>
            </a:r>
            <a:endParaRPr sz="650">
              <a:latin typeface="Century Gothic"/>
              <a:cs typeface="Century Gothic"/>
            </a:endParaRPr>
          </a:p>
        </p:txBody>
      </p:sp>
      <p:sp>
        <p:nvSpPr>
          <p:cNvPr id="194" name="object 194"/>
          <p:cNvSpPr txBox="1"/>
          <p:nvPr/>
        </p:nvSpPr>
        <p:spPr>
          <a:xfrm>
            <a:off x="6853851" y="4330711"/>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-14%</a:t>
            </a:r>
            <a:endParaRPr sz="650">
              <a:latin typeface="Century Gothic"/>
              <a:cs typeface="Century Gothic"/>
            </a:endParaRPr>
          </a:p>
        </p:txBody>
      </p:sp>
      <p:sp>
        <p:nvSpPr>
          <p:cNvPr id="195" name="object 195"/>
          <p:cNvSpPr txBox="1"/>
          <p:nvPr/>
        </p:nvSpPr>
        <p:spPr>
          <a:xfrm>
            <a:off x="7042185" y="4154690"/>
            <a:ext cx="517525" cy="114300"/>
          </a:xfrm>
          <a:prstGeom prst="rect">
            <a:avLst/>
          </a:prstGeom>
        </p:spPr>
        <p:txBody>
          <a:bodyPr vert="horz" wrap="square" lIns="0" tIns="0" rIns="0" bIns="0" rtlCol="0">
            <a:spAutoFit/>
          </a:bodyPr>
          <a:lstStyle/>
          <a:p>
            <a:pPr marL="12700">
              <a:lnSpc>
                <a:spcPct val="100000"/>
              </a:lnSpc>
            </a:pPr>
            <a:r>
              <a:rPr sz="975" spc="37" baseline="4273" dirty="0">
                <a:solidFill>
                  <a:srgbClr val="6D6E71"/>
                </a:solidFill>
                <a:latin typeface="Century Gothic"/>
                <a:cs typeface="Century Gothic"/>
              </a:rPr>
              <a:t>-8% </a:t>
            </a:r>
            <a:r>
              <a:rPr sz="975" spc="37" baseline="17094" dirty="0">
                <a:solidFill>
                  <a:srgbClr val="6D6E71"/>
                </a:solidFill>
                <a:latin typeface="Century Gothic"/>
                <a:cs typeface="Century Gothic"/>
              </a:rPr>
              <a:t>-7%</a:t>
            </a:r>
            <a:r>
              <a:rPr sz="975" spc="-142" baseline="17094" dirty="0">
                <a:solidFill>
                  <a:srgbClr val="6D6E71"/>
                </a:solidFill>
                <a:latin typeface="Century Gothic"/>
                <a:cs typeface="Century Gothic"/>
              </a:rPr>
              <a:t> </a:t>
            </a:r>
            <a:r>
              <a:rPr sz="650" spc="25" dirty="0">
                <a:solidFill>
                  <a:srgbClr val="6D6E71"/>
                </a:solidFill>
                <a:latin typeface="Century Gothic"/>
                <a:cs typeface="Century Gothic"/>
              </a:rPr>
              <a:t>-8%</a:t>
            </a:r>
            <a:endParaRPr sz="650">
              <a:latin typeface="Century Gothic"/>
              <a:cs typeface="Century Gothic"/>
            </a:endParaRPr>
          </a:p>
        </p:txBody>
      </p:sp>
      <p:sp>
        <p:nvSpPr>
          <p:cNvPr id="196" name="object 196"/>
          <p:cNvSpPr txBox="1"/>
          <p:nvPr/>
        </p:nvSpPr>
        <p:spPr>
          <a:xfrm>
            <a:off x="7530498" y="4222619"/>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-10%</a:t>
            </a:r>
            <a:endParaRPr sz="650">
              <a:latin typeface="Century Gothic"/>
              <a:cs typeface="Century Gothic"/>
            </a:endParaRPr>
          </a:p>
        </p:txBody>
      </p:sp>
      <p:sp>
        <p:nvSpPr>
          <p:cNvPr id="197" name="object 197"/>
          <p:cNvSpPr txBox="1"/>
          <p:nvPr/>
        </p:nvSpPr>
        <p:spPr>
          <a:xfrm>
            <a:off x="7700652" y="5343616"/>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-49%</a:t>
            </a:r>
            <a:endParaRPr sz="650">
              <a:latin typeface="Century Gothic"/>
              <a:cs typeface="Century Gothic"/>
            </a:endParaRPr>
          </a:p>
        </p:txBody>
      </p:sp>
      <p:sp>
        <p:nvSpPr>
          <p:cNvPr id="198" name="object 198"/>
          <p:cNvSpPr txBox="1"/>
          <p:nvPr/>
        </p:nvSpPr>
        <p:spPr>
          <a:xfrm>
            <a:off x="7877747" y="4703743"/>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-28%</a:t>
            </a:r>
            <a:endParaRPr sz="650">
              <a:latin typeface="Century Gothic"/>
              <a:cs typeface="Century Gothic"/>
            </a:endParaRPr>
          </a:p>
        </p:txBody>
      </p:sp>
      <p:sp>
        <p:nvSpPr>
          <p:cNvPr id="199" name="object 199"/>
          <p:cNvSpPr txBox="1"/>
          <p:nvPr/>
        </p:nvSpPr>
        <p:spPr>
          <a:xfrm>
            <a:off x="8038810" y="4410871"/>
            <a:ext cx="391795" cy="199390"/>
          </a:xfrm>
          <a:prstGeom prst="rect">
            <a:avLst/>
          </a:prstGeom>
        </p:spPr>
        <p:txBody>
          <a:bodyPr vert="horz" wrap="square" lIns="0" tIns="0" rIns="0" bIns="0" rtlCol="0">
            <a:spAutoFit/>
          </a:bodyPr>
          <a:lstStyle/>
          <a:p>
            <a:pPr marL="12700">
              <a:lnSpc>
                <a:spcPts val="725"/>
              </a:lnSpc>
            </a:pPr>
            <a:r>
              <a:rPr sz="650" spc="10" dirty="0">
                <a:solidFill>
                  <a:srgbClr val="6D6E71"/>
                </a:solidFill>
                <a:latin typeface="Century Gothic"/>
                <a:cs typeface="Century Gothic"/>
              </a:rPr>
              <a:t>-16%</a:t>
            </a:r>
            <a:endParaRPr sz="650">
              <a:latin typeface="Century Gothic"/>
              <a:cs typeface="Century Gothic"/>
            </a:endParaRPr>
          </a:p>
          <a:p>
            <a:pPr marL="187960">
              <a:lnSpc>
                <a:spcPts val="725"/>
              </a:lnSpc>
            </a:pPr>
            <a:r>
              <a:rPr sz="650" spc="10" dirty="0">
                <a:solidFill>
                  <a:srgbClr val="6D6E71"/>
                </a:solidFill>
                <a:latin typeface="Century Gothic"/>
                <a:cs typeface="Century Gothic"/>
              </a:rPr>
              <a:t>-19%</a:t>
            </a:r>
            <a:endParaRPr sz="650">
              <a:latin typeface="Century Gothic"/>
              <a:cs typeface="Century Gothic"/>
            </a:endParaRPr>
          </a:p>
        </p:txBody>
      </p:sp>
      <p:sp>
        <p:nvSpPr>
          <p:cNvPr id="200" name="object 200"/>
          <p:cNvSpPr txBox="1"/>
          <p:nvPr/>
        </p:nvSpPr>
        <p:spPr>
          <a:xfrm>
            <a:off x="8381431" y="4204025"/>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-10%</a:t>
            </a:r>
            <a:endParaRPr sz="650">
              <a:latin typeface="Century Gothic"/>
              <a:cs typeface="Century Gothic"/>
            </a:endParaRPr>
          </a:p>
        </p:txBody>
      </p:sp>
      <p:sp>
        <p:nvSpPr>
          <p:cNvPr id="201" name="object 201"/>
          <p:cNvSpPr txBox="1"/>
          <p:nvPr/>
        </p:nvSpPr>
        <p:spPr>
          <a:xfrm>
            <a:off x="8575219" y="4087835"/>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-6%</a:t>
            </a:r>
            <a:endParaRPr sz="650">
              <a:latin typeface="Century Gothic"/>
              <a:cs typeface="Century Gothic"/>
            </a:endParaRPr>
          </a:p>
        </p:txBody>
      </p:sp>
      <p:sp>
        <p:nvSpPr>
          <p:cNvPr id="202" name="object 202"/>
          <p:cNvSpPr txBox="1"/>
          <p:nvPr/>
        </p:nvSpPr>
        <p:spPr>
          <a:xfrm>
            <a:off x="8740745" y="4112461"/>
            <a:ext cx="172720" cy="11430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-7%</a:t>
            </a:r>
            <a:endParaRPr sz="650">
              <a:latin typeface="Century Gothic"/>
              <a:cs typeface="Century Gothic"/>
            </a:endParaRPr>
          </a:p>
        </p:txBody>
      </p:sp>
      <p:sp>
        <p:nvSpPr>
          <p:cNvPr id="203" name="object 203"/>
          <p:cNvSpPr txBox="1"/>
          <p:nvPr/>
        </p:nvSpPr>
        <p:spPr>
          <a:xfrm>
            <a:off x="9054855" y="3352762"/>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10%</a:t>
            </a:r>
            <a:endParaRPr sz="650">
              <a:latin typeface="Century Gothic"/>
              <a:cs typeface="Century Gothic"/>
            </a:endParaRPr>
          </a:p>
        </p:txBody>
      </p:sp>
      <p:sp>
        <p:nvSpPr>
          <p:cNvPr id="204" name="object 204"/>
          <p:cNvSpPr txBox="1"/>
          <p:nvPr/>
        </p:nvSpPr>
        <p:spPr>
          <a:xfrm>
            <a:off x="8881561" y="4239808"/>
            <a:ext cx="407034" cy="148590"/>
          </a:xfrm>
          <a:prstGeom prst="rect">
            <a:avLst/>
          </a:prstGeom>
        </p:spPr>
        <p:txBody>
          <a:bodyPr vert="horz" wrap="square" lIns="0" tIns="0" rIns="0" bIns="0" rtlCol="0">
            <a:spAutoFit/>
          </a:bodyPr>
          <a:lstStyle/>
          <a:p>
            <a:pPr marL="12700">
              <a:lnSpc>
                <a:spcPct val="100000"/>
              </a:lnSpc>
            </a:pPr>
            <a:r>
              <a:rPr sz="975" spc="15" baseline="-21367" dirty="0">
                <a:solidFill>
                  <a:srgbClr val="6D6E71"/>
                </a:solidFill>
                <a:latin typeface="Century Gothic"/>
                <a:cs typeface="Century Gothic"/>
              </a:rPr>
              <a:t>-12%</a:t>
            </a:r>
            <a:r>
              <a:rPr sz="650" spc="10" dirty="0">
                <a:solidFill>
                  <a:srgbClr val="6D6E71"/>
                </a:solidFill>
                <a:latin typeface="Century Gothic"/>
                <a:cs typeface="Century Gothic"/>
              </a:rPr>
              <a:t>-11%</a:t>
            </a:r>
            <a:endParaRPr sz="650">
              <a:latin typeface="Century Gothic"/>
              <a:cs typeface="Century Gothic"/>
            </a:endParaRPr>
          </a:p>
        </p:txBody>
      </p:sp>
      <p:sp>
        <p:nvSpPr>
          <p:cNvPr id="205" name="object 205"/>
          <p:cNvSpPr txBox="1"/>
          <p:nvPr/>
        </p:nvSpPr>
        <p:spPr>
          <a:xfrm>
            <a:off x="9387402" y="4527393"/>
            <a:ext cx="215900" cy="114300"/>
          </a:xfrm>
          <a:prstGeom prst="rect">
            <a:avLst/>
          </a:prstGeom>
        </p:spPr>
        <p:txBody>
          <a:bodyPr vert="horz" wrap="square" lIns="0" tIns="0" rIns="0" bIns="0" rtlCol="0">
            <a:spAutoFit/>
          </a:bodyPr>
          <a:lstStyle/>
          <a:p>
            <a:pPr marL="12700">
              <a:lnSpc>
                <a:spcPct val="100000"/>
              </a:lnSpc>
            </a:pPr>
            <a:r>
              <a:rPr sz="650" spc="10" dirty="0">
                <a:solidFill>
                  <a:srgbClr val="6D6E71"/>
                </a:solidFill>
                <a:latin typeface="Century Gothic"/>
                <a:cs typeface="Century Gothic"/>
              </a:rPr>
              <a:t>-20%</a:t>
            </a:r>
            <a:endParaRPr sz="650" dirty="0">
              <a:latin typeface="Century Gothic"/>
              <a:cs typeface="Century Gothic"/>
            </a:endParaRPr>
          </a:p>
        </p:txBody>
      </p:sp>
      <p:sp>
        <p:nvSpPr>
          <p:cNvPr id="206" name="object 206"/>
          <p:cNvSpPr txBox="1"/>
          <p:nvPr/>
        </p:nvSpPr>
        <p:spPr>
          <a:xfrm>
            <a:off x="9232371" y="3082284"/>
            <a:ext cx="180975" cy="114300"/>
          </a:xfrm>
          <a:prstGeom prst="rect">
            <a:avLst/>
          </a:prstGeom>
        </p:spPr>
        <p:txBody>
          <a:bodyPr vert="horz" wrap="square" lIns="0" tIns="0" rIns="0" bIns="0" rtlCol="0">
            <a:spAutoFit/>
          </a:bodyPr>
          <a:lstStyle/>
          <a:p>
            <a:pPr marL="12700">
              <a:lnSpc>
                <a:spcPct val="100000"/>
              </a:lnSpc>
            </a:pPr>
            <a:r>
              <a:rPr sz="650" spc="-5" dirty="0">
                <a:solidFill>
                  <a:srgbClr val="6D6E71"/>
                </a:solidFill>
                <a:latin typeface="Century Gothic"/>
                <a:cs typeface="Century Gothic"/>
              </a:rPr>
              <a:t>19%</a:t>
            </a:r>
            <a:endParaRPr sz="650">
              <a:latin typeface="Century Gothic"/>
              <a:cs typeface="Century Gothic"/>
            </a:endParaRPr>
          </a:p>
        </p:txBody>
      </p:sp>
      <p:sp>
        <p:nvSpPr>
          <p:cNvPr id="207" name="object 207"/>
          <p:cNvSpPr txBox="1"/>
          <p:nvPr/>
        </p:nvSpPr>
        <p:spPr>
          <a:xfrm>
            <a:off x="9236338" y="3990073"/>
            <a:ext cx="341630" cy="130810"/>
          </a:xfrm>
          <a:prstGeom prst="rect">
            <a:avLst/>
          </a:prstGeom>
        </p:spPr>
        <p:txBody>
          <a:bodyPr vert="horz" wrap="square" lIns="0" tIns="0" rIns="0" bIns="0" rtlCol="0">
            <a:spAutoFit/>
          </a:bodyPr>
          <a:lstStyle/>
          <a:p>
            <a:pPr marL="12700">
              <a:lnSpc>
                <a:spcPct val="100000"/>
              </a:lnSpc>
            </a:pPr>
            <a:r>
              <a:rPr sz="650" spc="25" dirty="0">
                <a:solidFill>
                  <a:srgbClr val="6D6E71"/>
                </a:solidFill>
                <a:latin typeface="Century Gothic"/>
                <a:cs typeface="Century Gothic"/>
              </a:rPr>
              <a:t>-3%</a:t>
            </a:r>
            <a:r>
              <a:rPr sz="650" spc="-105" dirty="0">
                <a:solidFill>
                  <a:srgbClr val="6D6E71"/>
                </a:solidFill>
                <a:latin typeface="Century Gothic"/>
                <a:cs typeface="Century Gothic"/>
              </a:rPr>
              <a:t> </a:t>
            </a:r>
            <a:r>
              <a:rPr sz="975" spc="37" baseline="-12820" dirty="0">
                <a:solidFill>
                  <a:srgbClr val="6D6E71"/>
                </a:solidFill>
                <a:latin typeface="Century Gothic"/>
                <a:cs typeface="Century Gothic"/>
              </a:rPr>
              <a:t>-6%</a:t>
            </a:r>
            <a:endParaRPr sz="975" baseline="-12820">
              <a:latin typeface="Century Gothic"/>
              <a:cs typeface="Century Gothic"/>
            </a:endParaRPr>
          </a:p>
        </p:txBody>
      </p:sp>
      <p:sp>
        <p:nvSpPr>
          <p:cNvPr id="208" name="object 208"/>
          <p:cNvSpPr txBox="1"/>
          <p:nvPr/>
        </p:nvSpPr>
        <p:spPr>
          <a:xfrm>
            <a:off x="2806510" y="2487425"/>
            <a:ext cx="118745"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40</a:t>
            </a:r>
            <a:endParaRPr sz="700">
              <a:latin typeface="Century Gothic"/>
              <a:cs typeface="Century Gothic"/>
            </a:endParaRPr>
          </a:p>
        </p:txBody>
      </p:sp>
      <p:sp>
        <p:nvSpPr>
          <p:cNvPr id="209" name="object 209"/>
          <p:cNvSpPr txBox="1"/>
          <p:nvPr/>
        </p:nvSpPr>
        <p:spPr>
          <a:xfrm>
            <a:off x="2806510" y="2851734"/>
            <a:ext cx="327025" cy="120650"/>
          </a:xfrm>
          <a:prstGeom prst="rect">
            <a:avLst/>
          </a:prstGeom>
        </p:spPr>
        <p:txBody>
          <a:bodyPr vert="horz" wrap="square" lIns="0" tIns="0" rIns="0" bIns="0" rtlCol="0">
            <a:spAutoFit/>
          </a:bodyPr>
          <a:lstStyle/>
          <a:p>
            <a:pPr marL="12700">
              <a:lnSpc>
                <a:spcPct val="100000"/>
              </a:lnSpc>
            </a:pPr>
            <a:r>
              <a:rPr sz="1050" spc="-37" baseline="31746" dirty="0">
                <a:solidFill>
                  <a:srgbClr val="6D6E71"/>
                </a:solidFill>
                <a:latin typeface="Century Gothic"/>
                <a:cs typeface="Century Gothic"/>
              </a:rPr>
              <a:t>30</a:t>
            </a:r>
            <a:r>
              <a:rPr sz="1050" spc="202" baseline="31746" dirty="0">
                <a:solidFill>
                  <a:srgbClr val="6D6E71"/>
                </a:solidFill>
                <a:latin typeface="Century Gothic"/>
                <a:cs typeface="Century Gothic"/>
              </a:rPr>
              <a:t> </a:t>
            </a:r>
            <a:r>
              <a:rPr sz="650" spc="-5" dirty="0">
                <a:solidFill>
                  <a:srgbClr val="6D6E71"/>
                </a:solidFill>
                <a:latin typeface="Century Gothic"/>
                <a:cs typeface="Century Gothic"/>
              </a:rPr>
              <a:t>26%</a:t>
            </a:r>
            <a:endParaRPr sz="650">
              <a:latin typeface="Century Gothic"/>
              <a:cs typeface="Century Gothic"/>
            </a:endParaRPr>
          </a:p>
        </p:txBody>
      </p:sp>
      <p:sp>
        <p:nvSpPr>
          <p:cNvPr id="210" name="object 210"/>
          <p:cNvSpPr txBox="1"/>
          <p:nvPr/>
        </p:nvSpPr>
        <p:spPr>
          <a:xfrm>
            <a:off x="2806510" y="3109155"/>
            <a:ext cx="118745"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20</a:t>
            </a:r>
            <a:endParaRPr sz="700">
              <a:latin typeface="Century Gothic"/>
              <a:cs typeface="Century Gothic"/>
            </a:endParaRPr>
          </a:p>
        </p:txBody>
      </p:sp>
      <p:sp>
        <p:nvSpPr>
          <p:cNvPr id="211" name="object 211"/>
          <p:cNvSpPr txBox="1"/>
          <p:nvPr/>
        </p:nvSpPr>
        <p:spPr>
          <a:xfrm>
            <a:off x="2806510" y="3420020"/>
            <a:ext cx="118745"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10</a:t>
            </a:r>
            <a:endParaRPr sz="700">
              <a:latin typeface="Century Gothic"/>
              <a:cs typeface="Century Gothic"/>
            </a:endParaRPr>
          </a:p>
        </p:txBody>
      </p:sp>
      <p:sp>
        <p:nvSpPr>
          <p:cNvPr id="212" name="object 212"/>
          <p:cNvSpPr txBox="1"/>
          <p:nvPr/>
        </p:nvSpPr>
        <p:spPr>
          <a:xfrm>
            <a:off x="2852966" y="3730885"/>
            <a:ext cx="72390" cy="122555"/>
          </a:xfrm>
          <a:prstGeom prst="rect">
            <a:avLst/>
          </a:prstGeom>
        </p:spPr>
        <p:txBody>
          <a:bodyPr vert="horz" wrap="square" lIns="0" tIns="0" rIns="0" bIns="0" rtlCol="0">
            <a:spAutoFit/>
          </a:bodyPr>
          <a:lstStyle/>
          <a:p>
            <a:pPr marL="12700">
              <a:lnSpc>
                <a:spcPct val="100000"/>
              </a:lnSpc>
            </a:pPr>
            <a:r>
              <a:rPr sz="700" spc="-25" dirty="0">
                <a:solidFill>
                  <a:srgbClr val="6D6E71"/>
                </a:solidFill>
                <a:latin typeface="Century Gothic"/>
                <a:cs typeface="Century Gothic"/>
              </a:rPr>
              <a:t>0</a:t>
            </a:r>
            <a:endParaRPr sz="700">
              <a:latin typeface="Century Gothic"/>
              <a:cs typeface="Century Gothic"/>
            </a:endParaRPr>
          </a:p>
        </p:txBody>
      </p:sp>
      <p:sp>
        <p:nvSpPr>
          <p:cNvPr id="213" name="object 213"/>
          <p:cNvSpPr txBox="1"/>
          <p:nvPr/>
        </p:nvSpPr>
        <p:spPr>
          <a:xfrm>
            <a:off x="2768598" y="4041739"/>
            <a:ext cx="156845" cy="122555"/>
          </a:xfrm>
          <a:prstGeom prst="rect">
            <a:avLst/>
          </a:prstGeom>
        </p:spPr>
        <p:txBody>
          <a:bodyPr vert="horz" wrap="square" lIns="0" tIns="0" rIns="0" bIns="0" rtlCol="0">
            <a:spAutoFit/>
          </a:bodyPr>
          <a:lstStyle/>
          <a:p>
            <a:pPr marL="12700">
              <a:lnSpc>
                <a:spcPct val="100000"/>
              </a:lnSpc>
            </a:pPr>
            <a:r>
              <a:rPr sz="700" spc="5" dirty="0">
                <a:solidFill>
                  <a:srgbClr val="6D6E71"/>
                </a:solidFill>
                <a:latin typeface="Century Gothic"/>
                <a:cs typeface="Century Gothic"/>
              </a:rPr>
              <a:t>-10</a:t>
            </a:r>
            <a:endParaRPr sz="700">
              <a:latin typeface="Century Gothic"/>
              <a:cs typeface="Century Gothic"/>
            </a:endParaRPr>
          </a:p>
        </p:txBody>
      </p:sp>
      <p:sp>
        <p:nvSpPr>
          <p:cNvPr id="214" name="object 214"/>
          <p:cNvSpPr txBox="1"/>
          <p:nvPr/>
        </p:nvSpPr>
        <p:spPr>
          <a:xfrm>
            <a:off x="2768598" y="4352604"/>
            <a:ext cx="156845" cy="122555"/>
          </a:xfrm>
          <a:prstGeom prst="rect">
            <a:avLst/>
          </a:prstGeom>
        </p:spPr>
        <p:txBody>
          <a:bodyPr vert="horz" wrap="square" lIns="0" tIns="0" rIns="0" bIns="0" rtlCol="0">
            <a:spAutoFit/>
          </a:bodyPr>
          <a:lstStyle/>
          <a:p>
            <a:pPr marL="12700">
              <a:lnSpc>
                <a:spcPct val="100000"/>
              </a:lnSpc>
            </a:pPr>
            <a:r>
              <a:rPr sz="700" spc="5" dirty="0">
                <a:solidFill>
                  <a:srgbClr val="6D6E71"/>
                </a:solidFill>
                <a:latin typeface="Century Gothic"/>
                <a:cs typeface="Century Gothic"/>
              </a:rPr>
              <a:t>-20</a:t>
            </a:r>
            <a:endParaRPr sz="700">
              <a:latin typeface="Century Gothic"/>
              <a:cs typeface="Century Gothic"/>
            </a:endParaRPr>
          </a:p>
        </p:txBody>
      </p:sp>
      <p:sp>
        <p:nvSpPr>
          <p:cNvPr id="215" name="object 215"/>
          <p:cNvSpPr txBox="1"/>
          <p:nvPr/>
        </p:nvSpPr>
        <p:spPr>
          <a:xfrm>
            <a:off x="2768598" y="4663469"/>
            <a:ext cx="156845" cy="122555"/>
          </a:xfrm>
          <a:prstGeom prst="rect">
            <a:avLst/>
          </a:prstGeom>
        </p:spPr>
        <p:txBody>
          <a:bodyPr vert="horz" wrap="square" lIns="0" tIns="0" rIns="0" bIns="0" rtlCol="0">
            <a:spAutoFit/>
          </a:bodyPr>
          <a:lstStyle/>
          <a:p>
            <a:pPr marL="12700">
              <a:lnSpc>
                <a:spcPct val="100000"/>
              </a:lnSpc>
            </a:pPr>
            <a:r>
              <a:rPr sz="700" spc="5" dirty="0">
                <a:solidFill>
                  <a:srgbClr val="6D6E71"/>
                </a:solidFill>
                <a:latin typeface="Century Gothic"/>
                <a:cs typeface="Century Gothic"/>
              </a:rPr>
              <a:t>-30</a:t>
            </a:r>
            <a:endParaRPr sz="700">
              <a:latin typeface="Century Gothic"/>
              <a:cs typeface="Century Gothic"/>
            </a:endParaRPr>
          </a:p>
        </p:txBody>
      </p:sp>
      <p:sp>
        <p:nvSpPr>
          <p:cNvPr id="216" name="object 216"/>
          <p:cNvSpPr txBox="1"/>
          <p:nvPr/>
        </p:nvSpPr>
        <p:spPr>
          <a:xfrm>
            <a:off x="2768598" y="4974333"/>
            <a:ext cx="156845" cy="122555"/>
          </a:xfrm>
          <a:prstGeom prst="rect">
            <a:avLst/>
          </a:prstGeom>
        </p:spPr>
        <p:txBody>
          <a:bodyPr vert="horz" wrap="square" lIns="0" tIns="0" rIns="0" bIns="0" rtlCol="0">
            <a:spAutoFit/>
          </a:bodyPr>
          <a:lstStyle/>
          <a:p>
            <a:pPr marL="12700">
              <a:lnSpc>
                <a:spcPct val="100000"/>
              </a:lnSpc>
            </a:pPr>
            <a:r>
              <a:rPr sz="700" spc="5" dirty="0">
                <a:solidFill>
                  <a:srgbClr val="6D6E71"/>
                </a:solidFill>
                <a:latin typeface="Century Gothic"/>
                <a:cs typeface="Century Gothic"/>
              </a:rPr>
              <a:t>-40</a:t>
            </a:r>
            <a:endParaRPr sz="700">
              <a:latin typeface="Century Gothic"/>
              <a:cs typeface="Century Gothic"/>
            </a:endParaRPr>
          </a:p>
        </p:txBody>
      </p:sp>
      <p:sp>
        <p:nvSpPr>
          <p:cNvPr id="217" name="object 217"/>
          <p:cNvSpPr txBox="1"/>
          <p:nvPr/>
        </p:nvSpPr>
        <p:spPr>
          <a:xfrm>
            <a:off x="2768598" y="5285199"/>
            <a:ext cx="156845" cy="122555"/>
          </a:xfrm>
          <a:prstGeom prst="rect">
            <a:avLst/>
          </a:prstGeom>
        </p:spPr>
        <p:txBody>
          <a:bodyPr vert="horz" wrap="square" lIns="0" tIns="0" rIns="0" bIns="0" rtlCol="0">
            <a:spAutoFit/>
          </a:bodyPr>
          <a:lstStyle/>
          <a:p>
            <a:pPr marL="12700">
              <a:lnSpc>
                <a:spcPct val="100000"/>
              </a:lnSpc>
            </a:pPr>
            <a:r>
              <a:rPr sz="700" spc="5" dirty="0">
                <a:solidFill>
                  <a:srgbClr val="6D6E71"/>
                </a:solidFill>
                <a:latin typeface="Century Gothic"/>
                <a:cs typeface="Century Gothic"/>
              </a:rPr>
              <a:t>-50</a:t>
            </a:r>
            <a:endParaRPr sz="700">
              <a:latin typeface="Century Gothic"/>
              <a:cs typeface="Century Gothic"/>
            </a:endParaRPr>
          </a:p>
        </p:txBody>
      </p:sp>
      <p:sp>
        <p:nvSpPr>
          <p:cNvPr id="218" name="object 218"/>
          <p:cNvSpPr/>
          <p:nvPr/>
        </p:nvSpPr>
        <p:spPr>
          <a:xfrm>
            <a:off x="7745670" y="5228026"/>
            <a:ext cx="109220" cy="109220"/>
          </a:xfrm>
          <a:custGeom>
            <a:avLst/>
            <a:gdLst/>
            <a:ahLst/>
            <a:cxnLst/>
            <a:rect l="l" t="t" r="r" b="b"/>
            <a:pathLst>
              <a:path w="109220" h="109220">
                <a:moveTo>
                  <a:pt x="54622" y="0"/>
                </a:moveTo>
                <a:lnTo>
                  <a:pt x="0" y="54610"/>
                </a:lnTo>
                <a:lnTo>
                  <a:pt x="54622" y="109232"/>
                </a:lnTo>
                <a:lnTo>
                  <a:pt x="109232" y="54610"/>
                </a:lnTo>
                <a:lnTo>
                  <a:pt x="54622" y="0"/>
                </a:lnTo>
                <a:close/>
              </a:path>
            </a:pathLst>
          </a:custGeom>
          <a:solidFill>
            <a:srgbClr val="878A8F"/>
          </a:solidFill>
        </p:spPr>
        <p:txBody>
          <a:bodyPr wrap="square" lIns="0" tIns="0" rIns="0" bIns="0" rtlCol="0"/>
          <a:lstStyle/>
          <a:p>
            <a:endParaRPr/>
          </a:p>
        </p:txBody>
      </p:sp>
      <p:sp>
        <p:nvSpPr>
          <p:cNvPr id="219" name="object 219"/>
          <p:cNvSpPr/>
          <p:nvPr/>
        </p:nvSpPr>
        <p:spPr>
          <a:xfrm>
            <a:off x="8267705" y="1790700"/>
            <a:ext cx="1116330" cy="848994"/>
          </a:xfrm>
          <a:custGeom>
            <a:avLst/>
            <a:gdLst/>
            <a:ahLst/>
            <a:cxnLst/>
            <a:rect l="l" t="t" r="r" b="b"/>
            <a:pathLst>
              <a:path w="1116329" h="848994">
                <a:moveTo>
                  <a:pt x="1115745" y="0"/>
                </a:moveTo>
                <a:lnTo>
                  <a:pt x="0" y="848728"/>
                </a:lnTo>
                <a:lnTo>
                  <a:pt x="1115745" y="848728"/>
                </a:lnTo>
                <a:lnTo>
                  <a:pt x="1115745" y="0"/>
                </a:lnTo>
                <a:close/>
              </a:path>
            </a:pathLst>
          </a:custGeom>
          <a:solidFill>
            <a:srgbClr val="00607B"/>
          </a:solidFill>
        </p:spPr>
        <p:txBody>
          <a:bodyPr wrap="square" lIns="0" tIns="0" rIns="0" bIns="0" rtlCol="0"/>
          <a:lstStyle/>
          <a:p>
            <a:endParaRPr/>
          </a:p>
        </p:txBody>
      </p:sp>
      <p:sp>
        <p:nvSpPr>
          <p:cNvPr id="220" name="object 220"/>
          <p:cNvSpPr/>
          <p:nvPr/>
        </p:nvSpPr>
        <p:spPr>
          <a:xfrm>
            <a:off x="9088294" y="2639985"/>
            <a:ext cx="297180" cy="297180"/>
          </a:xfrm>
          <a:custGeom>
            <a:avLst/>
            <a:gdLst/>
            <a:ahLst/>
            <a:cxnLst/>
            <a:rect l="l" t="t" r="r" b="b"/>
            <a:pathLst>
              <a:path w="297179" h="297180">
                <a:moveTo>
                  <a:pt x="296913" y="0"/>
                </a:moveTo>
                <a:lnTo>
                  <a:pt x="0" y="0"/>
                </a:lnTo>
                <a:lnTo>
                  <a:pt x="0" y="296760"/>
                </a:lnTo>
                <a:lnTo>
                  <a:pt x="296913" y="0"/>
                </a:lnTo>
                <a:close/>
              </a:path>
            </a:pathLst>
          </a:custGeom>
          <a:solidFill>
            <a:srgbClr val="00607B"/>
          </a:solidFill>
        </p:spPr>
        <p:txBody>
          <a:bodyPr wrap="square" lIns="0" tIns="0" rIns="0" bIns="0" rtlCol="0"/>
          <a:lstStyle/>
          <a:p>
            <a:endParaRPr/>
          </a:p>
        </p:txBody>
      </p:sp>
      <p:sp>
        <p:nvSpPr>
          <p:cNvPr id="221" name="object 221"/>
          <p:cNvSpPr txBox="1"/>
          <p:nvPr/>
        </p:nvSpPr>
        <p:spPr>
          <a:xfrm>
            <a:off x="8267700" y="1790700"/>
            <a:ext cx="1116330" cy="849630"/>
          </a:xfrm>
          <a:prstGeom prst="rect">
            <a:avLst/>
          </a:prstGeom>
          <a:solidFill>
            <a:srgbClr val="00607B"/>
          </a:solidFill>
        </p:spPr>
        <p:txBody>
          <a:bodyPr vert="horz" wrap="square" lIns="0" tIns="101600" rIns="0" bIns="0" rtlCol="0">
            <a:spAutoFit/>
          </a:bodyPr>
          <a:lstStyle/>
          <a:p>
            <a:pPr marL="104775">
              <a:lnSpc>
                <a:spcPct val="100000"/>
              </a:lnSpc>
              <a:spcBef>
                <a:spcPts val="800"/>
              </a:spcBef>
            </a:pPr>
            <a:r>
              <a:rPr sz="950" spc="-35" dirty="0">
                <a:solidFill>
                  <a:srgbClr val="FFFFFF"/>
                </a:solidFill>
                <a:latin typeface="Tahoma"/>
                <a:cs typeface="Tahoma"/>
              </a:rPr>
              <a:t>In </a:t>
            </a:r>
            <a:r>
              <a:rPr sz="950" spc="5" dirty="0">
                <a:solidFill>
                  <a:srgbClr val="FFFFFF"/>
                </a:solidFill>
                <a:latin typeface="Tahoma"/>
                <a:cs typeface="Tahoma"/>
              </a:rPr>
              <a:t>the</a:t>
            </a:r>
            <a:r>
              <a:rPr sz="950" spc="-175" dirty="0">
                <a:solidFill>
                  <a:srgbClr val="FFFFFF"/>
                </a:solidFill>
                <a:latin typeface="Tahoma"/>
                <a:cs typeface="Tahoma"/>
              </a:rPr>
              <a:t> </a:t>
            </a:r>
            <a:r>
              <a:rPr sz="950" spc="10" dirty="0">
                <a:solidFill>
                  <a:srgbClr val="FFFFFF"/>
                </a:solidFill>
                <a:latin typeface="Tahoma"/>
                <a:cs typeface="Tahoma"/>
              </a:rPr>
              <a:t>past</a:t>
            </a:r>
            <a:endParaRPr sz="950">
              <a:latin typeface="Tahoma"/>
              <a:cs typeface="Tahoma"/>
            </a:endParaRPr>
          </a:p>
          <a:p>
            <a:pPr marL="104775" marR="69850">
              <a:lnSpc>
                <a:spcPct val="109700"/>
              </a:lnSpc>
            </a:pPr>
            <a:r>
              <a:rPr sz="950" spc="-15" dirty="0">
                <a:solidFill>
                  <a:srgbClr val="FFFFFF"/>
                </a:solidFill>
                <a:latin typeface="Tahoma"/>
                <a:cs typeface="Tahoma"/>
              </a:rPr>
              <a:t>39 </a:t>
            </a:r>
            <a:r>
              <a:rPr sz="950" spc="10" dirty="0">
                <a:solidFill>
                  <a:srgbClr val="FFFFFF"/>
                </a:solidFill>
                <a:latin typeface="Tahoma"/>
                <a:cs typeface="Tahoma"/>
              </a:rPr>
              <a:t>years, </a:t>
            </a:r>
            <a:r>
              <a:rPr sz="950" spc="5" dirty="0">
                <a:solidFill>
                  <a:srgbClr val="FFFFFF"/>
                </a:solidFill>
                <a:latin typeface="Tahoma"/>
                <a:cs typeface="Tahoma"/>
              </a:rPr>
              <a:t>only </a:t>
            </a:r>
            <a:r>
              <a:rPr sz="950" spc="-15" dirty="0">
                <a:solidFill>
                  <a:srgbClr val="FFFFFF"/>
                </a:solidFill>
                <a:latin typeface="Tahoma"/>
                <a:cs typeface="Tahoma"/>
              </a:rPr>
              <a:t>9  </a:t>
            </a:r>
            <a:r>
              <a:rPr sz="950" spc="25" dirty="0">
                <a:solidFill>
                  <a:srgbClr val="FFFFFF"/>
                </a:solidFill>
                <a:latin typeface="Tahoma"/>
                <a:cs typeface="Tahoma"/>
              </a:rPr>
              <a:t>declines </a:t>
            </a:r>
            <a:r>
              <a:rPr sz="950" spc="-5" dirty="0">
                <a:solidFill>
                  <a:srgbClr val="FFFFFF"/>
                </a:solidFill>
                <a:latin typeface="Tahoma"/>
                <a:cs typeface="Tahoma"/>
              </a:rPr>
              <a:t>have</a:t>
            </a:r>
            <a:r>
              <a:rPr sz="950" spc="-229" dirty="0">
                <a:solidFill>
                  <a:srgbClr val="FFFFFF"/>
                </a:solidFill>
                <a:latin typeface="Tahoma"/>
                <a:cs typeface="Tahoma"/>
              </a:rPr>
              <a:t> </a:t>
            </a:r>
            <a:r>
              <a:rPr sz="950" spc="25" dirty="0">
                <a:solidFill>
                  <a:srgbClr val="FFFFFF"/>
                </a:solidFill>
                <a:latin typeface="Tahoma"/>
                <a:cs typeface="Tahoma"/>
              </a:rPr>
              <a:t>led  </a:t>
            </a:r>
            <a:r>
              <a:rPr sz="950" spc="-5" dirty="0">
                <a:solidFill>
                  <a:srgbClr val="FFFFFF"/>
                </a:solidFill>
                <a:latin typeface="Tahoma"/>
                <a:cs typeface="Tahoma"/>
              </a:rPr>
              <a:t>to</a:t>
            </a:r>
            <a:r>
              <a:rPr sz="950" spc="-100" dirty="0">
                <a:solidFill>
                  <a:srgbClr val="FFFFFF"/>
                </a:solidFill>
                <a:latin typeface="Tahoma"/>
                <a:cs typeface="Tahoma"/>
              </a:rPr>
              <a:t> </a:t>
            </a:r>
            <a:r>
              <a:rPr sz="950" dirty="0">
                <a:solidFill>
                  <a:srgbClr val="FFFFFF"/>
                </a:solidFill>
                <a:latin typeface="Tahoma"/>
                <a:cs typeface="Tahoma"/>
              </a:rPr>
              <a:t>a</a:t>
            </a:r>
            <a:r>
              <a:rPr sz="950" spc="-100" dirty="0">
                <a:solidFill>
                  <a:srgbClr val="FFFFFF"/>
                </a:solidFill>
                <a:latin typeface="Tahoma"/>
                <a:cs typeface="Tahoma"/>
              </a:rPr>
              <a:t> </a:t>
            </a:r>
            <a:r>
              <a:rPr sz="950" dirty="0">
                <a:solidFill>
                  <a:srgbClr val="FFFFFF"/>
                </a:solidFill>
                <a:latin typeface="Tahoma"/>
                <a:cs typeface="Tahoma"/>
              </a:rPr>
              <a:t>down</a:t>
            </a:r>
            <a:r>
              <a:rPr sz="950" spc="-100" dirty="0">
                <a:solidFill>
                  <a:srgbClr val="FFFFFF"/>
                </a:solidFill>
                <a:latin typeface="Tahoma"/>
                <a:cs typeface="Tahoma"/>
              </a:rPr>
              <a:t> </a:t>
            </a:r>
            <a:r>
              <a:rPr sz="950" spc="-10" dirty="0">
                <a:solidFill>
                  <a:srgbClr val="FFFFFF"/>
                </a:solidFill>
                <a:latin typeface="Tahoma"/>
                <a:cs typeface="Tahoma"/>
              </a:rPr>
              <a:t>year.</a:t>
            </a:r>
            <a:endParaRPr sz="950">
              <a:latin typeface="Tahoma"/>
              <a:cs typeface="Tahoma"/>
            </a:endParaRPr>
          </a:p>
        </p:txBody>
      </p:sp>
      <p:cxnSp>
        <p:nvCxnSpPr>
          <p:cNvPr id="227" name="Straight Connector 226">
            <a:extLst>
              <a:ext uri="{FF2B5EF4-FFF2-40B4-BE49-F238E27FC236}">
                <a16:creationId xmlns:a16="http://schemas.microsoft.com/office/drawing/2014/main" id="{15EA1068-D88E-4975-9C4A-6925477D67A8}"/>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object 2"/>
          <p:cNvSpPr txBox="1"/>
          <p:nvPr/>
        </p:nvSpPr>
        <p:spPr>
          <a:xfrm>
            <a:off x="3187700" y="593747"/>
            <a:ext cx="1859914" cy="294005"/>
          </a:xfrm>
          <a:prstGeom prst="rect">
            <a:avLst/>
          </a:prstGeom>
        </p:spPr>
        <p:txBody>
          <a:bodyPr vert="horz" wrap="square" lIns="0" tIns="0" rIns="0" bIns="0" rtlCol="0">
            <a:spAutoFit/>
          </a:bodyPr>
          <a:lstStyle/>
          <a:p>
            <a:pPr marL="12700">
              <a:lnSpc>
                <a:spcPct val="100000"/>
              </a:lnSpc>
            </a:pPr>
            <a:r>
              <a:rPr sz="1800" spc="-35" dirty="0">
                <a:solidFill>
                  <a:srgbClr val="474C55"/>
                </a:solidFill>
                <a:latin typeface="Tahoma"/>
                <a:cs typeface="Tahoma"/>
              </a:rPr>
              <a:t>Volatility </a:t>
            </a:r>
            <a:r>
              <a:rPr sz="1800" spc="-60" dirty="0">
                <a:solidFill>
                  <a:srgbClr val="474C55"/>
                </a:solidFill>
                <a:latin typeface="Tahoma"/>
                <a:cs typeface="Tahoma"/>
              </a:rPr>
              <a:t>Is</a:t>
            </a:r>
            <a:r>
              <a:rPr sz="1800" spc="-409" dirty="0">
                <a:solidFill>
                  <a:srgbClr val="474C55"/>
                </a:solidFill>
                <a:latin typeface="Tahoma"/>
                <a:cs typeface="Tahoma"/>
              </a:rPr>
              <a:t> </a:t>
            </a:r>
            <a:r>
              <a:rPr sz="1800" spc="25" dirty="0">
                <a:solidFill>
                  <a:srgbClr val="474C55"/>
                </a:solidFill>
                <a:latin typeface="Tahoma"/>
                <a:cs typeface="Tahoma"/>
              </a:rPr>
              <a:t>Normal</a:t>
            </a:r>
            <a:endParaRPr sz="1800">
              <a:latin typeface="Tahoma"/>
              <a:cs typeface="Tahoma"/>
            </a:endParaRPr>
          </a:p>
        </p:txBody>
      </p:sp>
      <p:sp>
        <p:nvSpPr>
          <p:cNvPr id="3" name="object 3"/>
          <p:cNvSpPr txBox="1"/>
          <p:nvPr/>
        </p:nvSpPr>
        <p:spPr>
          <a:xfrm>
            <a:off x="2768600" y="1458277"/>
            <a:ext cx="5549900" cy="238760"/>
          </a:xfrm>
          <a:prstGeom prst="rect">
            <a:avLst/>
          </a:prstGeom>
        </p:spPr>
        <p:txBody>
          <a:bodyPr vert="horz" wrap="square" lIns="0" tIns="0" rIns="0" bIns="0" rtlCol="0">
            <a:spAutoFit/>
          </a:bodyPr>
          <a:lstStyle/>
          <a:p>
            <a:pPr marL="12700">
              <a:lnSpc>
                <a:spcPct val="100000"/>
              </a:lnSpc>
            </a:pPr>
            <a:r>
              <a:rPr sz="1500" spc="5" dirty="0">
                <a:solidFill>
                  <a:srgbClr val="474C55"/>
                </a:solidFill>
                <a:latin typeface="Calibri"/>
                <a:cs typeface="Calibri"/>
              </a:rPr>
              <a:t>Historically,</a:t>
            </a:r>
            <a:r>
              <a:rPr sz="1500" spc="-55" dirty="0">
                <a:solidFill>
                  <a:srgbClr val="474C55"/>
                </a:solidFill>
                <a:latin typeface="Calibri"/>
                <a:cs typeface="Calibri"/>
              </a:rPr>
              <a:t> </a:t>
            </a:r>
            <a:r>
              <a:rPr sz="1500" spc="10" dirty="0">
                <a:solidFill>
                  <a:srgbClr val="474C55"/>
                </a:solidFill>
                <a:latin typeface="Calibri"/>
                <a:cs typeface="Calibri"/>
              </a:rPr>
              <a:t>bull</a:t>
            </a:r>
            <a:r>
              <a:rPr sz="1500" spc="-55" dirty="0">
                <a:solidFill>
                  <a:srgbClr val="474C55"/>
                </a:solidFill>
                <a:latin typeface="Calibri"/>
                <a:cs typeface="Calibri"/>
              </a:rPr>
              <a:t> </a:t>
            </a:r>
            <a:r>
              <a:rPr sz="1500" spc="-5" dirty="0">
                <a:solidFill>
                  <a:srgbClr val="474C55"/>
                </a:solidFill>
                <a:latin typeface="Calibri"/>
                <a:cs typeface="Calibri"/>
              </a:rPr>
              <a:t>markets</a:t>
            </a:r>
            <a:r>
              <a:rPr sz="1500" spc="-55" dirty="0">
                <a:solidFill>
                  <a:srgbClr val="474C55"/>
                </a:solidFill>
                <a:latin typeface="Calibri"/>
                <a:cs typeface="Calibri"/>
              </a:rPr>
              <a:t> </a:t>
            </a:r>
            <a:r>
              <a:rPr sz="1500" spc="-5" dirty="0">
                <a:solidFill>
                  <a:srgbClr val="474C55"/>
                </a:solidFill>
                <a:latin typeface="Calibri"/>
                <a:cs typeface="Calibri"/>
              </a:rPr>
              <a:t>have</a:t>
            </a:r>
            <a:r>
              <a:rPr sz="1500" spc="-55" dirty="0">
                <a:solidFill>
                  <a:srgbClr val="474C55"/>
                </a:solidFill>
                <a:latin typeface="Calibri"/>
                <a:cs typeface="Calibri"/>
              </a:rPr>
              <a:t> </a:t>
            </a:r>
            <a:r>
              <a:rPr sz="1500" spc="-5" dirty="0">
                <a:solidFill>
                  <a:srgbClr val="474C55"/>
                </a:solidFill>
                <a:latin typeface="Calibri"/>
                <a:cs typeface="Calibri"/>
              </a:rPr>
              <a:t>beaten</a:t>
            </a:r>
            <a:r>
              <a:rPr sz="1500" spc="-55" dirty="0">
                <a:solidFill>
                  <a:srgbClr val="474C55"/>
                </a:solidFill>
                <a:latin typeface="Calibri"/>
                <a:cs typeface="Calibri"/>
              </a:rPr>
              <a:t> </a:t>
            </a:r>
            <a:r>
              <a:rPr sz="1500" spc="5" dirty="0">
                <a:solidFill>
                  <a:srgbClr val="474C55"/>
                </a:solidFill>
                <a:latin typeface="Calibri"/>
                <a:cs typeface="Calibri"/>
              </a:rPr>
              <a:t>bears</a:t>
            </a:r>
            <a:r>
              <a:rPr sz="1500" spc="-55" dirty="0">
                <a:solidFill>
                  <a:srgbClr val="474C55"/>
                </a:solidFill>
                <a:latin typeface="Calibri"/>
                <a:cs typeface="Calibri"/>
              </a:rPr>
              <a:t> </a:t>
            </a:r>
            <a:r>
              <a:rPr sz="1500" spc="10" dirty="0">
                <a:solidFill>
                  <a:srgbClr val="474C55"/>
                </a:solidFill>
                <a:latin typeface="Calibri"/>
                <a:cs typeface="Calibri"/>
              </a:rPr>
              <a:t>and</a:t>
            </a:r>
            <a:r>
              <a:rPr sz="1500" spc="-55" dirty="0">
                <a:solidFill>
                  <a:srgbClr val="474C55"/>
                </a:solidFill>
                <a:latin typeface="Calibri"/>
                <a:cs typeface="Calibri"/>
              </a:rPr>
              <a:t> </a:t>
            </a:r>
            <a:r>
              <a:rPr sz="1500" spc="5" dirty="0">
                <a:solidFill>
                  <a:srgbClr val="474C55"/>
                </a:solidFill>
                <a:latin typeface="Calibri"/>
                <a:cs typeface="Calibri"/>
              </a:rPr>
              <a:t>driven</a:t>
            </a:r>
            <a:r>
              <a:rPr sz="1500" spc="-55" dirty="0">
                <a:solidFill>
                  <a:srgbClr val="474C55"/>
                </a:solidFill>
                <a:latin typeface="Calibri"/>
                <a:cs typeface="Calibri"/>
              </a:rPr>
              <a:t> </a:t>
            </a:r>
            <a:r>
              <a:rPr sz="1500" spc="25" dirty="0">
                <a:solidFill>
                  <a:srgbClr val="474C55"/>
                </a:solidFill>
                <a:latin typeface="Calibri"/>
                <a:cs typeface="Calibri"/>
              </a:rPr>
              <a:t>long</a:t>
            </a:r>
            <a:r>
              <a:rPr sz="1500" spc="-55" dirty="0">
                <a:solidFill>
                  <a:srgbClr val="474C55"/>
                </a:solidFill>
                <a:latin typeface="Calibri"/>
                <a:cs typeface="Calibri"/>
              </a:rPr>
              <a:t> </a:t>
            </a:r>
            <a:r>
              <a:rPr sz="1500" spc="-15" dirty="0">
                <a:solidFill>
                  <a:srgbClr val="474C55"/>
                </a:solidFill>
                <a:latin typeface="Calibri"/>
                <a:cs typeface="Calibri"/>
              </a:rPr>
              <a:t>term</a:t>
            </a:r>
            <a:r>
              <a:rPr sz="1500" spc="-55" dirty="0">
                <a:solidFill>
                  <a:srgbClr val="474C55"/>
                </a:solidFill>
                <a:latin typeface="Calibri"/>
                <a:cs typeface="Calibri"/>
              </a:rPr>
              <a:t> </a:t>
            </a:r>
            <a:r>
              <a:rPr sz="1500" spc="25" dirty="0">
                <a:solidFill>
                  <a:srgbClr val="474C55"/>
                </a:solidFill>
                <a:latin typeface="Calibri"/>
                <a:cs typeface="Calibri"/>
              </a:rPr>
              <a:t>gains.</a:t>
            </a:r>
            <a:endParaRPr sz="1500">
              <a:latin typeface="Calibri"/>
              <a:cs typeface="Calibri"/>
            </a:endParaRPr>
          </a:p>
        </p:txBody>
      </p:sp>
      <p:sp>
        <p:nvSpPr>
          <p:cNvPr id="4" name="object 4"/>
          <p:cNvSpPr txBox="1"/>
          <p:nvPr/>
        </p:nvSpPr>
        <p:spPr>
          <a:xfrm>
            <a:off x="444500" y="1967721"/>
            <a:ext cx="1600200" cy="222504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38735" indent="-100965" algn="just">
              <a:lnSpc>
                <a:spcPct val="100000"/>
              </a:lnSpc>
              <a:spcBef>
                <a:spcPts val="570"/>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1000" spc="-35" dirty="0">
                <a:solidFill>
                  <a:srgbClr val="474C55"/>
                </a:solidFill>
                <a:latin typeface="Calibri"/>
                <a:cs typeface="Calibri"/>
              </a:rPr>
              <a:t>Markets</a:t>
            </a:r>
            <a:r>
              <a:rPr sz="1000" spc="-65" dirty="0">
                <a:solidFill>
                  <a:srgbClr val="474C55"/>
                </a:solidFill>
                <a:latin typeface="Calibri"/>
                <a:cs typeface="Calibri"/>
              </a:rPr>
              <a:t> </a:t>
            </a:r>
            <a:r>
              <a:rPr sz="1000" spc="-35" dirty="0">
                <a:solidFill>
                  <a:srgbClr val="474C55"/>
                </a:solidFill>
                <a:latin typeface="Calibri"/>
                <a:cs typeface="Calibri"/>
              </a:rPr>
              <a:t>are</a:t>
            </a:r>
            <a:r>
              <a:rPr sz="1000" spc="-65" dirty="0">
                <a:solidFill>
                  <a:srgbClr val="474C55"/>
                </a:solidFill>
                <a:latin typeface="Calibri"/>
                <a:cs typeface="Calibri"/>
              </a:rPr>
              <a:t> </a:t>
            </a:r>
            <a:r>
              <a:rPr sz="1000" spc="-30" dirty="0">
                <a:solidFill>
                  <a:srgbClr val="474C55"/>
                </a:solidFill>
                <a:latin typeface="Calibri"/>
                <a:cs typeface="Calibri"/>
              </a:rPr>
              <a:t>always</a:t>
            </a:r>
            <a:r>
              <a:rPr sz="1000" spc="-65" dirty="0">
                <a:solidFill>
                  <a:srgbClr val="474C55"/>
                </a:solidFill>
                <a:latin typeface="Calibri"/>
                <a:cs typeface="Calibri"/>
              </a:rPr>
              <a:t> </a:t>
            </a:r>
            <a:r>
              <a:rPr sz="1000" spc="-15" dirty="0">
                <a:solidFill>
                  <a:srgbClr val="474C55"/>
                </a:solidFill>
                <a:latin typeface="Calibri"/>
                <a:cs typeface="Calibri"/>
              </a:rPr>
              <a:t>moving</a:t>
            </a:r>
            <a:r>
              <a:rPr sz="1000" spc="-65" dirty="0">
                <a:solidFill>
                  <a:srgbClr val="474C55"/>
                </a:solidFill>
                <a:latin typeface="Calibri"/>
                <a:cs typeface="Calibri"/>
              </a:rPr>
              <a:t> </a:t>
            </a:r>
            <a:r>
              <a:rPr sz="1000" spc="-135" dirty="0">
                <a:solidFill>
                  <a:srgbClr val="474C55"/>
                </a:solidFill>
                <a:latin typeface="Calibri"/>
                <a:cs typeface="Calibri"/>
              </a:rPr>
              <a:t>—  </a:t>
            </a:r>
            <a:r>
              <a:rPr sz="1000" spc="-10" dirty="0">
                <a:solidFill>
                  <a:srgbClr val="474C55"/>
                </a:solidFill>
                <a:latin typeface="Calibri"/>
                <a:cs typeface="Calibri"/>
              </a:rPr>
              <a:t>up,</a:t>
            </a:r>
            <a:r>
              <a:rPr sz="1000" spc="-65" dirty="0">
                <a:solidFill>
                  <a:srgbClr val="474C55"/>
                </a:solidFill>
                <a:latin typeface="Calibri"/>
                <a:cs typeface="Calibri"/>
              </a:rPr>
              <a:t> </a:t>
            </a:r>
            <a:r>
              <a:rPr sz="1000" spc="-30" dirty="0">
                <a:solidFill>
                  <a:srgbClr val="474C55"/>
                </a:solidFill>
                <a:latin typeface="Calibri"/>
                <a:cs typeface="Calibri"/>
              </a:rPr>
              <a:t>down</a:t>
            </a:r>
            <a:r>
              <a:rPr sz="1000" spc="-65" dirty="0">
                <a:solidFill>
                  <a:srgbClr val="474C55"/>
                </a:solidFill>
                <a:latin typeface="Calibri"/>
                <a:cs typeface="Calibri"/>
              </a:rPr>
              <a:t> </a:t>
            </a:r>
            <a:r>
              <a:rPr sz="1000" spc="-15" dirty="0">
                <a:solidFill>
                  <a:srgbClr val="474C55"/>
                </a:solidFill>
                <a:latin typeface="Calibri"/>
                <a:cs typeface="Calibri"/>
              </a:rPr>
              <a:t>and</a:t>
            </a:r>
            <a:r>
              <a:rPr sz="1000" spc="-65" dirty="0">
                <a:solidFill>
                  <a:srgbClr val="474C55"/>
                </a:solidFill>
                <a:latin typeface="Calibri"/>
                <a:cs typeface="Calibri"/>
              </a:rPr>
              <a:t> </a:t>
            </a:r>
            <a:r>
              <a:rPr sz="1000" spc="-25" dirty="0">
                <a:solidFill>
                  <a:srgbClr val="474C55"/>
                </a:solidFill>
                <a:latin typeface="Calibri"/>
                <a:cs typeface="Calibri"/>
              </a:rPr>
              <a:t>sideways.</a:t>
            </a:r>
            <a:r>
              <a:rPr sz="1000" spc="-65" dirty="0">
                <a:solidFill>
                  <a:srgbClr val="474C55"/>
                </a:solidFill>
                <a:latin typeface="Calibri"/>
                <a:cs typeface="Calibri"/>
              </a:rPr>
              <a:t> </a:t>
            </a:r>
            <a:r>
              <a:rPr sz="1000" spc="-25" dirty="0">
                <a:solidFill>
                  <a:srgbClr val="474C55"/>
                </a:solidFill>
                <a:latin typeface="Calibri"/>
                <a:cs typeface="Calibri"/>
              </a:rPr>
              <a:t>They  </a:t>
            </a:r>
            <a:r>
              <a:rPr sz="1000" spc="-30" dirty="0">
                <a:solidFill>
                  <a:srgbClr val="474C55"/>
                </a:solidFill>
                <a:latin typeface="Calibri"/>
                <a:cs typeface="Calibri"/>
              </a:rPr>
              <a:t>rarely </a:t>
            </a:r>
            <a:r>
              <a:rPr sz="1000" spc="10" dirty="0">
                <a:solidFill>
                  <a:srgbClr val="474C55"/>
                </a:solidFill>
                <a:latin typeface="Calibri"/>
                <a:cs typeface="Calibri"/>
              </a:rPr>
              <a:t>go</a:t>
            </a:r>
            <a:r>
              <a:rPr sz="1000" spc="-175" dirty="0">
                <a:solidFill>
                  <a:srgbClr val="474C55"/>
                </a:solidFill>
                <a:latin typeface="Calibri"/>
                <a:cs typeface="Calibri"/>
              </a:rPr>
              <a:t> </a:t>
            </a:r>
            <a:r>
              <a:rPr sz="1000" spc="-20" dirty="0">
                <a:solidFill>
                  <a:srgbClr val="474C55"/>
                </a:solidFill>
                <a:latin typeface="Calibri"/>
                <a:cs typeface="Calibri"/>
              </a:rPr>
              <a:t>straight </a:t>
            </a:r>
            <a:r>
              <a:rPr sz="1000" spc="-10" dirty="0">
                <a:solidFill>
                  <a:srgbClr val="474C55"/>
                </a:solidFill>
                <a:latin typeface="Calibri"/>
                <a:cs typeface="Calibri"/>
              </a:rPr>
              <a:t>up.</a:t>
            </a:r>
            <a:endParaRPr sz="1000">
              <a:latin typeface="Calibri"/>
              <a:cs typeface="Calibri"/>
            </a:endParaRPr>
          </a:p>
          <a:p>
            <a:pPr marL="113030" marR="5080" indent="-100965">
              <a:lnSpc>
                <a:spcPct val="100000"/>
              </a:lnSpc>
              <a:spcBef>
                <a:spcPts val="450"/>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1000" spc="-15" dirty="0">
                <a:solidFill>
                  <a:srgbClr val="474C55"/>
                </a:solidFill>
                <a:latin typeface="Calibri"/>
                <a:cs typeface="Calibri"/>
              </a:rPr>
              <a:t>Over</a:t>
            </a:r>
            <a:r>
              <a:rPr sz="1000" spc="-75" dirty="0">
                <a:solidFill>
                  <a:srgbClr val="474C55"/>
                </a:solidFill>
                <a:latin typeface="Calibri"/>
                <a:cs typeface="Calibri"/>
              </a:rPr>
              <a:t> </a:t>
            </a:r>
            <a:r>
              <a:rPr sz="1000" spc="-25" dirty="0">
                <a:solidFill>
                  <a:srgbClr val="474C55"/>
                </a:solidFill>
                <a:latin typeface="Calibri"/>
                <a:cs typeface="Calibri"/>
              </a:rPr>
              <a:t>time,</a:t>
            </a:r>
            <a:r>
              <a:rPr sz="1000" spc="-75" dirty="0">
                <a:solidFill>
                  <a:srgbClr val="474C55"/>
                </a:solidFill>
                <a:latin typeface="Calibri"/>
                <a:cs typeface="Calibri"/>
              </a:rPr>
              <a:t> </a:t>
            </a:r>
            <a:r>
              <a:rPr sz="1000" spc="-15" dirty="0">
                <a:solidFill>
                  <a:srgbClr val="474C55"/>
                </a:solidFill>
                <a:latin typeface="Calibri"/>
                <a:cs typeface="Calibri"/>
              </a:rPr>
              <a:t>stock</a:t>
            </a:r>
            <a:r>
              <a:rPr sz="1000" spc="-75" dirty="0">
                <a:solidFill>
                  <a:srgbClr val="474C55"/>
                </a:solidFill>
                <a:latin typeface="Calibri"/>
                <a:cs typeface="Calibri"/>
              </a:rPr>
              <a:t> </a:t>
            </a:r>
            <a:r>
              <a:rPr sz="1000" spc="-25" dirty="0">
                <a:solidFill>
                  <a:srgbClr val="474C55"/>
                </a:solidFill>
                <a:latin typeface="Calibri"/>
                <a:cs typeface="Calibri"/>
              </a:rPr>
              <a:t>markets</a:t>
            </a:r>
            <a:r>
              <a:rPr sz="1000" spc="-75" dirty="0">
                <a:solidFill>
                  <a:srgbClr val="474C55"/>
                </a:solidFill>
                <a:latin typeface="Calibri"/>
                <a:cs typeface="Calibri"/>
              </a:rPr>
              <a:t> </a:t>
            </a:r>
            <a:r>
              <a:rPr sz="1000" spc="-30" dirty="0">
                <a:solidFill>
                  <a:srgbClr val="474C55"/>
                </a:solidFill>
                <a:latin typeface="Calibri"/>
                <a:cs typeface="Calibri"/>
              </a:rPr>
              <a:t>have  </a:t>
            </a:r>
            <a:r>
              <a:rPr sz="1000" spc="-25" dirty="0">
                <a:solidFill>
                  <a:srgbClr val="474C55"/>
                </a:solidFill>
                <a:latin typeface="Calibri"/>
                <a:cs typeface="Calibri"/>
              </a:rPr>
              <a:t>moved</a:t>
            </a:r>
            <a:r>
              <a:rPr sz="1000" spc="-80" dirty="0">
                <a:solidFill>
                  <a:srgbClr val="474C55"/>
                </a:solidFill>
                <a:latin typeface="Calibri"/>
                <a:cs typeface="Calibri"/>
              </a:rPr>
              <a:t> </a:t>
            </a:r>
            <a:r>
              <a:rPr sz="1000" spc="-10" dirty="0">
                <a:solidFill>
                  <a:srgbClr val="474C55"/>
                </a:solidFill>
                <a:latin typeface="Calibri"/>
                <a:cs typeface="Calibri"/>
              </a:rPr>
              <a:t>higher,</a:t>
            </a:r>
            <a:r>
              <a:rPr sz="1000" spc="-80" dirty="0">
                <a:solidFill>
                  <a:srgbClr val="474C55"/>
                </a:solidFill>
                <a:latin typeface="Calibri"/>
                <a:cs typeface="Calibri"/>
              </a:rPr>
              <a:t> </a:t>
            </a:r>
            <a:r>
              <a:rPr sz="1000" spc="-5" dirty="0">
                <a:solidFill>
                  <a:srgbClr val="474C55"/>
                </a:solidFill>
                <a:latin typeface="Calibri"/>
                <a:cs typeface="Calibri"/>
              </a:rPr>
              <a:t>bouncing</a:t>
            </a:r>
            <a:r>
              <a:rPr sz="1000" spc="-80" dirty="0">
                <a:solidFill>
                  <a:srgbClr val="474C55"/>
                </a:solidFill>
                <a:latin typeface="Calibri"/>
                <a:cs typeface="Calibri"/>
              </a:rPr>
              <a:t> </a:t>
            </a:r>
            <a:r>
              <a:rPr sz="1000" spc="-10" dirty="0">
                <a:solidFill>
                  <a:srgbClr val="474C55"/>
                </a:solidFill>
                <a:latin typeface="Calibri"/>
                <a:cs typeface="Calibri"/>
              </a:rPr>
              <a:t>back  </a:t>
            </a:r>
            <a:r>
              <a:rPr sz="1000" spc="-35" dirty="0">
                <a:solidFill>
                  <a:srgbClr val="474C55"/>
                </a:solidFill>
                <a:latin typeface="Calibri"/>
                <a:cs typeface="Calibri"/>
              </a:rPr>
              <a:t>from </a:t>
            </a:r>
            <a:r>
              <a:rPr sz="1000" spc="-30" dirty="0">
                <a:solidFill>
                  <a:srgbClr val="474C55"/>
                </a:solidFill>
                <a:latin typeface="Calibri"/>
                <a:cs typeface="Calibri"/>
              </a:rPr>
              <a:t>ultimately short-term  </a:t>
            </a:r>
            <a:r>
              <a:rPr sz="1000" spc="-15" dirty="0">
                <a:solidFill>
                  <a:srgbClr val="474C55"/>
                </a:solidFill>
                <a:latin typeface="Calibri"/>
                <a:cs typeface="Calibri"/>
              </a:rPr>
              <a:t>declines.</a:t>
            </a:r>
            <a:endParaRPr sz="1000">
              <a:latin typeface="Calibri"/>
              <a:cs typeface="Calibri"/>
            </a:endParaRPr>
          </a:p>
          <a:p>
            <a:pPr marL="113030" marR="79375" indent="-100965">
              <a:lnSpc>
                <a:spcPct val="100000"/>
              </a:lnSpc>
              <a:spcBef>
                <a:spcPts val="450"/>
              </a:spcBef>
            </a:pPr>
            <a:r>
              <a:rPr sz="900" spc="142" baseline="9259" dirty="0">
                <a:solidFill>
                  <a:srgbClr val="474C55"/>
                </a:solidFill>
                <a:latin typeface="Lucida Sans"/>
                <a:cs typeface="Lucida Sans"/>
              </a:rPr>
              <a:t>n </a:t>
            </a:r>
            <a:r>
              <a:rPr sz="1000" spc="-15" dirty="0">
                <a:solidFill>
                  <a:srgbClr val="474C55"/>
                </a:solidFill>
                <a:latin typeface="Calibri"/>
                <a:cs typeface="Calibri"/>
              </a:rPr>
              <a:t>And </a:t>
            </a:r>
            <a:r>
              <a:rPr sz="1000" spc="-35" dirty="0">
                <a:solidFill>
                  <a:srgbClr val="474C55"/>
                </a:solidFill>
                <a:latin typeface="Calibri"/>
                <a:cs typeface="Calibri"/>
              </a:rPr>
              <a:t>if </a:t>
            </a:r>
            <a:r>
              <a:rPr sz="1000" spc="-25" dirty="0">
                <a:solidFill>
                  <a:srgbClr val="474C55"/>
                </a:solidFill>
                <a:latin typeface="Calibri"/>
                <a:cs typeface="Calibri"/>
              </a:rPr>
              <a:t>you </a:t>
            </a:r>
            <a:r>
              <a:rPr sz="1000" spc="-20" dirty="0">
                <a:solidFill>
                  <a:srgbClr val="474C55"/>
                </a:solidFill>
                <a:latin typeface="Calibri"/>
                <a:cs typeface="Calibri"/>
              </a:rPr>
              <a:t>sell </a:t>
            </a:r>
            <a:r>
              <a:rPr sz="1000" spc="-30" dirty="0">
                <a:solidFill>
                  <a:srgbClr val="474C55"/>
                </a:solidFill>
                <a:latin typeface="Calibri"/>
                <a:cs typeface="Calibri"/>
              </a:rPr>
              <a:t>when the  market</a:t>
            </a:r>
            <a:r>
              <a:rPr sz="1000" spc="-70" dirty="0">
                <a:solidFill>
                  <a:srgbClr val="474C55"/>
                </a:solidFill>
                <a:latin typeface="Calibri"/>
                <a:cs typeface="Calibri"/>
              </a:rPr>
              <a:t> </a:t>
            </a:r>
            <a:r>
              <a:rPr sz="1000" spc="-25" dirty="0">
                <a:solidFill>
                  <a:srgbClr val="474C55"/>
                </a:solidFill>
                <a:latin typeface="Calibri"/>
                <a:cs typeface="Calibri"/>
              </a:rPr>
              <a:t>falls,</a:t>
            </a:r>
            <a:r>
              <a:rPr sz="1000" spc="-70" dirty="0">
                <a:solidFill>
                  <a:srgbClr val="474C55"/>
                </a:solidFill>
                <a:latin typeface="Calibri"/>
                <a:cs typeface="Calibri"/>
              </a:rPr>
              <a:t> </a:t>
            </a:r>
            <a:r>
              <a:rPr sz="1000" spc="-20" dirty="0">
                <a:solidFill>
                  <a:srgbClr val="474C55"/>
                </a:solidFill>
                <a:latin typeface="Calibri"/>
                <a:cs typeface="Calibri"/>
              </a:rPr>
              <a:t>you’ll</a:t>
            </a:r>
            <a:r>
              <a:rPr sz="1000" spc="-70" dirty="0">
                <a:solidFill>
                  <a:srgbClr val="474C55"/>
                </a:solidFill>
                <a:latin typeface="Calibri"/>
                <a:cs typeface="Calibri"/>
              </a:rPr>
              <a:t> </a:t>
            </a:r>
            <a:r>
              <a:rPr sz="1000" spc="-20" dirty="0">
                <a:solidFill>
                  <a:srgbClr val="474C55"/>
                </a:solidFill>
                <a:latin typeface="Calibri"/>
                <a:cs typeface="Calibri"/>
              </a:rPr>
              <a:t>likely</a:t>
            </a:r>
            <a:r>
              <a:rPr sz="1000" spc="-70" dirty="0">
                <a:solidFill>
                  <a:srgbClr val="474C55"/>
                </a:solidFill>
                <a:latin typeface="Calibri"/>
                <a:cs typeface="Calibri"/>
              </a:rPr>
              <a:t> </a:t>
            </a:r>
            <a:r>
              <a:rPr sz="1000" spc="-15" dirty="0">
                <a:solidFill>
                  <a:srgbClr val="474C55"/>
                </a:solidFill>
                <a:latin typeface="Calibri"/>
                <a:cs typeface="Calibri"/>
              </a:rPr>
              <a:t>miss  </a:t>
            </a:r>
            <a:r>
              <a:rPr sz="1000" spc="-30" dirty="0">
                <a:solidFill>
                  <a:srgbClr val="474C55"/>
                </a:solidFill>
                <a:latin typeface="Calibri"/>
                <a:cs typeface="Calibri"/>
              </a:rPr>
              <a:t>a potential </a:t>
            </a:r>
            <a:r>
              <a:rPr sz="1000" spc="-20" dirty="0">
                <a:solidFill>
                  <a:srgbClr val="474C55"/>
                </a:solidFill>
                <a:latin typeface="Calibri"/>
                <a:cs typeface="Calibri"/>
              </a:rPr>
              <a:t>rebound </a:t>
            </a:r>
            <a:r>
              <a:rPr sz="1000" spc="-15" dirty="0">
                <a:solidFill>
                  <a:srgbClr val="474C55"/>
                </a:solidFill>
                <a:latin typeface="Calibri"/>
                <a:cs typeface="Calibri"/>
              </a:rPr>
              <a:t>and </a:t>
            </a:r>
            <a:r>
              <a:rPr sz="1000" spc="-25" dirty="0">
                <a:solidFill>
                  <a:srgbClr val="474C55"/>
                </a:solidFill>
                <a:latin typeface="Calibri"/>
                <a:cs typeface="Calibri"/>
              </a:rPr>
              <a:t>any  </a:t>
            </a:r>
            <a:r>
              <a:rPr sz="1000" spc="-20" dirty="0">
                <a:solidFill>
                  <a:srgbClr val="474C55"/>
                </a:solidFill>
                <a:latin typeface="Calibri"/>
                <a:cs typeface="Calibri"/>
              </a:rPr>
              <a:t>subsequent </a:t>
            </a:r>
            <a:r>
              <a:rPr sz="1000" spc="-5" dirty="0">
                <a:solidFill>
                  <a:srgbClr val="474C55"/>
                </a:solidFill>
                <a:latin typeface="Calibri"/>
                <a:cs typeface="Calibri"/>
              </a:rPr>
              <a:t>gains, </a:t>
            </a:r>
            <a:r>
              <a:rPr sz="1000" spc="-15" dirty="0">
                <a:solidFill>
                  <a:srgbClr val="474C55"/>
                </a:solidFill>
                <a:latin typeface="Calibri"/>
                <a:cs typeface="Calibri"/>
              </a:rPr>
              <a:t>possibly  falling</a:t>
            </a:r>
            <a:r>
              <a:rPr sz="1000" spc="-80" dirty="0">
                <a:solidFill>
                  <a:srgbClr val="474C55"/>
                </a:solidFill>
                <a:latin typeface="Calibri"/>
                <a:cs typeface="Calibri"/>
              </a:rPr>
              <a:t> </a:t>
            </a:r>
            <a:r>
              <a:rPr sz="1000" spc="-25" dirty="0">
                <a:solidFill>
                  <a:srgbClr val="474C55"/>
                </a:solidFill>
                <a:latin typeface="Calibri"/>
                <a:cs typeface="Calibri"/>
              </a:rPr>
              <a:t>short</a:t>
            </a:r>
            <a:r>
              <a:rPr sz="1000" spc="-80" dirty="0">
                <a:solidFill>
                  <a:srgbClr val="474C55"/>
                </a:solidFill>
                <a:latin typeface="Calibri"/>
                <a:cs typeface="Calibri"/>
              </a:rPr>
              <a:t> </a:t>
            </a:r>
            <a:r>
              <a:rPr sz="1000" spc="-45" dirty="0">
                <a:solidFill>
                  <a:srgbClr val="474C55"/>
                </a:solidFill>
                <a:latin typeface="Calibri"/>
                <a:cs typeface="Calibri"/>
              </a:rPr>
              <a:t>of</a:t>
            </a:r>
            <a:r>
              <a:rPr sz="1000" spc="-80" dirty="0">
                <a:solidFill>
                  <a:srgbClr val="474C55"/>
                </a:solidFill>
                <a:latin typeface="Calibri"/>
                <a:cs typeface="Calibri"/>
              </a:rPr>
              <a:t> </a:t>
            </a:r>
            <a:r>
              <a:rPr sz="1000" spc="-25" dirty="0">
                <a:solidFill>
                  <a:srgbClr val="474C55"/>
                </a:solidFill>
                <a:latin typeface="Calibri"/>
                <a:cs typeface="Calibri"/>
              </a:rPr>
              <a:t>your</a:t>
            </a:r>
            <a:r>
              <a:rPr sz="1000" spc="-80" dirty="0">
                <a:solidFill>
                  <a:srgbClr val="474C55"/>
                </a:solidFill>
                <a:latin typeface="Calibri"/>
                <a:cs typeface="Calibri"/>
              </a:rPr>
              <a:t> </a:t>
            </a:r>
            <a:r>
              <a:rPr sz="1000" spc="-10" dirty="0">
                <a:solidFill>
                  <a:srgbClr val="474C55"/>
                </a:solidFill>
                <a:latin typeface="Calibri"/>
                <a:cs typeface="Calibri"/>
              </a:rPr>
              <a:t>goals.</a:t>
            </a:r>
            <a:endParaRPr sz="1000">
              <a:latin typeface="Calibri"/>
              <a:cs typeface="Calibri"/>
            </a:endParaRPr>
          </a:p>
        </p:txBody>
      </p:sp>
      <p:sp>
        <p:nvSpPr>
          <p:cNvPr id="5" name="object 5"/>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6" name="object 6"/>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solidFill>
                <a:schemeClr val="tx2"/>
              </a:solidFill>
            </a:endParaRPr>
          </a:p>
        </p:txBody>
      </p:sp>
      <p:sp>
        <p:nvSpPr>
          <p:cNvPr id="7" name="object 7"/>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solidFill>
                <a:schemeClr val="tx2"/>
              </a:solidFill>
            </a:endParaRPr>
          </a:p>
        </p:txBody>
      </p:sp>
      <p:sp>
        <p:nvSpPr>
          <p:cNvPr id="8" name="object 8"/>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solidFill>
                <a:schemeClr val="tx2"/>
              </a:solidFill>
            </a:endParaRPr>
          </a:p>
        </p:txBody>
      </p:sp>
      <p:sp>
        <p:nvSpPr>
          <p:cNvPr id="9" name="object 9"/>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solidFill>
                <a:schemeClr val="tx2"/>
              </a:solidFill>
            </a:endParaRPr>
          </a:p>
        </p:txBody>
      </p:sp>
      <p:sp>
        <p:nvSpPr>
          <p:cNvPr id="11" name="object 11"/>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2" name="object 12"/>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2</a:t>
            </a:r>
            <a:endParaRPr sz="1550">
              <a:latin typeface="Tahoma"/>
              <a:cs typeface="Tahoma"/>
            </a:endParaRPr>
          </a:p>
        </p:txBody>
      </p:sp>
      <p:sp>
        <p:nvSpPr>
          <p:cNvPr id="13" name="object 13"/>
          <p:cNvSpPr txBox="1"/>
          <p:nvPr/>
        </p:nvSpPr>
        <p:spPr>
          <a:xfrm>
            <a:off x="2717800" y="6317360"/>
            <a:ext cx="5751830" cy="1029969"/>
          </a:xfrm>
          <a:prstGeom prst="rect">
            <a:avLst/>
          </a:prstGeom>
        </p:spPr>
        <p:txBody>
          <a:bodyPr vert="horz" wrap="square" lIns="0" tIns="0" rIns="0" bIns="0" rtlCol="0">
            <a:spAutoFit/>
          </a:bodyPr>
          <a:lstStyle/>
          <a:p>
            <a:pPr marL="63500" marR="5080">
              <a:lnSpc>
                <a:spcPct val="100000"/>
              </a:lnSpc>
            </a:pPr>
            <a:r>
              <a:rPr sz="1500" dirty="0">
                <a:solidFill>
                  <a:schemeClr val="accent6">
                    <a:lumMod val="75000"/>
                  </a:schemeClr>
                </a:solidFill>
                <a:latin typeface="Calibri"/>
                <a:cs typeface="Calibri"/>
              </a:rPr>
              <a:t>Investing</a:t>
            </a:r>
            <a:r>
              <a:rPr sz="1500" spc="-50"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for</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the</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long</a:t>
            </a:r>
            <a:r>
              <a:rPr sz="1500" spc="-50" dirty="0">
                <a:solidFill>
                  <a:schemeClr val="accent6">
                    <a:lumMod val="75000"/>
                  </a:schemeClr>
                </a:solidFill>
                <a:latin typeface="Calibri"/>
                <a:cs typeface="Calibri"/>
              </a:rPr>
              <a:t> </a:t>
            </a:r>
            <a:r>
              <a:rPr sz="1500" spc="-30" dirty="0">
                <a:solidFill>
                  <a:schemeClr val="accent6">
                    <a:lumMod val="75000"/>
                  </a:schemeClr>
                </a:solidFill>
                <a:latin typeface="Calibri"/>
                <a:cs typeface="Calibri"/>
              </a:rPr>
              <a:t>term</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and</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having</a:t>
            </a:r>
            <a:r>
              <a:rPr sz="1500" spc="-50" dirty="0">
                <a:solidFill>
                  <a:schemeClr val="accent6">
                    <a:lumMod val="75000"/>
                  </a:schemeClr>
                </a:solidFill>
                <a:latin typeface="Calibri"/>
                <a:cs typeface="Calibri"/>
              </a:rPr>
              <a:t> </a:t>
            </a:r>
            <a:r>
              <a:rPr sz="1500" spc="-30" dirty="0">
                <a:solidFill>
                  <a:schemeClr val="accent6">
                    <a:lumMod val="75000"/>
                  </a:schemeClr>
                </a:solidFill>
                <a:latin typeface="Calibri"/>
                <a:cs typeface="Calibri"/>
              </a:rPr>
              <a:t>a</a:t>
            </a:r>
            <a:r>
              <a:rPr sz="1500" spc="-5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disciplined</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plan</a:t>
            </a:r>
            <a:r>
              <a:rPr sz="1500" spc="-5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can</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help</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you</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work  </a:t>
            </a:r>
            <a:r>
              <a:rPr sz="1500" spc="-30" dirty="0">
                <a:solidFill>
                  <a:schemeClr val="accent6">
                    <a:lumMod val="75000"/>
                  </a:schemeClr>
                </a:solidFill>
                <a:latin typeface="Calibri"/>
                <a:cs typeface="Calibri"/>
              </a:rPr>
              <a:t>toward </a:t>
            </a:r>
            <a:r>
              <a:rPr sz="1500" dirty="0">
                <a:solidFill>
                  <a:schemeClr val="accent6">
                    <a:lumMod val="75000"/>
                  </a:schemeClr>
                </a:solidFill>
                <a:latin typeface="Calibri"/>
                <a:cs typeface="Calibri"/>
              </a:rPr>
              <a:t>reaching </a:t>
            </a:r>
            <a:r>
              <a:rPr sz="1500" spc="-20" dirty="0">
                <a:solidFill>
                  <a:schemeClr val="accent6">
                    <a:lumMod val="75000"/>
                  </a:schemeClr>
                </a:solidFill>
                <a:latin typeface="Calibri"/>
                <a:cs typeface="Calibri"/>
              </a:rPr>
              <a:t>your</a:t>
            </a:r>
            <a:r>
              <a:rPr sz="1500" spc="-17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goals.</a:t>
            </a:r>
            <a:endParaRPr sz="1500" dirty="0">
              <a:solidFill>
                <a:schemeClr val="accent6">
                  <a:lumMod val="75000"/>
                </a:schemeClr>
              </a:solidFill>
              <a:latin typeface="Calibri"/>
              <a:cs typeface="Calibri"/>
            </a:endParaRPr>
          </a:p>
          <a:p>
            <a:pPr marL="63500">
              <a:lnSpc>
                <a:spcPct val="100000"/>
              </a:lnSpc>
              <a:spcBef>
                <a:spcPts val="1055"/>
              </a:spcBef>
            </a:pPr>
            <a:r>
              <a:rPr sz="800" spc="-15" dirty="0">
                <a:solidFill>
                  <a:srgbClr val="474C55"/>
                </a:solidFill>
                <a:latin typeface="Calibri"/>
                <a:cs typeface="Calibri"/>
              </a:rPr>
              <a:t>Source:</a:t>
            </a:r>
            <a:r>
              <a:rPr sz="800" spc="-55" dirty="0">
                <a:solidFill>
                  <a:srgbClr val="474C55"/>
                </a:solidFill>
                <a:latin typeface="Calibri"/>
                <a:cs typeface="Calibri"/>
              </a:rPr>
              <a:t> </a:t>
            </a:r>
            <a:r>
              <a:rPr sz="800" spc="-5" dirty="0">
                <a:solidFill>
                  <a:srgbClr val="474C55"/>
                </a:solidFill>
                <a:latin typeface="Calibri"/>
                <a:cs typeface="Calibri"/>
              </a:rPr>
              <a:t>SPAR,</a:t>
            </a:r>
            <a:r>
              <a:rPr sz="800" spc="-55" dirty="0">
                <a:solidFill>
                  <a:srgbClr val="474C55"/>
                </a:solidFill>
                <a:latin typeface="Calibri"/>
                <a:cs typeface="Calibri"/>
              </a:rPr>
              <a:t> </a:t>
            </a:r>
            <a:r>
              <a:rPr sz="800" spc="-10" dirty="0">
                <a:solidFill>
                  <a:srgbClr val="474C55"/>
                </a:solidFill>
                <a:latin typeface="Calibri"/>
                <a:cs typeface="Calibri"/>
              </a:rPr>
              <a:t>FactSet</a:t>
            </a:r>
            <a:r>
              <a:rPr sz="800" spc="-55" dirty="0">
                <a:solidFill>
                  <a:srgbClr val="474C55"/>
                </a:solidFill>
                <a:latin typeface="Calibri"/>
                <a:cs typeface="Calibri"/>
              </a:rPr>
              <a:t> </a:t>
            </a:r>
            <a:r>
              <a:rPr sz="800" spc="-15" dirty="0">
                <a:solidFill>
                  <a:srgbClr val="474C55"/>
                </a:solidFill>
                <a:latin typeface="Calibri"/>
                <a:cs typeface="Calibri"/>
              </a:rPr>
              <a:t>Research</a:t>
            </a:r>
            <a:r>
              <a:rPr sz="800" spc="-55" dirty="0">
                <a:solidFill>
                  <a:srgbClr val="474C55"/>
                </a:solidFill>
                <a:latin typeface="Calibri"/>
                <a:cs typeface="Calibri"/>
              </a:rPr>
              <a:t> </a:t>
            </a:r>
            <a:r>
              <a:rPr sz="800" spc="-15" dirty="0">
                <a:solidFill>
                  <a:srgbClr val="474C55"/>
                </a:solidFill>
                <a:latin typeface="Calibri"/>
                <a:cs typeface="Calibri"/>
              </a:rPr>
              <a:t>Systems</a:t>
            </a:r>
            <a:r>
              <a:rPr sz="800" spc="-55" dirty="0">
                <a:solidFill>
                  <a:srgbClr val="474C55"/>
                </a:solidFill>
                <a:latin typeface="Calibri"/>
                <a:cs typeface="Calibri"/>
              </a:rPr>
              <a:t> </a:t>
            </a:r>
            <a:r>
              <a:rPr sz="800" spc="-10" dirty="0">
                <a:solidFill>
                  <a:srgbClr val="474C55"/>
                </a:solidFill>
                <a:latin typeface="Calibri"/>
                <a:cs typeface="Calibri"/>
              </a:rPr>
              <a:t>Inc.</a:t>
            </a:r>
            <a:r>
              <a:rPr sz="800" spc="-55" dirty="0">
                <a:solidFill>
                  <a:srgbClr val="474C55"/>
                </a:solidFill>
                <a:latin typeface="Calibri"/>
                <a:cs typeface="Calibri"/>
              </a:rPr>
              <a:t> </a:t>
            </a:r>
            <a:r>
              <a:rPr sz="800" spc="-15" dirty="0">
                <a:solidFill>
                  <a:srgbClr val="474C55"/>
                </a:solidFill>
                <a:latin typeface="Trebuchet MS"/>
                <a:cs typeface="Trebuchet MS"/>
              </a:rPr>
              <a:t>Past</a:t>
            </a:r>
            <a:r>
              <a:rPr sz="800" spc="-114" dirty="0">
                <a:solidFill>
                  <a:srgbClr val="474C55"/>
                </a:solidFill>
                <a:latin typeface="Trebuchet MS"/>
                <a:cs typeface="Trebuchet MS"/>
              </a:rPr>
              <a:t> </a:t>
            </a:r>
            <a:r>
              <a:rPr sz="800" spc="-25" dirty="0">
                <a:solidFill>
                  <a:srgbClr val="474C55"/>
                </a:solidFill>
                <a:latin typeface="Trebuchet MS"/>
                <a:cs typeface="Trebuchet MS"/>
              </a:rPr>
              <a:t>performance</a:t>
            </a:r>
            <a:r>
              <a:rPr sz="800" spc="-114" dirty="0">
                <a:solidFill>
                  <a:srgbClr val="474C55"/>
                </a:solidFill>
                <a:latin typeface="Trebuchet MS"/>
                <a:cs typeface="Trebuchet MS"/>
              </a:rPr>
              <a:t> </a:t>
            </a:r>
            <a:r>
              <a:rPr sz="800" spc="-5" dirty="0">
                <a:solidFill>
                  <a:srgbClr val="474C55"/>
                </a:solidFill>
                <a:latin typeface="Trebuchet MS"/>
                <a:cs typeface="Trebuchet MS"/>
              </a:rPr>
              <a:t>is</a:t>
            </a:r>
            <a:r>
              <a:rPr sz="800" spc="-114" dirty="0">
                <a:solidFill>
                  <a:srgbClr val="474C55"/>
                </a:solidFill>
                <a:latin typeface="Trebuchet MS"/>
                <a:cs typeface="Trebuchet MS"/>
              </a:rPr>
              <a:t> </a:t>
            </a:r>
            <a:r>
              <a:rPr sz="800" spc="-5" dirty="0">
                <a:solidFill>
                  <a:srgbClr val="474C55"/>
                </a:solidFill>
                <a:latin typeface="Trebuchet MS"/>
                <a:cs typeface="Trebuchet MS"/>
              </a:rPr>
              <a:t>no</a:t>
            </a:r>
            <a:r>
              <a:rPr sz="800" spc="-114" dirty="0">
                <a:solidFill>
                  <a:srgbClr val="474C55"/>
                </a:solidFill>
                <a:latin typeface="Trebuchet MS"/>
                <a:cs typeface="Trebuchet MS"/>
              </a:rPr>
              <a:t> </a:t>
            </a:r>
            <a:r>
              <a:rPr sz="800" spc="-20" dirty="0">
                <a:solidFill>
                  <a:srgbClr val="474C55"/>
                </a:solidFill>
                <a:latin typeface="Trebuchet MS"/>
                <a:cs typeface="Trebuchet MS"/>
              </a:rPr>
              <a:t>guarantee</a:t>
            </a:r>
            <a:r>
              <a:rPr sz="800" spc="-114" dirty="0">
                <a:solidFill>
                  <a:srgbClr val="474C55"/>
                </a:solidFill>
                <a:latin typeface="Trebuchet MS"/>
                <a:cs typeface="Trebuchet MS"/>
              </a:rPr>
              <a:t> </a:t>
            </a:r>
            <a:r>
              <a:rPr sz="800" spc="-35" dirty="0">
                <a:solidFill>
                  <a:srgbClr val="474C55"/>
                </a:solidFill>
                <a:latin typeface="Trebuchet MS"/>
                <a:cs typeface="Trebuchet MS"/>
              </a:rPr>
              <a:t>of</a:t>
            </a:r>
            <a:r>
              <a:rPr sz="800" spc="-114" dirty="0">
                <a:solidFill>
                  <a:srgbClr val="474C55"/>
                </a:solidFill>
                <a:latin typeface="Trebuchet MS"/>
                <a:cs typeface="Trebuchet MS"/>
              </a:rPr>
              <a:t> </a:t>
            </a:r>
            <a:r>
              <a:rPr sz="800" spc="-30" dirty="0">
                <a:solidFill>
                  <a:srgbClr val="474C55"/>
                </a:solidFill>
                <a:latin typeface="Trebuchet MS"/>
                <a:cs typeface="Trebuchet MS"/>
              </a:rPr>
              <a:t>future</a:t>
            </a:r>
            <a:r>
              <a:rPr sz="800" spc="-114" dirty="0">
                <a:solidFill>
                  <a:srgbClr val="474C55"/>
                </a:solidFill>
                <a:latin typeface="Trebuchet MS"/>
                <a:cs typeface="Trebuchet MS"/>
              </a:rPr>
              <a:t> </a:t>
            </a:r>
            <a:r>
              <a:rPr sz="800" spc="-25" dirty="0">
                <a:solidFill>
                  <a:srgbClr val="474C55"/>
                </a:solidFill>
                <a:latin typeface="Trebuchet MS"/>
                <a:cs typeface="Trebuchet MS"/>
              </a:rPr>
              <a:t>results.</a:t>
            </a:r>
            <a:endParaRPr sz="800" dirty="0">
              <a:latin typeface="Trebuchet MS"/>
              <a:cs typeface="Trebuchet MS"/>
            </a:endParaRPr>
          </a:p>
          <a:p>
            <a:pPr marL="63500">
              <a:lnSpc>
                <a:spcPct val="100000"/>
              </a:lnSpc>
              <a:spcBef>
                <a:spcPts val="235"/>
              </a:spcBef>
            </a:pPr>
            <a:r>
              <a:rPr sz="800" spc="-25" dirty="0">
                <a:solidFill>
                  <a:srgbClr val="474C55"/>
                </a:solidFill>
                <a:latin typeface="Calibri"/>
                <a:cs typeface="Calibri"/>
              </a:rPr>
              <a:t>It</a:t>
            </a:r>
            <a:r>
              <a:rPr sz="800" spc="-65" dirty="0">
                <a:solidFill>
                  <a:srgbClr val="474C55"/>
                </a:solidFill>
                <a:latin typeface="Calibri"/>
                <a:cs typeface="Calibri"/>
              </a:rPr>
              <a:t> </a:t>
            </a:r>
            <a:r>
              <a:rPr sz="800" spc="-10" dirty="0">
                <a:solidFill>
                  <a:srgbClr val="474C55"/>
                </a:solidFill>
                <a:latin typeface="Calibri"/>
                <a:cs typeface="Calibri"/>
              </a:rPr>
              <a:t>is</a:t>
            </a:r>
            <a:r>
              <a:rPr sz="800" spc="-65" dirty="0">
                <a:solidFill>
                  <a:srgbClr val="474C55"/>
                </a:solidFill>
                <a:latin typeface="Calibri"/>
                <a:cs typeface="Calibri"/>
              </a:rPr>
              <a:t> </a:t>
            </a:r>
            <a:r>
              <a:rPr sz="800" spc="-25" dirty="0">
                <a:solidFill>
                  <a:srgbClr val="474C55"/>
                </a:solidFill>
                <a:latin typeface="Calibri"/>
                <a:cs typeface="Calibri"/>
              </a:rPr>
              <a:t>not</a:t>
            </a:r>
            <a:r>
              <a:rPr sz="800" spc="-65" dirty="0">
                <a:solidFill>
                  <a:srgbClr val="474C55"/>
                </a:solidFill>
                <a:latin typeface="Calibri"/>
                <a:cs typeface="Calibri"/>
              </a:rPr>
              <a:t> </a:t>
            </a:r>
            <a:r>
              <a:rPr sz="800" spc="-15" dirty="0">
                <a:solidFill>
                  <a:srgbClr val="474C55"/>
                </a:solidFill>
                <a:latin typeface="Calibri"/>
                <a:cs typeface="Calibri"/>
              </a:rPr>
              <a:t>possible</a:t>
            </a:r>
            <a:r>
              <a:rPr sz="800" spc="-65" dirty="0">
                <a:solidFill>
                  <a:srgbClr val="474C55"/>
                </a:solidFill>
                <a:latin typeface="Calibri"/>
                <a:cs typeface="Calibri"/>
              </a:rPr>
              <a:t> </a:t>
            </a:r>
            <a:r>
              <a:rPr sz="800" spc="-30" dirty="0">
                <a:solidFill>
                  <a:srgbClr val="474C55"/>
                </a:solidFill>
                <a:latin typeface="Calibri"/>
                <a:cs typeface="Calibri"/>
              </a:rPr>
              <a:t>to</a:t>
            </a:r>
            <a:r>
              <a:rPr sz="800" spc="-65" dirty="0">
                <a:solidFill>
                  <a:srgbClr val="474C55"/>
                </a:solidFill>
                <a:latin typeface="Calibri"/>
                <a:cs typeface="Calibri"/>
              </a:rPr>
              <a:t> </a:t>
            </a:r>
            <a:r>
              <a:rPr sz="800" spc="-20" dirty="0">
                <a:solidFill>
                  <a:srgbClr val="474C55"/>
                </a:solidFill>
                <a:latin typeface="Calibri"/>
                <a:cs typeface="Calibri"/>
              </a:rPr>
              <a:t>invest</a:t>
            </a:r>
            <a:r>
              <a:rPr sz="800" spc="-65" dirty="0">
                <a:solidFill>
                  <a:srgbClr val="474C55"/>
                </a:solidFill>
                <a:latin typeface="Calibri"/>
                <a:cs typeface="Calibri"/>
              </a:rPr>
              <a:t> </a:t>
            </a:r>
            <a:r>
              <a:rPr sz="800" spc="-15" dirty="0">
                <a:solidFill>
                  <a:srgbClr val="474C55"/>
                </a:solidFill>
                <a:latin typeface="Calibri"/>
                <a:cs typeface="Calibri"/>
              </a:rPr>
              <a:t>in</a:t>
            </a:r>
            <a:r>
              <a:rPr sz="800" spc="-65" dirty="0">
                <a:solidFill>
                  <a:srgbClr val="474C55"/>
                </a:solidFill>
                <a:latin typeface="Calibri"/>
                <a:cs typeface="Calibri"/>
              </a:rPr>
              <a:t> </a:t>
            </a:r>
            <a:r>
              <a:rPr sz="800" spc="-20" dirty="0">
                <a:solidFill>
                  <a:srgbClr val="474C55"/>
                </a:solidFill>
                <a:latin typeface="Calibri"/>
                <a:cs typeface="Calibri"/>
              </a:rPr>
              <a:t>an</a:t>
            </a:r>
            <a:r>
              <a:rPr sz="800" spc="-65" dirty="0">
                <a:solidFill>
                  <a:srgbClr val="474C55"/>
                </a:solidFill>
                <a:latin typeface="Calibri"/>
                <a:cs typeface="Calibri"/>
              </a:rPr>
              <a:t> </a:t>
            </a:r>
            <a:r>
              <a:rPr sz="800" spc="-15" dirty="0">
                <a:solidFill>
                  <a:srgbClr val="474C55"/>
                </a:solidFill>
                <a:latin typeface="Calibri"/>
                <a:cs typeface="Calibri"/>
              </a:rPr>
              <a:t>index.</a:t>
            </a:r>
            <a:endParaRPr sz="800" dirty="0">
              <a:latin typeface="Calibri"/>
              <a:cs typeface="Calibri"/>
            </a:endParaRPr>
          </a:p>
          <a:p>
            <a:pPr marL="12700">
              <a:lnSpc>
                <a:spcPct val="100000"/>
              </a:lnSpc>
              <a:spcBef>
                <a:spcPts val="235"/>
              </a:spcBef>
            </a:pPr>
            <a:r>
              <a:rPr sz="675" spc="7" baseline="30864" dirty="0">
                <a:solidFill>
                  <a:srgbClr val="474C55"/>
                </a:solidFill>
                <a:latin typeface="Calibri"/>
                <a:cs typeface="Calibri"/>
              </a:rPr>
              <a:t>1</a:t>
            </a:r>
            <a:r>
              <a:rPr sz="675" spc="-22" baseline="30864" dirty="0">
                <a:solidFill>
                  <a:srgbClr val="474C55"/>
                </a:solidFill>
                <a:latin typeface="Calibri"/>
                <a:cs typeface="Calibri"/>
              </a:rPr>
              <a:t> </a:t>
            </a:r>
            <a:r>
              <a:rPr sz="800" spc="-20" dirty="0">
                <a:solidFill>
                  <a:srgbClr val="474C55"/>
                </a:solidFill>
                <a:latin typeface="Calibri"/>
                <a:cs typeface="Calibri"/>
              </a:rPr>
              <a:t>Dow</a:t>
            </a:r>
            <a:r>
              <a:rPr sz="800" spc="-30" dirty="0">
                <a:solidFill>
                  <a:srgbClr val="474C55"/>
                </a:solidFill>
                <a:latin typeface="Calibri"/>
                <a:cs typeface="Calibri"/>
              </a:rPr>
              <a:t> </a:t>
            </a:r>
            <a:r>
              <a:rPr sz="800" spc="-25" dirty="0">
                <a:solidFill>
                  <a:srgbClr val="474C55"/>
                </a:solidFill>
                <a:latin typeface="Calibri"/>
                <a:cs typeface="Calibri"/>
              </a:rPr>
              <a:t>Jones</a:t>
            </a:r>
            <a:r>
              <a:rPr sz="800" spc="-30" dirty="0">
                <a:solidFill>
                  <a:srgbClr val="474C55"/>
                </a:solidFill>
                <a:latin typeface="Calibri"/>
                <a:cs typeface="Calibri"/>
              </a:rPr>
              <a:t> </a:t>
            </a:r>
            <a:r>
              <a:rPr sz="800" spc="-15" dirty="0">
                <a:solidFill>
                  <a:srgbClr val="474C55"/>
                </a:solidFill>
                <a:latin typeface="Calibri"/>
                <a:cs typeface="Calibri"/>
              </a:rPr>
              <a:t>Industrial</a:t>
            </a:r>
            <a:r>
              <a:rPr sz="800" spc="-30" dirty="0">
                <a:solidFill>
                  <a:srgbClr val="474C55"/>
                </a:solidFill>
                <a:latin typeface="Calibri"/>
                <a:cs typeface="Calibri"/>
              </a:rPr>
              <a:t> </a:t>
            </a:r>
            <a:r>
              <a:rPr sz="800" spc="-20" dirty="0">
                <a:solidFill>
                  <a:srgbClr val="474C55"/>
                </a:solidFill>
                <a:latin typeface="Calibri"/>
                <a:cs typeface="Calibri"/>
              </a:rPr>
              <a:t>Average</a:t>
            </a:r>
            <a:r>
              <a:rPr sz="800" spc="-30" dirty="0">
                <a:solidFill>
                  <a:srgbClr val="474C55"/>
                </a:solidFill>
                <a:latin typeface="Calibri"/>
                <a:cs typeface="Calibri"/>
              </a:rPr>
              <a:t> from </a:t>
            </a:r>
            <a:r>
              <a:rPr sz="800" spc="-10" dirty="0">
                <a:solidFill>
                  <a:srgbClr val="474C55"/>
                </a:solidFill>
                <a:latin typeface="Calibri"/>
                <a:cs typeface="Calibri"/>
              </a:rPr>
              <a:t>4/28/42–12/31/18.</a:t>
            </a:r>
            <a:r>
              <a:rPr sz="800" spc="-30" dirty="0">
                <a:solidFill>
                  <a:srgbClr val="474C55"/>
                </a:solidFill>
                <a:latin typeface="Calibri"/>
                <a:cs typeface="Calibri"/>
              </a:rPr>
              <a:t> </a:t>
            </a:r>
            <a:r>
              <a:rPr sz="800" spc="-15" dirty="0">
                <a:solidFill>
                  <a:srgbClr val="474C55"/>
                </a:solidFill>
                <a:latin typeface="Calibri"/>
                <a:cs typeface="Calibri"/>
              </a:rPr>
              <a:t>Returns</a:t>
            </a:r>
            <a:r>
              <a:rPr sz="800" spc="-30" dirty="0">
                <a:solidFill>
                  <a:srgbClr val="474C55"/>
                </a:solidFill>
                <a:latin typeface="Calibri"/>
                <a:cs typeface="Calibri"/>
              </a:rPr>
              <a:t> are </a:t>
            </a:r>
            <a:r>
              <a:rPr sz="800" spc="-20" dirty="0">
                <a:solidFill>
                  <a:srgbClr val="474C55"/>
                </a:solidFill>
                <a:latin typeface="Calibri"/>
                <a:cs typeface="Calibri"/>
              </a:rPr>
              <a:t>shown</a:t>
            </a:r>
            <a:r>
              <a:rPr sz="800" spc="-30" dirty="0">
                <a:solidFill>
                  <a:srgbClr val="474C55"/>
                </a:solidFill>
                <a:latin typeface="Calibri"/>
                <a:cs typeface="Calibri"/>
              </a:rPr>
              <a:t> </a:t>
            </a:r>
            <a:r>
              <a:rPr sz="800" spc="-10" dirty="0">
                <a:solidFill>
                  <a:srgbClr val="474C55"/>
                </a:solidFill>
                <a:latin typeface="Calibri"/>
                <a:cs typeface="Calibri"/>
              </a:rPr>
              <a:t>based</a:t>
            </a:r>
            <a:r>
              <a:rPr sz="800" spc="-30" dirty="0">
                <a:solidFill>
                  <a:srgbClr val="474C55"/>
                </a:solidFill>
                <a:latin typeface="Calibri"/>
                <a:cs typeface="Calibri"/>
              </a:rPr>
              <a:t> </a:t>
            </a:r>
            <a:r>
              <a:rPr sz="800" spc="-15" dirty="0">
                <a:solidFill>
                  <a:srgbClr val="474C55"/>
                </a:solidFill>
                <a:latin typeface="Calibri"/>
                <a:cs typeface="Calibri"/>
              </a:rPr>
              <a:t>on</a:t>
            </a:r>
            <a:r>
              <a:rPr sz="800" spc="-30" dirty="0">
                <a:solidFill>
                  <a:srgbClr val="474C55"/>
                </a:solidFill>
                <a:latin typeface="Calibri"/>
                <a:cs typeface="Calibri"/>
              </a:rPr>
              <a:t> </a:t>
            </a:r>
            <a:r>
              <a:rPr sz="800" spc="-10" dirty="0">
                <a:solidFill>
                  <a:srgbClr val="474C55"/>
                </a:solidFill>
                <a:latin typeface="Calibri"/>
                <a:cs typeface="Calibri"/>
              </a:rPr>
              <a:t>price</a:t>
            </a:r>
            <a:r>
              <a:rPr sz="800" spc="-30" dirty="0">
                <a:solidFill>
                  <a:srgbClr val="474C55"/>
                </a:solidFill>
                <a:latin typeface="Calibri"/>
                <a:cs typeface="Calibri"/>
              </a:rPr>
              <a:t> only.</a:t>
            </a:r>
            <a:endParaRPr sz="800" dirty="0">
              <a:latin typeface="Calibri"/>
              <a:cs typeface="Calibri"/>
            </a:endParaRPr>
          </a:p>
        </p:txBody>
      </p:sp>
      <p:sp>
        <p:nvSpPr>
          <p:cNvPr id="14" name="object 14"/>
          <p:cNvSpPr/>
          <p:nvPr/>
        </p:nvSpPr>
        <p:spPr>
          <a:xfrm>
            <a:off x="3276549" y="3021939"/>
            <a:ext cx="5948705" cy="1896338"/>
          </a:xfrm>
          <a:prstGeom prst="rect">
            <a:avLst/>
          </a:prstGeom>
          <a:blipFill>
            <a:blip r:embed="rId3" cstate="print"/>
            <a:stretch>
              <a:fillRect/>
            </a:stretch>
          </a:blipFill>
        </p:spPr>
        <p:txBody>
          <a:bodyPr wrap="square" lIns="0" tIns="0" rIns="0" bIns="0" rtlCol="0"/>
          <a:lstStyle/>
          <a:p>
            <a:endParaRPr/>
          </a:p>
        </p:txBody>
      </p:sp>
      <p:sp>
        <p:nvSpPr>
          <p:cNvPr id="15" name="object 15"/>
          <p:cNvSpPr/>
          <p:nvPr/>
        </p:nvSpPr>
        <p:spPr>
          <a:xfrm>
            <a:off x="3173430" y="2426258"/>
            <a:ext cx="6058535" cy="0"/>
          </a:xfrm>
          <a:custGeom>
            <a:avLst/>
            <a:gdLst/>
            <a:ahLst/>
            <a:cxnLst/>
            <a:rect l="l" t="t" r="r" b="b"/>
            <a:pathLst>
              <a:path w="6058534">
                <a:moveTo>
                  <a:pt x="0" y="0"/>
                </a:moveTo>
                <a:lnTo>
                  <a:pt x="6058357" y="0"/>
                </a:lnTo>
              </a:path>
            </a:pathLst>
          </a:custGeom>
          <a:ln w="5308">
            <a:solidFill>
              <a:srgbClr val="A7A9AC"/>
            </a:solidFill>
          </a:ln>
        </p:spPr>
        <p:txBody>
          <a:bodyPr wrap="square" lIns="0" tIns="0" rIns="0" bIns="0" rtlCol="0"/>
          <a:lstStyle/>
          <a:p>
            <a:endParaRPr/>
          </a:p>
        </p:txBody>
      </p:sp>
      <p:sp>
        <p:nvSpPr>
          <p:cNvPr id="16" name="object 16"/>
          <p:cNvSpPr/>
          <p:nvPr/>
        </p:nvSpPr>
        <p:spPr>
          <a:xfrm>
            <a:off x="4621707" y="3258137"/>
            <a:ext cx="4672965" cy="0"/>
          </a:xfrm>
          <a:custGeom>
            <a:avLst/>
            <a:gdLst/>
            <a:ahLst/>
            <a:cxnLst/>
            <a:rect l="l" t="t" r="r" b="b"/>
            <a:pathLst>
              <a:path w="4672965">
                <a:moveTo>
                  <a:pt x="0" y="0"/>
                </a:moveTo>
                <a:lnTo>
                  <a:pt x="4672944" y="0"/>
                </a:lnTo>
              </a:path>
            </a:pathLst>
          </a:custGeom>
          <a:ln w="5308">
            <a:solidFill>
              <a:srgbClr val="A7A9AC"/>
            </a:solidFill>
          </a:ln>
        </p:spPr>
        <p:txBody>
          <a:bodyPr wrap="square" lIns="0" tIns="0" rIns="0" bIns="0" rtlCol="0"/>
          <a:lstStyle/>
          <a:p>
            <a:endParaRPr/>
          </a:p>
        </p:txBody>
      </p:sp>
      <p:sp>
        <p:nvSpPr>
          <p:cNvPr id="17" name="object 17"/>
          <p:cNvSpPr/>
          <p:nvPr/>
        </p:nvSpPr>
        <p:spPr>
          <a:xfrm>
            <a:off x="3173430" y="3258137"/>
            <a:ext cx="497205" cy="0"/>
          </a:xfrm>
          <a:custGeom>
            <a:avLst/>
            <a:gdLst/>
            <a:ahLst/>
            <a:cxnLst/>
            <a:rect l="l" t="t" r="r" b="b"/>
            <a:pathLst>
              <a:path w="497204">
                <a:moveTo>
                  <a:pt x="0" y="0"/>
                </a:moveTo>
                <a:lnTo>
                  <a:pt x="496895" y="0"/>
                </a:lnTo>
              </a:path>
            </a:pathLst>
          </a:custGeom>
          <a:ln w="5308">
            <a:solidFill>
              <a:srgbClr val="A7A9AC"/>
            </a:solidFill>
          </a:ln>
        </p:spPr>
        <p:txBody>
          <a:bodyPr wrap="square" lIns="0" tIns="0" rIns="0" bIns="0" rtlCol="0"/>
          <a:lstStyle/>
          <a:p>
            <a:endParaRPr/>
          </a:p>
        </p:txBody>
      </p:sp>
      <p:sp>
        <p:nvSpPr>
          <p:cNvPr id="18" name="object 18"/>
          <p:cNvSpPr/>
          <p:nvPr/>
        </p:nvSpPr>
        <p:spPr>
          <a:xfrm>
            <a:off x="3173430" y="4090019"/>
            <a:ext cx="6121400" cy="0"/>
          </a:xfrm>
          <a:custGeom>
            <a:avLst/>
            <a:gdLst/>
            <a:ahLst/>
            <a:cxnLst/>
            <a:rect l="l" t="t" r="r" b="b"/>
            <a:pathLst>
              <a:path w="6121400">
                <a:moveTo>
                  <a:pt x="0" y="0"/>
                </a:moveTo>
                <a:lnTo>
                  <a:pt x="6121222" y="0"/>
                </a:lnTo>
              </a:path>
            </a:pathLst>
          </a:custGeom>
          <a:ln w="5308">
            <a:solidFill>
              <a:srgbClr val="A7A9AC"/>
            </a:solidFill>
          </a:ln>
        </p:spPr>
        <p:txBody>
          <a:bodyPr wrap="square" lIns="0" tIns="0" rIns="0" bIns="0" rtlCol="0"/>
          <a:lstStyle/>
          <a:p>
            <a:endParaRPr/>
          </a:p>
        </p:txBody>
      </p:sp>
      <p:sp>
        <p:nvSpPr>
          <p:cNvPr id="19" name="object 19"/>
          <p:cNvSpPr/>
          <p:nvPr/>
        </p:nvSpPr>
        <p:spPr>
          <a:xfrm>
            <a:off x="8358022" y="4918271"/>
            <a:ext cx="936625" cy="0"/>
          </a:xfrm>
          <a:custGeom>
            <a:avLst/>
            <a:gdLst/>
            <a:ahLst/>
            <a:cxnLst/>
            <a:rect l="l" t="t" r="r" b="b"/>
            <a:pathLst>
              <a:path w="936625">
                <a:moveTo>
                  <a:pt x="0" y="0"/>
                </a:moveTo>
                <a:lnTo>
                  <a:pt x="936630" y="0"/>
                </a:lnTo>
              </a:path>
            </a:pathLst>
          </a:custGeom>
          <a:ln w="5308">
            <a:solidFill>
              <a:srgbClr val="A7A9AC"/>
            </a:solidFill>
          </a:ln>
        </p:spPr>
        <p:txBody>
          <a:bodyPr wrap="square" lIns="0" tIns="0" rIns="0" bIns="0" rtlCol="0"/>
          <a:lstStyle/>
          <a:p>
            <a:endParaRPr/>
          </a:p>
        </p:txBody>
      </p:sp>
      <p:sp>
        <p:nvSpPr>
          <p:cNvPr id="20" name="object 20"/>
          <p:cNvSpPr/>
          <p:nvPr/>
        </p:nvSpPr>
        <p:spPr>
          <a:xfrm>
            <a:off x="3173430" y="4918271"/>
            <a:ext cx="4233545" cy="0"/>
          </a:xfrm>
          <a:custGeom>
            <a:avLst/>
            <a:gdLst/>
            <a:ahLst/>
            <a:cxnLst/>
            <a:rect l="l" t="t" r="r" b="b"/>
            <a:pathLst>
              <a:path w="4233545">
                <a:moveTo>
                  <a:pt x="0" y="0"/>
                </a:moveTo>
                <a:lnTo>
                  <a:pt x="4233209" y="0"/>
                </a:lnTo>
              </a:path>
            </a:pathLst>
          </a:custGeom>
          <a:ln w="5308">
            <a:solidFill>
              <a:srgbClr val="A7A9AC"/>
            </a:solidFill>
          </a:ln>
        </p:spPr>
        <p:txBody>
          <a:bodyPr wrap="square" lIns="0" tIns="0" rIns="0" bIns="0" rtlCol="0"/>
          <a:lstStyle/>
          <a:p>
            <a:endParaRPr/>
          </a:p>
        </p:txBody>
      </p:sp>
      <p:sp>
        <p:nvSpPr>
          <p:cNvPr id="21" name="object 21"/>
          <p:cNvSpPr/>
          <p:nvPr/>
        </p:nvSpPr>
        <p:spPr>
          <a:xfrm>
            <a:off x="3173430" y="5753787"/>
            <a:ext cx="6121400" cy="0"/>
          </a:xfrm>
          <a:custGeom>
            <a:avLst/>
            <a:gdLst/>
            <a:ahLst/>
            <a:cxnLst/>
            <a:rect l="l" t="t" r="r" b="b"/>
            <a:pathLst>
              <a:path w="6121400">
                <a:moveTo>
                  <a:pt x="0" y="0"/>
                </a:moveTo>
                <a:lnTo>
                  <a:pt x="6121222" y="0"/>
                </a:lnTo>
              </a:path>
            </a:pathLst>
          </a:custGeom>
          <a:ln w="5308">
            <a:solidFill>
              <a:srgbClr val="A7A9AC"/>
            </a:solidFill>
          </a:ln>
        </p:spPr>
        <p:txBody>
          <a:bodyPr wrap="square" lIns="0" tIns="0" rIns="0" bIns="0" rtlCol="0"/>
          <a:lstStyle/>
          <a:p>
            <a:endParaRPr/>
          </a:p>
        </p:txBody>
      </p:sp>
      <p:sp>
        <p:nvSpPr>
          <p:cNvPr id="22" name="object 22"/>
          <p:cNvSpPr txBox="1"/>
          <p:nvPr/>
        </p:nvSpPr>
        <p:spPr>
          <a:xfrm>
            <a:off x="2770266" y="2366097"/>
            <a:ext cx="35242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100,000</a:t>
            </a:r>
            <a:endParaRPr sz="800">
              <a:latin typeface="Calibri"/>
              <a:cs typeface="Calibri"/>
            </a:endParaRPr>
          </a:p>
        </p:txBody>
      </p:sp>
      <p:sp>
        <p:nvSpPr>
          <p:cNvPr id="23" name="object 23"/>
          <p:cNvSpPr txBox="1"/>
          <p:nvPr/>
        </p:nvSpPr>
        <p:spPr>
          <a:xfrm>
            <a:off x="2820558" y="3198028"/>
            <a:ext cx="302260"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10,000</a:t>
            </a:r>
            <a:endParaRPr sz="800">
              <a:latin typeface="Calibri"/>
              <a:cs typeface="Calibri"/>
            </a:endParaRPr>
          </a:p>
        </p:txBody>
      </p:sp>
      <p:sp>
        <p:nvSpPr>
          <p:cNvPr id="24" name="object 24"/>
          <p:cNvSpPr txBox="1"/>
          <p:nvPr/>
        </p:nvSpPr>
        <p:spPr>
          <a:xfrm>
            <a:off x="2870850" y="4029958"/>
            <a:ext cx="2520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1,000</a:t>
            </a:r>
            <a:endParaRPr sz="800">
              <a:latin typeface="Calibri"/>
              <a:cs typeface="Calibri"/>
            </a:endParaRPr>
          </a:p>
        </p:txBody>
      </p:sp>
      <p:sp>
        <p:nvSpPr>
          <p:cNvPr id="25" name="object 25"/>
          <p:cNvSpPr txBox="1"/>
          <p:nvPr/>
        </p:nvSpPr>
        <p:spPr>
          <a:xfrm>
            <a:off x="2946288" y="4861888"/>
            <a:ext cx="176530"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100</a:t>
            </a:r>
            <a:endParaRPr sz="800">
              <a:latin typeface="Calibri"/>
              <a:cs typeface="Calibri"/>
            </a:endParaRPr>
          </a:p>
        </p:txBody>
      </p:sp>
      <p:sp>
        <p:nvSpPr>
          <p:cNvPr id="26" name="object 26"/>
          <p:cNvSpPr txBox="1"/>
          <p:nvPr/>
        </p:nvSpPr>
        <p:spPr>
          <a:xfrm>
            <a:off x="2996580" y="5693818"/>
            <a:ext cx="126364"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10</a:t>
            </a:r>
            <a:endParaRPr sz="800">
              <a:latin typeface="Calibri"/>
              <a:cs typeface="Calibri"/>
            </a:endParaRPr>
          </a:p>
        </p:txBody>
      </p:sp>
      <p:sp>
        <p:nvSpPr>
          <p:cNvPr id="27" name="object 27"/>
          <p:cNvSpPr txBox="1"/>
          <p:nvPr/>
        </p:nvSpPr>
        <p:spPr>
          <a:xfrm>
            <a:off x="3103098"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1940</a:t>
            </a:r>
            <a:endParaRPr sz="800">
              <a:latin typeface="Calibri"/>
              <a:cs typeface="Calibri"/>
            </a:endParaRPr>
          </a:p>
        </p:txBody>
      </p:sp>
      <p:sp>
        <p:nvSpPr>
          <p:cNvPr id="28" name="object 28"/>
          <p:cNvSpPr txBox="1"/>
          <p:nvPr/>
        </p:nvSpPr>
        <p:spPr>
          <a:xfrm>
            <a:off x="3836255"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1950</a:t>
            </a:r>
            <a:endParaRPr sz="800">
              <a:latin typeface="Calibri"/>
              <a:cs typeface="Calibri"/>
            </a:endParaRPr>
          </a:p>
        </p:txBody>
      </p:sp>
      <p:sp>
        <p:nvSpPr>
          <p:cNvPr id="29" name="object 29"/>
          <p:cNvSpPr txBox="1"/>
          <p:nvPr/>
        </p:nvSpPr>
        <p:spPr>
          <a:xfrm>
            <a:off x="4598380"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1960</a:t>
            </a:r>
            <a:endParaRPr sz="800">
              <a:latin typeface="Calibri"/>
              <a:cs typeface="Calibri"/>
            </a:endParaRPr>
          </a:p>
        </p:txBody>
      </p:sp>
      <p:sp>
        <p:nvSpPr>
          <p:cNvPr id="30" name="object 30"/>
          <p:cNvSpPr txBox="1"/>
          <p:nvPr/>
        </p:nvSpPr>
        <p:spPr>
          <a:xfrm>
            <a:off x="5364226" y="5919931"/>
            <a:ext cx="21907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a:t>
            </a:r>
            <a:r>
              <a:rPr sz="800" spc="-50" dirty="0">
                <a:solidFill>
                  <a:srgbClr val="474C55"/>
                </a:solidFill>
                <a:latin typeface="Calibri"/>
                <a:cs typeface="Calibri"/>
              </a:rPr>
              <a:t>9</a:t>
            </a:r>
            <a:r>
              <a:rPr sz="800" spc="-30" dirty="0">
                <a:solidFill>
                  <a:srgbClr val="474C55"/>
                </a:solidFill>
                <a:latin typeface="Calibri"/>
                <a:cs typeface="Calibri"/>
              </a:rPr>
              <a:t>7</a:t>
            </a:r>
            <a:r>
              <a:rPr sz="800" spc="-10" dirty="0">
                <a:solidFill>
                  <a:srgbClr val="474C55"/>
                </a:solidFill>
                <a:latin typeface="Calibri"/>
                <a:cs typeface="Calibri"/>
              </a:rPr>
              <a:t>0</a:t>
            </a:r>
            <a:endParaRPr sz="800">
              <a:latin typeface="Calibri"/>
              <a:cs typeface="Calibri"/>
            </a:endParaRPr>
          </a:p>
        </p:txBody>
      </p:sp>
      <p:sp>
        <p:nvSpPr>
          <p:cNvPr id="31" name="object 31"/>
          <p:cNvSpPr txBox="1"/>
          <p:nvPr/>
        </p:nvSpPr>
        <p:spPr>
          <a:xfrm>
            <a:off x="6122630"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1980</a:t>
            </a:r>
            <a:endParaRPr sz="800">
              <a:latin typeface="Calibri"/>
              <a:cs typeface="Calibri"/>
            </a:endParaRPr>
          </a:p>
        </p:txBody>
      </p:sp>
      <p:sp>
        <p:nvSpPr>
          <p:cNvPr id="32" name="object 32"/>
          <p:cNvSpPr txBox="1"/>
          <p:nvPr/>
        </p:nvSpPr>
        <p:spPr>
          <a:xfrm>
            <a:off x="6884755"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1990</a:t>
            </a:r>
            <a:endParaRPr sz="800">
              <a:latin typeface="Calibri"/>
              <a:cs typeface="Calibri"/>
            </a:endParaRPr>
          </a:p>
        </p:txBody>
      </p:sp>
      <p:sp>
        <p:nvSpPr>
          <p:cNvPr id="33" name="object 33"/>
          <p:cNvSpPr txBox="1"/>
          <p:nvPr/>
        </p:nvSpPr>
        <p:spPr>
          <a:xfrm>
            <a:off x="7646880"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2000</a:t>
            </a:r>
            <a:endParaRPr sz="800">
              <a:latin typeface="Calibri"/>
              <a:cs typeface="Calibri"/>
            </a:endParaRPr>
          </a:p>
        </p:txBody>
      </p:sp>
      <p:sp>
        <p:nvSpPr>
          <p:cNvPr id="34" name="object 34"/>
          <p:cNvSpPr txBox="1"/>
          <p:nvPr/>
        </p:nvSpPr>
        <p:spPr>
          <a:xfrm>
            <a:off x="8419566"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2010</a:t>
            </a:r>
            <a:endParaRPr sz="800">
              <a:latin typeface="Calibri"/>
              <a:cs typeface="Calibri"/>
            </a:endParaRPr>
          </a:p>
        </p:txBody>
      </p:sp>
      <p:sp>
        <p:nvSpPr>
          <p:cNvPr id="35" name="object 35"/>
          <p:cNvSpPr txBox="1"/>
          <p:nvPr/>
        </p:nvSpPr>
        <p:spPr>
          <a:xfrm>
            <a:off x="8995711" y="5919931"/>
            <a:ext cx="226695" cy="133985"/>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2018</a:t>
            </a:r>
            <a:endParaRPr sz="800">
              <a:latin typeface="Calibri"/>
              <a:cs typeface="Calibri"/>
            </a:endParaRPr>
          </a:p>
        </p:txBody>
      </p:sp>
      <p:sp>
        <p:nvSpPr>
          <p:cNvPr id="36" name="object 36"/>
          <p:cNvSpPr txBox="1"/>
          <p:nvPr/>
        </p:nvSpPr>
        <p:spPr>
          <a:xfrm>
            <a:off x="3584044" y="3558664"/>
            <a:ext cx="592455" cy="356235"/>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5/29/46</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128.7%</a:t>
            </a:r>
            <a:endParaRPr sz="700">
              <a:latin typeface="Arial"/>
              <a:cs typeface="Arial"/>
            </a:endParaRPr>
          </a:p>
          <a:p>
            <a:pPr marL="12700">
              <a:lnSpc>
                <a:spcPct val="100000"/>
              </a:lnSpc>
              <a:spcBef>
                <a:spcPts val="95"/>
              </a:spcBef>
            </a:pPr>
            <a:r>
              <a:rPr sz="700" spc="-20" dirty="0">
                <a:solidFill>
                  <a:srgbClr val="42859D"/>
                </a:solidFill>
                <a:latin typeface="Calibri"/>
                <a:cs typeface="Calibri"/>
              </a:rPr>
              <a:t>Bull-market</a:t>
            </a:r>
            <a:r>
              <a:rPr sz="700" spc="-80" dirty="0">
                <a:solidFill>
                  <a:srgbClr val="42859D"/>
                </a:solidFill>
                <a:latin typeface="Calibri"/>
                <a:cs typeface="Calibri"/>
              </a:rPr>
              <a:t> </a:t>
            </a:r>
            <a:r>
              <a:rPr sz="700" spc="-5" dirty="0">
                <a:solidFill>
                  <a:srgbClr val="42859D"/>
                </a:solidFill>
                <a:latin typeface="Calibri"/>
                <a:cs typeface="Calibri"/>
              </a:rPr>
              <a:t>gain</a:t>
            </a:r>
            <a:endParaRPr sz="700">
              <a:latin typeface="Calibri"/>
              <a:cs typeface="Calibri"/>
            </a:endParaRPr>
          </a:p>
        </p:txBody>
      </p:sp>
      <p:sp>
        <p:nvSpPr>
          <p:cNvPr id="37" name="object 37"/>
          <p:cNvSpPr/>
          <p:nvPr/>
        </p:nvSpPr>
        <p:spPr>
          <a:xfrm>
            <a:off x="3562554" y="3593200"/>
            <a:ext cx="0" cy="1056005"/>
          </a:xfrm>
          <a:custGeom>
            <a:avLst/>
            <a:gdLst/>
            <a:ahLst/>
            <a:cxnLst/>
            <a:rect l="l" t="t" r="r" b="b"/>
            <a:pathLst>
              <a:path h="1056004">
                <a:moveTo>
                  <a:pt x="0" y="0"/>
                </a:moveTo>
                <a:lnTo>
                  <a:pt x="0" y="1055433"/>
                </a:lnTo>
              </a:path>
            </a:pathLst>
          </a:custGeom>
          <a:ln w="5308">
            <a:solidFill>
              <a:srgbClr val="42859D"/>
            </a:solidFill>
          </a:ln>
        </p:spPr>
        <p:txBody>
          <a:bodyPr wrap="square" lIns="0" tIns="0" rIns="0" bIns="0" rtlCol="0"/>
          <a:lstStyle/>
          <a:p>
            <a:endParaRPr/>
          </a:p>
        </p:txBody>
      </p:sp>
      <p:sp>
        <p:nvSpPr>
          <p:cNvPr id="38" name="object 38"/>
          <p:cNvSpPr txBox="1"/>
          <p:nvPr/>
        </p:nvSpPr>
        <p:spPr>
          <a:xfrm>
            <a:off x="3820198" y="5217305"/>
            <a:ext cx="631825" cy="356235"/>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6/13/49</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-24.0%</a:t>
            </a:r>
            <a:endParaRPr sz="700">
              <a:latin typeface="Arial"/>
              <a:cs typeface="Arial"/>
            </a:endParaRPr>
          </a:p>
          <a:p>
            <a:pPr marL="12700">
              <a:lnSpc>
                <a:spcPct val="100000"/>
              </a:lnSpc>
              <a:spcBef>
                <a:spcPts val="95"/>
              </a:spcBef>
            </a:pPr>
            <a:r>
              <a:rPr sz="700" spc="-20" dirty="0">
                <a:solidFill>
                  <a:srgbClr val="DA1A31"/>
                </a:solidFill>
                <a:latin typeface="Calibri"/>
                <a:cs typeface="Calibri"/>
              </a:rPr>
              <a:t>Bea</a:t>
            </a:r>
            <a:r>
              <a:rPr sz="700" spc="-25" dirty="0">
                <a:solidFill>
                  <a:srgbClr val="DA1A31"/>
                </a:solidFill>
                <a:latin typeface="Calibri"/>
                <a:cs typeface="Calibri"/>
              </a:rPr>
              <a:t>r</a:t>
            </a:r>
            <a:r>
              <a:rPr sz="700" spc="-15" dirty="0">
                <a:solidFill>
                  <a:srgbClr val="DA1A31"/>
                </a:solidFill>
                <a:latin typeface="Calibri"/>
                <a:cs typeface="Calibri"/>
              </a:rPr>
              <a:t>-mar</a:t>
            </a:r>
            <a:r>
              <a:rPr sz="700" spc="-30" dirty="0">
                <a:solidFill>
                  <a:srgbClr val="DA1A31"/>
                </a:solidFill>
                <a:latin typeface="Calibri"/>
                <a:cs typeface="Calibri"/>
              </a:rPr>
              <a:t>ket</a:t>
            </a:r>
            <a:r>
              <a:rPr sz="700" spc="-40" dirty="0">
                <a:solidFill>
                  <a:srgbClr val="DA1A31"/>
                </a:solidFill>
                <a:latin typeface="Calibri"/>
                <a:cs typeface="Calibri"/>
              </a:rPr>
              <a:t> </a:t>
            </a:r>
            <a:r>
              <a:rPr sz="700" spc="-15" dirty="0">
                <a:solidFill>
                  <a:srgbClr val="DA1A31"/>
                </a:solidFill>
                <a:latin typeface="Calibri"/>
                <a:cs typeface="Calibri"/>
              </a:rPr>
              <a:t>d</a:t>
            </a:r>
            <a:r>
              <a:rPr sz="700" spc="-25" dirty="0">
                <a:solidFill>
                  <a:srgbClr val="DA1A31"/>
                </a:solidFill>
                <a:latin typeface="Calibri"/>
                <a:cs typeface="Calibri"/>
              </a:rPr>
              <a:t>r</a:t>
            </a:r>
            <a:r>
              <a:rPr sz="700" spc="-15" dirty="0">
                <a:solidFill>
                  <a:srgbClr val="DA1A31"/>
                </a:solidFill>
                <a:latin typeface="Calibri"/>
                <a:cs typeface="Calibri"/>
              </a:rPr>
              <a:t>op</a:t>
            </a:r>
            <a:endParaRPr sz="700">
              <a:latin typeface="Calibri"/>
              <a:cs typeface="Calibri"/>
            </a:endParaRPr>
          </a:p>
        </p:txBody>
      </p:sp>
      <p:sp>
        <p:nvSpPr>
          <p:cNvPr id="39" name="object 39"/>
          <p:cNvSpPr/>
          <p:nvPr/>
        </p:nvSpPr>
        <p:spPr>
          <a:xfrm>
            <a:off x="3798714" y="4756193"/>
            <a:ext cx="0" cy="842010"/>
          </a:xfrm>
          <a:custGeom>
            <a:avLst/>
            <a:gdLst/>
            <a:ahLst/>
            <a:cxnLst/>
            <a:rect l="l" t="t" r="r" b="b"/>
            <a:pathLst>
              <a:path h="842010">
                <a:moveTo>
                  <a:pt x="0" y="0"/>
                </a:moveTo>
                <a:lnTo>
                  <a:pt x="0" y="841743"/>
                </a:lnTo>
              </a:path>
            </a:pathLst>
          </a:custGeom>
          <a:ln w="5308">
            <a:solidFill>
              <a:srgbClr val="DA1A31"/>
            </a:solidFill>
          </a:ln>
        </p:spPr>
        <p:txBody>
          <a:bodyPr wrap="square" lIns="0" tIns="0" rIns="0" bIns="0" rtlCol="0"/>
          <a:lstStyle/>
          <a:p>
            <a:endParaRPr/>
          </a:p>
        </p:txBody>
      </p:sp>
      <p:sp>
        <p:nvSpPr>
          <p:cNvPr id="40" name="object 40"/>
          <p:cNvSpPr txBox="1"/>
          <p:nvPr/>
        </p:nvSpPr>
        <p:spPr>
          <a:xfrm>
            <a:off x="4844173" y="5340358"/>
            <a:ext cx="31178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6/26/62</a:t>
            </a:r>
            <a:endParaRPr sz="700">
              <a:latin typeface="Calibri"/>
              <a:cs typeface="Calibri"/>
            </a:endParaRPr>
          </a:p>
          <a:p>
            <a:pPr marL="12700">
              <a:lnSpc>
                <a:spcPct val="100000"/>
              </a:lnSpc>
              <a:spcBef>
                <a:spcPts val="95"/>
              </a:spcBef>
            </a:pPr>
            <a:r>
              <a:rPr sz="700" spc="-40" dirty="0">
                <a:solidFill>
                  <a:srgbClr val="231F20"/>
                </a:solidFill>
                <a:latin typeface="Arial"/>
                <a:cs typeface="Arial"/>
              </a:rPr>
              <a:t>-27.1%</a:t>
            </a:r>
            <a:endParaRPr sz="700">
              <a:latin typeface="Arial"/>
              <a:cs typeface="Arial"/>
            </a:endParaRPr>
          </a:p>
        </p:txBody>
      </p:sp>
      <p:sp>
        <p:nvSpPr>
          <p:cNvPr id="41" name="object 41"/>
          <p:cNvSpPr/>
          <p:nvPr/>
        </p:nvSpPr>
        <p:spPr>
          <a:xfrm>
            <a:off x="4822683" y="4329225"/>
            <a:ext cx="0" cy="1268730"/>
          </a:xfrm>
          <a:custGeom>
            <a:avLst/>
            <a:gdLst/>
            <a:ahLst/>
            <a:cxnLst/>
            <a:rect l="l" t="t" r="r" b="b"/>
            <a:pathLst>
              <a:path h="1268729">
                <a:moveTo>
                  <a:pt x="0" y="0"/>
                </a:moveTo>
                <a:lnTo>
                  <a:pt x="0" y="1268704"/>
                </a:lnTo>
              </a:path>
            </a:pathLst>
          </a:custGeom>
          <a:ln w="5308">
            <a:solidFill>
              <a:srgbClr val="DA1A31"/>
            </a:solidFill>
          </a:ln>
        </p:spPr>
        <p:txBody>
          <a:bodyPr wrap="square" lIns="0" tIns="0" rIns="0" bIns="0" rtlCol="0"/>
          <a:lstStyle/>
          <a:p>
            <a:endParaRPr/>
          </a:p>
        </p:txBody>
      </p:sp>
      <p:sp>
        <p:nvSpPr>
          <p:cNvPr id="42" name="object 42"/>
          <p:cNvSpPr txBox="1"/>
          <p:nvPr/>
        </p:nvSpPr>
        <p:spPr>
          <a:xfrm>
            <a:off x="5179758" y="5022276"/>
            <a:ext cx="31178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10</a:t>
            </a:r>
            <a:r>
              <a:rPr sz="700" spc="20" dirty="0">
                <a:solidFill>
                  <a:srgbClr val="DA1A31"/>
                </a:solidFill>
                <a:latin typeface="Calibri"/>
                <a:cs typeface="Calibri"/>
              </a:rPr>
              <a:t>/</a:t>
            </a:r>
            <a:r>
              <a:rPr sz="700" spc="-45" dirty="0">
                <a:solidFill>
                  <a:srgbClr val="DA1A31"/>
                </a:solidFill>
                <a:latin typeface="Calibri"/>
                <a:cs typeface="Calibri"/>
              </a:rPr>
              <a:t>7</a:t>
            </a:r>
            <a:r>
              <a:rPr sz="700" spc="-10" dirty="0">
                <a:solidFill>
                  <a:srgbClr val="DA1A31"/>
                </a:solidFill>
                <a:latin typeface="Calibri"/>
                <a:cs typeface="Calibri"/>
              </a:rPr>
              <a:t>/66</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-25.2%</a:t>
            </a:r>
            <a:endParaRPr sz="700">
              <a:latin typeface="Arial"/>
              <a:cs typeface="Arial"/>
            </a:endParaRPr>
          </a:p>
        </p:txBody>
      </p:sp>
      <p:sp>
        <p:nvSpPr>
          <p:cNvPr id="43" name="object 43"/>
          <p:cNvSpPr/>
          <p:nvPr/>
        </p:nvSpPr>
        <p:spPr>
          <a:xfrm>
            <a:off x="5158268" y="4206638"/>
            <a:ext cx="0" cy="1073150"/>
          </a:xfrm>
          <a:custGeom>
            <a:avLst/>
            <a:gdLst/>
            <a:ahLst/>
            <a:cxnLst/>
            <a:rect l="l" t="t" r="r" b="b"/>
            <a:pathLst>
              <a:path h="1073150">
                <a:moveTo>
                  <a:pt x="0" y="0"/>
                </a:moveTo>
                <a:lnTo>
                  <a:pt x="0" y="1072921"/>
                </a:lnTo>
              </a:path>
            </a:pathLst>
          </a:custGeom>
          <a:ln w="5308">
            <a:solidFill>
              <a:srgbClr val="DA1A31"/>
            </a:solidFill>
          </a:ln>
        </p:spPr>
        <p:txBody>
          <a:bodyPr wrap="square" lIns="0" tIns="0" rIns="0" bIns="0" rtlCol="0"/>
          <a:lstStyle/>
          <a:p>
            <a:endParaRPr/>
          </a:p>
        </p:txBody>
      </p:sp>
      <p:sp>
        <p:nvSpPr>
          <p:cNvPr id="44" name="object 44"/>
          <p:cNvSpPr txBox="1"/>
          <p:nvPr/>
        </p:nvSpPr>
        <p:spPr>
          <a:xfrm>
            <a:off x="5459514" y="4572748"/>
            <a:ext cx="313690"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5/26</a:t>
            </a:r>
            <a:r>
              <a:rPr sz="700" spc="20" dirty="0">
                <a:solidFill>
                  <a:srgbClr val="DA1A31"/>
                </a:solidFill>
                <a:latin typeface="Calibri"/>
                <a:cs typeface="Calibri"/>
              </a:rPr>
              <a:t>/</a:t>
            </a:r>
            <a:r>
              <a:rPr sz="700" spc="-30" dirty="0">
                <a:solidFill>
                  <a:srgbClr val="DA1A31"/>
                </a:solidFill>
                <a:latin typeface="Calibri"/>
                <a:cs typeface="Calibri"/>
              </a:rPr>
              <a:t>7</a:t>
            </a:r>
            <a:r>
              <a:rPr sz="700" spc="-10" dirty="0">
                <a:solidFill>
                  <a:srgbClr val="DA1A31"/>
                </a:solidFill>
                <a:latin typeface="Calibri"/>
                <a:cs typeface="Calibri"/>
              </a:rPr>
              <a:t>0</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-35.9%</a:t>
            </a:r>
            <a:endParaRPr sz="700">
              <a:latin typeface="Arial"/>
              <a:cs typeface="Arial"/>
            </a:endParaRPr>
          </a:p>
        </p:txBody>
      </p:sp>
      <p:sp>
        <p:nvSpPr>
          <p:cNvPr id="45" name="object 45"/>
          <p:cNvSpPr/>
          <p:nvPr/>
        </p:nvSpPr>
        <p:spPr>
          <a:xfrm>
            <a:off x="5438024" y="4263922"/>
            <a:ext cx="0" cy="566420"/>
          </a:xfrm>
          <a:custGeom>
            <a:avLst/>
            <a:gdLst/>
            <a:ahLst/>
            <a:cxnLst/>
            <a:rect l="l" t="t" r="r" b="b"/>
            <a:pathLst>
              <a:path h="566420">
                <a:moveTo>
                  <a:pt x="0" y="0"/>
                </a:moveTo>
                <a:lnTo>
                  <a:pt x="0" y="566407"/>
                </a:lnTo>
              </a:path>
            </a:pathLst>
          </a:custGeom>
          <a:ln w="5308">
            <a:solidFill>
              <a:srgbClr val="DA1A31"/>
            </a:solidFill>
          </a:ln>
        </p:spPr>
        <p:txBody>
          <a:bodyPr wrap="square" lIns="0" tIns="0" rIns="0" bIns="0" rtlCol="0"/>
          <a:lstStyle/>
          <a:p>
            <a:endParaRPr/>
          </a:p>
        </p:txBody>
      </p:sp>
      <p:sp>
        <p:nvSpPr>
          <p:cNvPr id="46" name="object 46"/>
          <p:cNvSpPr/>
          <p:nvPr/>
        </p:nvSpPr>
        <p:spPr>
          <a:xfrm>
            <a:off x="8469574" y="3021925"/>
            <a:ext cx="614680" cy="394335"/>
          </a:xfrm>
          <a:custGeom>
            <a:avLst/>
            <a:gdLst/>
            <a:ahLst/>
            <a:cxnLst/>
            <a:rect l="l" t="t" r="r" b="b"/>
            <a:pathLst>
              <a:path w="614679" h="394335">
                <a:moveTo>
                  <a:pt x="0" y="394055"/>
                </a:moveTo>
                <a:lnTo>
                  <a:pt x="614603" y="0"/>
                </a:lnTo>
              </a:path>
            </a:pathLst>
          </a:custGeom>
          <a:ln w="31876">
            <a:solidFill>
              <a:srgbClr val="42859D"/>
            </a:solidFill>
          </a:ln>
        </p:spPr>
        <p:txBody>
          <a:bodyPr wrap="square" lIns="0" tIns="0" rIns="0" bIns="0" rtlCol="0"/>
          <a:lstStyle/>
          <a:p>
            <a:endParaRPr/>
          </a:p>
        </p:txBody>
      </p:sp>
      <p:sp>
        <p:nvSpPr>
          <p:cNvPr id="47" name="object 47"/>
          <p:cNvSpPr txBox="1"/>
          <p:nvPr/>
        </p:nvSpPr>
        <p:spPr>
          <a:xfrm>
            <a:off x="5812429" y="5026272"/>
            <a:ext cx="312420"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12/6</a:t>
            </a:r>
            <a:r>
              <a:rPr sz="700" spc="20" dirty="0">
                <a:solidFill>
                  <a:srgbClr val="DA1A31"/>
                </a:solidFill>
                <a:latin typeface="Calibri"/>
                <a:cs typeface="Calibri"/>
              </a:rPr>
              <a:t>/</a:t>
            </a:r>
            <a:r>
              <a:rPr sz="700" spc="-35" dirty="0">
                <a:solidFill>
                  <a:srgbClr val="DA1A31"/>
                </a:solidFill>
                <a:latin typeface="Calibri"/>
                <a:cs typeface="Calibri"/>
              </a:rPr>
              <a:t>7</a:t>
            </a:r>
            <a:r>
              <a:rPr sz="700" spc="-10" dirty="0">
                <a:solidFill>
                  <a:srgbClr val="DA1A31"/>
                </a:solidFill>
                <a:latin typeface="Calibri"/>
                <a:cs typeface="Calibri"/>
              </a:rPr>
              <a:t>4</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-45.1%</a:t>
            </a:r>
            <a:endParaRPr sz="700">
              <a:latin typeface="Arial"/>
              <a:cs typeface="Arial"/>
            </a:endParaRPr>
          </a:p>
        </p:txBody>
      </p:sp>
      <p:sp>
        <p:nvSpPr>
          <p:cNvPr id="48" name="object 48"/>
          <p:cNvSpPr/>
          <p:nvPr/>
        </p:nvSpPr>
        <p:spPr>
          <a:xfrm>
            <a:off x="5790941" y="4297546"/>
            <a:ext cx="0" cy="986155"/>
          </a:xfrm>
          <a:custGeom>
            <a:avLst/>
            <a:gdLst/>
            <a:ahLst/>
            <a:cxnLst/>
            <a:rect l="l" t="t" r="r" b="b"/>
            <a:pathLst>
              <a:path h="986154">
                <a:moveTo>
                  <a:pt x="0" y="0"/>
                </a:moveTo>
                <a:lnTo>
                  <a:pt x="0" y="986015"/>
                </a:lnTo>
              </a:path>
            </a:pathLst>
          </a:custGeom>
          <a:ln w="5308">
            <a:solidFill>
              <a:srgbClr val="DA1A31"/>
            </a:solidFill>
          </a:ln>
        </p:spPr>
        <p:txBody>
          <a:bodyPr wrap="square" lIns="0" tIns="0" rIns="0" bIns="0" rtlCol="0"/>
          <a:lstStyle/>
          <a:p>
            <a:endParaRPr/>
          </a:p>
        </p:txBody>
      </p:sp>
      <p:sp>
        <p:nvSpPr>
          <p:cNvPr id="49" name="object 49"/>
          <p:cNvSpPr txBox="1"/>
          <p:nvPr/>
        </p:nvSpPr>
        <p:spPr>
          <a:xfrm>
            <a:off x="6066947" y="4570329"/>
            <a:ext cx="313690"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2/28</a:t>
            </a:r>
            <a:r>
              <a:rPr sz="700" spc="20" dirty="0">
                <a:solidFill>
                  <a:srgbClr val="DA1A31"/>
                </a:solidFill>
                <a:latin typeface="Calibri"/>
                <a:cs typeface="Calibri"/>
              </a:rPr>
              <a:t>/</a:t>
            </a:r>
            <a:r>
              <a:rPr sz="700" spc="-30" dirty="0">
                <a:solidFill>
                  <a:srgbClr val="DA1A31"/>
                </a:solidFill>
                <a:latin typeface="Calibri"/>
                <a:cs typeface="Calibri"/>
              </a:rPr>
              <a:t>7</a:t>
            </a:r>
            <a:r>
              <a:rPr sz="700" spc="-10" dirty="0">
                <a:solidFill>
                  <a:srgbClr val="DA1A31"/>
                </a:solidFill>
                <a:latin typeface="Calibri"/>
                <a:cs typeface="Calibri"/>
              </a:rPr>
              <a:t>8</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-26.9%</a:t>
            </a:r>
            <a:endParaRPr sz="700">
              <a:latin typeface="Arial"/>
              <a:cs typeface="Arial"/>
            </a:endParaRPr>
          </a:p>
        </p:txBody>
      </p:sp>
      <p:sp>
        <p:nvSpPr>
          <p:cNvPr id="50" name="object 50"/>
          <p:cNvSpPr/>
          <p:nvPr/>
        </p:nvSpPr>
        <p:spPr>
          <a:xfrm>
            <a:off x="6045457" y="4211844"/>
            <a:ext cx="0" cy="616585"/>
          </a:xfrm>
          <a:custGeom>
            <a:avLst/>
            <a:gdLst/>
            <a:ahLst/>
            <a:cxnLst/>
            <a:rect l="l" t="t" r="r" b="b"/>
            <a:pathLst>
              <a:path h="616585">
                <a:moveTo>
                  <a:pt x="0" y="0"/>
                </a:moveTo>
                <a:lnTo>
                  <a:pt x="0" y="616064"/>
                </a:lnTo>
              </a:path>
            </a:pathLst>
          </a:custGeom>
          <a:ln w="5308">
            <a:solidFill>
              <a:srgbClr val="DA1A31"/>
            </a:solidFill>
          </a:ln>
        </p:spPr>
        <p:txBody>
          <a:bodyPr wrap="square" lIns="0" tIns="0" rIns="0" bIns="0" rtlCol="0"/>
          <a:lstStyle/>
          <a:p>
            <a:endParaRPr/>
          </a:p>
        </p:txBody>
      </p:sp>
      <p:sp>
        <p:nvSpPr>
          <p:cNvPr id="51" name="object 51"/>
          <p:cNvSpPr txBox="1"/>
          <p:nvPr/>
        </p:nvSpPr>
        <p:spPr>
          <a:xfrm>
            <a:off x="6414165" y="5026335"/>
            <a:ext cx="31178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8/12/82</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-24.1%</a:t>
            </a:r>
            <a:endParaRPr sz="700">
              <a:latin typeface="Arial"/>
              <a:cs typeface="Arial"/>
            </a:endParaRPr>
          </a:p>
        </p:txBody>
      </p:sp>
      <p:sp>
        <p:nvSpPr>
          <p:cNvPr id="52" name="object 52"/>
          <p:cNvSpPr/>
          <p:nvPr/>
        </p:nvSpPr>
        <p:spPr>
          <a:xfrm>
            <a:off x="6392682" y="4179129"/>
            <a:ext cx="0" cy="1104900"/>
          </a:xfrm>
          <a:custGeom>
            <a:avLst/>
            <a:gdLst/>
            <a:ahLst/>
            <a:cxnLst/>
            <a:rect l="l" t="t" r="r" b="b"/>
            <a:pathLst>
              <a:path h="1104900">
                <a:moveTo>
                  <a:pt x="0" y="0"/>
                </a:moveTo>
                <a:lnTo>
                  <a:pt x="0" y="1104493"/>
                </a:lnTo>
              </a:path>
            </a:pathLst>
          </a:custGeom>
          <a:ln w="5308">
            <a:solidFill>
              <a:srgbClr val="DA1A31"/>
            </a:solidFill>
          </a:ln>
        </p:spPr>
        <p:txBody>
          <a:bodyPr wrap="square" lIns="0" tIns="0" rIns="0" bIns="0" rtlCol="0"/>
          <a:lstStyle/>
          <a:p>
            <a:endParaRPr/>
          </a:p>
        </p:txBody>
      </p:sp>
      <p:sp>
        <p:nvSpPr>
          <p:cNvPr id="53" name="object 53"/>
          <p:cNvSpPr txBox="1"/>
          <p:nvPr/>
        </p:nvSpPr>
        <p:spPr>
          <a:xfrm>
            <a:off x="6825967" y="4566443"/>
            <a:ext cx="35242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10/19/</a:t>
            </a:r>
            <a:r>
              <a:rPr sz="700" spc="-40" dirty="0">
                <a:solidFill>
                  <a:srgbClr val="DA1A31"/>
                </a:solidFill>
                <a:latin typeface="Calibri"/>
                <a:cs typeface="Calibri"/>
              </a:rPr>
              <a:t>8</a:t>
            </a:r>
            <a:r>
              <a:rPr sz="700" spc="-10" dirty="0">
                <a:solidFill>
                  <a:srgbClr val="DA1A31"/>
                </a:solidFill>
                <a:latin typeface="Calibri"/>
                <a:cs typeface="Calibri"/>
              </a:rPr>
              <a:t>7</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-36.1%</a:t>
            </a:r>
            <a:endParaRPr sz="700">
              <a:latin typeface="Arial"/>
              <a:cs typeface="Arial"/>
            </a:endParaRPr>
          </a:p>
        </p:txBody>
      </p:sp>
      <p:sp>
        <p:nvSpPr>
          <p:cNvPr id="54" name="object 54"/>
          <p:cNvSpPr/>
          <p:nvPr/>
        </p:nvSpPr>
        <p:spPr>
          <a:xfrm>
            <a:off x="6804486" y="3906882"/>
            <a:ext cx="0" cy="916940"/>
          </a:xfrm>
          <a:custGeom>
            <a:avLst/>
            <a:gdLst/>
            <a:ahLst/>
            <a:cxnLst/>
            <a:rect l="l" t="t" r="r" b="b"/>
            <a:pathLst>
              <a:path h="916939">
                <a:moveTo>
                  <a:pt x="0" y="0"/>
                </a:moveTo>
                <a:lnTo>
                  <a:pt x="0" y="916851"/>
                </a:lnTo>
              </a:path>
            </a:pathLst>
          </a:custGeom>
          <a:ln w="5308">
            <a:solidFill>
              <a:srgbClr val="DA1A31"/>
            </a:solidFill>
          </a:ln>
        </p:spPr>
        <p:txBody>
          <a:bodyPr wrap="square" lIns="0" tIns="0" rIns="0" bIns="0" rtlCol="0"/>
          <a:lstStyle/>
          <a:p>
            <a:endParaRPr/>
          </a:p>
        </p:txBody>
      </p:sp>
      <p:sp>
        <p:nvSpPr>
          <p:cNvPr id="55" name="object 55"/>
          <p:cNvSpPr txBox="1"/>
          <p:nvPr/>
        </p:nvSpPr>
        <p:spPr>
          <a:xfrm>
            <a:off x="7049299" y="4140907"/>
            <a:ext cx="353695" cy="237490"/>
          </a:xfrm>
          <a:prstGeom prst="rect">
            <a:avLst/>
          </a:prstGeom>
        </p:spPr>
        <p:txBody>
          <a:bodyPr vert="horz" wrap="square" lIns="0" tIns="0" rIns="0" bIns="0" rtlCol="0">
            <a:spAutoFit/>
          </a:bodyPr>
          <a:lstStyle/>
          <a:p>
            <a:pPr marL="12700">
              <a:lnSpc>
                <a:spcPct val="100000"/>
              </a:lnSpc>
            </a:pPr>
            <a:r>
              <a:rPr sz="700" spc="-15" dirty="0">
                <a:solidFill>
                  <a:srgbClr val="DA1A31"/>
                </a:solidFill>
                <a:latin typeface="Calibri"/>
                <a:cs typeface="Calibri"/>
              </a:rPr>
              <a:t>10/11/90</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-21.2%</a:t>
            </a:r>
            <a:endParaRPr sz="700">
              <a:latin typeface="Arial"/>
              <a:cs typeface="Arial"/>
            </a:endParaRPr>
          </a:p>
        </p:txBody>
      </p:sp>
      <p:sp>
        <p:nvSpPr>
          <p:cNvPr id="56" name="object 56"/>
          <p:cNvSpPr/>
          <p:nvPr/>
        </p:nvSpPr>
        <p:spPr>
          <a:xfrm>
            <a:off x="7027815" y="3786229"/>
            <a:ext cx="0" cy="612775"/>
          </a:xfrm>
          <a:custGeom>
            <a:avLst/>
            <a:gdLst/>
            <a:ahLst/>
            <a:cxnLst/>
            <a:rect l="l" t="t" r="r" b="b"/>
            <a:pathLst>
              <a:path h="612775">
                <a:moveTo>
                  <a:pt x="0" y="0"/>
                </a:moveTo>
                <a:lnTo>
                  <a:pt x="0" y="612241"/>
                </a:lnTo>
              </a:path>
            </a:pathLst>
          </a:custGeom>
          <a:ln w="5308">
            <a:solidFill>
              <a:srgbClr val="DA1A31"/>
            </a:solidFill>
          </a:ln>
        </p:spPr>
        <p:txBody>
          <a:bodyPr wrap="square" lIns="0" tIns="0" rIns="0" bIns="0" rtlCol="0"/>
          <a:lstStyle/>
          <a:p>
            <a:endParaRPr/>
          </a:p>
        </p:txBody>
      </p:sp>
      <p:sp>
        <p:nvSpPr>
          <p:cNvPr id="57" name="object 57"/>
          <p:cNvSpPr txBox="1"/>
          <p:nvPr/>
        </p:nvSpPr>
        <p:spPr>
          <a:xfrm>
            <a:off x="7904789" y="4166465"/>
            <a:ext cx="31178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9/21/01</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-29.7%</a:t>
            </a:r>
            <a:endParaRPr sz="700">
              <a:latin typeface="Arial"/>
              <a:cs typeface="Arial"/>
            </a:endParaRPr>
          </a:p>
        </p:txBody>
      </p:sp>
      <p:sp>
        <p:nvSpPr>
          <p:cNvPr id="58" name="object 58"/>
          <p:cNvSpPr/>
          <p:nvPr/>
        </p:nvSpPr>
        <p:spPr>
          <a:xfrm>
            <a:off x="7883296" y="3342171"/>
            <a:ext cx="0" cy="1082040"/>
          </a:xfrm>
          <a:custGeom>
            <a:avLst/>
            <a:gdLst/>
            <a:ahLst/>
            <a:cxnLst/>
            <a:rect l="l" t="t" r="r" b="b"/>
            <a:pathLst>
              <a:path h="1082039">
                <a:moveTo>
                  <a:pt x="0" y="0"/>
                </a:moveTo>
                <a:lnTo>
                  <a:pt x="0" y="1081582"/>
                </a:lnTo>
              </a:path>
            </a:pathLst>
          </a:custGeom>
          <a:ln w="5308">
            <a:solidFill>
              <a:srgbClr val="DA1A31"/>
            </a:solidFill>
          </a:ln>
        </p:spPr>
        <p:txBody>
          <a:bodyPr wrap="square" lIns="0" tIns="0" rIns="0" bIns="0" rtlCol="0"/>
          <a:lstStyle/>
          <a:p>
            <a:endParaRPr/>
          </a:p>
        </p:txBody>
      </p:sp>
      <p:sp>
        <p:nvSpPr>
          <p:cNvPr id="59" name="object 59"/>
          <p:cNvSpPr txBox="1"/>
          <p:nvPr/>
        </p:nvSpPr>
        <p:spPr>
          <a:xfrm>
            <a:off x="7987951" y="3651181"/>
            <a:ext cx="31178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10/9/02</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-31.5%</a:t>
            </a:r>
            <a:endParaRPr sz="700">
              <a:latin typeface="Arial"/>
              <a:cs typeface="Arial"/>
            </a:endParaRPr>
          </a:p>
        </p:txBody>
      </p:sp>
      <p:sp>
        <p:nvSpPr>
          <p:cNvPr id="60" name="object 60"/>
          <p:cNvSpPr/>
          <p:nvPr/>
        </p:nvSpPr>
        <p:spPr>
          <a:xfrm>
            <a:off x="7966468" y="3371799"/>
            <a:ext cx="0" cy="537210"/>
          </a:xfrm>
          <a:custGeom>
            <a:avLst/>
            <a:gdLst/>
            <a:ahLst/>
            <a:cxnLst/>
            <a:rect l="l" t="t" r="r" b="b"/>
            <a:pathLst>
              <a:path h="537210">
                <a:moveTo>
                  <a:pt x="0" y="0"/>
                </a:moveTo>
                <a:lnTo>
                  <a:pt x="0" y="536956"/>
                </a:lnTo>
              </a:path>
            </a:pathLst>
          </a:custGeom>
          <a:ln w="5308">
            <a:solidFill>
              <a:srgbClr val="DA1A31"/>
            </a:solidFill>
          </a:ln>
        </p:spPr>
        <p:txBody>
          <a:bodyPr wrap="square" lIns="0" tIns="0" rIns="0" bIns="0" rtlCol="0"/>
          <a:lstStyle/>
          <a:p>
            <a:endParaRPr/>
          </a:p>
        </p:txBody>
      </p:sp>
      <p:sp>
        <p:nvSpPr>
          <p:cNvPr id="61" name="object 61"/>
          <p:cNvSpPr txBox="1"/>
          <p:nvPr/>
        </p:nvSpPr>
        <p:spPr>
          <a:xfrm>
            <a:off x="8491718" y="3649847"/>
            <a:ext cx="294005" cy="237490"/>
          </a:xfrm>
          <a:prstGeom prst="rect">
            <a:avLst/>
          </a:prstGeom>
        </p:spPr>
        <p:txBody>
          <a:bodyPr vert="horz" wrap="square" lIns="0" tIns="0" rIns="0" bIns="0" rtlCol="0">
            <a:spAutoFit/>
          </a:bodyPr>
          <a:lstStyle/>
          <a:p>
            <a:pPr marL="12700">
              <a:lnSpc>
                <a:spcPct val="100000"/>
              </a:lnSpc>
            </a:pPr>
            <a:r>
              <a:rPr sz="700" spc="-10" dirty="0">
                <a:solidFill>
                  <a:srgbClr val="DA1A31"/>
                </a:solidFill>
                <a:latin typeface="Calibri"/>
                <a:cs typeface="Calibri"/>
              </a:rPr>
              <a:t>3/9/09</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-53.8%</a:t>
            </a:r>
            <a:endParaRPr sz="700">
              <a:latin typeface="Arial"/>
              <a:cs typeface="Arial"/>
            </a:endParaRPr>
          </a:p>
        </p:txBody>
      </p:sp>
      <p:sp>
        <p:nvSpPr>
          <p:cNvPr id="62" name="object 62"/>
          <p:cNvSpPr/>
          <p:nvPr/>
        </p:nvSpPr>
        <p:spPr>
          <a:xfrm>
            <a:off x="8470235" y="3416448"/>
            <a:ext cx="0" cy="491490"/>
          </a:xfrm>
          <a:custGeom>
            <a:avLst/>
            <a:gdLst/>
            <a:ahLst/>
            <a:cxnLst/>
            <a:rect l="l" t="t" r="r" b="b"/>
            <a:pathLst>
              <a:path h="491489">
                <a:moveTo>
                  <a:pt x="0" y="0"/>
                </a:moveTo>
                <a:lnTo>
                  <a:pt x="0" y="490969"/>
                </a:lnTo>
              </a:path>
            </a:pathLst>
          </a:custGeom>
          <a:ln w="5308">
            <a:solidFill>
              <a:srgbClr val="DA1A31"/>
            </a:solidFill>
          </a:ln>
        </p:spPr>
        <p:txBody>
          <a:bodyPr wrap="square" lIns="0" tIns="0" rIns="0" bIns="0" rtlCol="0"/>
          <a:lstStyle/>
          <a:p>
            <a:endParaRPr/>
          </a:p>
        </p:txBody>
      </p:sp>
      <p:sp>
        <p:nvSpPr>
          <p:cNvPr id="63" name="object 63"/>
          <p:cNvSpPr txBox="1"/>
          <p:nvPr/>
        </p:nvSpPr>
        <p:spPr>
          <a:xfrm>
            <a:off x="4802028" y="2929085"/>
            <a:ext cx="355600"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12/13/61</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354.8%</a:t>
            </a:r>
            <a:endParaRPr sz="700">
              <a:latin typeface="Arial"/>
              <a:cs typeface="Arial"/>
            </a:endParaRPr>
          </a:p>
        </p:txBody>
      </p:sp>
      <p:sp>
        <p:nvSpPr>
          <p:cNvPr id="64" name="object 64"/>
          <p:cNvSpPr/>
          <p:nvPr/>
        </p:nvSpPr>
        <p:spPr>
          <a:xfrm>
            <a:off x="4780545" y="2963624"/>
            <a:ext cx="0" cy="1245235"/>
          </a:xfrm>
          <a:custGeom>
            <a:avLst/>
            <a:gdLst/>
            <a:ahLst/>
            <a:cxnLst/>
            <a:rect l="l" t="t" r="r" b="b"/>
            <a:pathLst>
              <a:path h="1245235">
                <a:moveTo>
                  <a:pt x="0" y="0"/>
                </a:moveTo>
                <a:lnTo>
                  <a:pt x="0" y="1244701"/>
                </a:lnTo>
              </a:path>
            </a:pathLst>
          </a:custGeom>
          <a:ln w="5308">
            <a:solidFill>
              <a:srgbClr val="42859D"/>
            </a:solidFill>
          </a:ln>
        </p:spPr>
        <p:txBody>
          <a:bodyPr wrap="square" lIns="0" tIns="0" rIns="0" bIns="0" rtlCol="0"/>
          <a:lstStyle/>
          <a:p>
            <a:endParaRPr/>
          </a:p>
        </p:txBody>
      </p:sp>
      <p:sp>
        <p:nvSpPr>
          <p:cNvPr id="65" name="object 65"/>
          <p:cNvSpPr txBox="1"/>
          <p:nvPr/>
        </p:nvSpPr>
        <p:spPr>
          <a:xfrm>
            <a:off x="5121111" y="3307160"/>
            <a:ext cx="267970"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2/9/66</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85.7%</a:t>
            </a:r>
            <a:endParaRPr sz="700">
              <a:latin typeface="Arial"/>
              <a:cs typeface="Arial"/>
            </a:endParaRPr>
          </a:p>
        </p:txBody>
      </p:sp>
      <p:sp>
        <p:nvSpPr>
          <p:cNvPr id="66" name="object 66"/>
          <p:cNvSpPr/>
          <p:nvPr/>
        </p:nvSpPr>
        <p:spPr>
          <a:xfrm>
            <a:off x="5099621" y="3344055"/>
            <a:ext cx="0" cy="735965"/>
          </a:xfrm>
          <a:custGeom>
            <a:avLst/>
            <a:gdLst/>
            <a:ahLst/>
            <a:cxnLst/>
            <a:rect l="l" t="t" r="r" b="b"/>
            <a:pathLst>
              <a:path h="735964">
                <a:moveTo>
                  <a:pt x="0" y="0"/>
                </a:moveTo>
                <a:lnTo>
                  <a:pt x="0" y="735952"/>
                </a:lnTo>
              </a:path>
            </a:pathLst>
          </a:custGeom>
          <a:ln w="5308">
            <a:solidFill>
              <a:srgbClr val="42859D"/>
            </a:solidFill>
          </a:ln>
        </p:spPr>
        <p:txBody>
          <a:bodyPr wrap="square" lIns="0" tIns="0" rIns="0" bIns="0" rtlCol="0"/>
          <a:lstStyle/>
          <a:p>
            <a:endParaRPr/>
          </a:p>
        </p:txBody>
      </p:sp>
      <p:sp>
        <p:nvSpPr>
          <p:cNvPr id="67" name="object 67"/>
          <p:cNvSpPr txBox="1"/>
          <p:nvPr/>
        </p:nvSpPr>
        <p:spPr>
          <a:xfrm>
            <a:off x="5320492" y="3677481"/>
            <a:ext cx="311785"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12/3/68</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32.4%</a:t>
            </a:r>
            <a:endParaRPr sz="700">
              <a:latin typeface="Arial"/>
              <a:cs typeface="Arial"/>
            </a:endParaRPr>
          </a:p>
        </p:txBody>
      </p:sp>
      <p:sp>
        <p:nvSpPr>
          <p:cNvPr id="68" name="object 68"/>
          <p:cNvSpPr/>
          <p:nvPr/>
        </p:nvSpPr>
        <p:spPr>
          <a:xfrm>
            <a:off x="5311583" y="3712018"/>
            <a:ext cx="0" cy="398145"/>
          </a:xfrm>
          <a:custGeom>
            <a:avLst/>
            <a:gdLst/>
            <a:ahLst/>
            <a:cxnLst/>
            <a:rect l="l" t="t" r="r" b="b"/>
            <a:pathLst>
              <a:path h="398145">
                <a:moveTo>
                  <a:pt x="0" y="0"/>
                </a:moveTo>
                <a:lnTo>
                  <a:pt x="0" y="397789"/>
                </a:lnTo>
              </a:path>
            </a:pathLst>
          </a:custGeom>
          <a:ln w="5308">
            <a:solidFill>
              <a:srgbClr val="42859D"/>
            </a:solidFill>
          </a:ln>
        </p:spPr>
        <p:txBody>
          <a:bodyPr wrap="square" lIns="0" tIns="0" rIns="0" bIns="0" rtlCol="0"/>
          <a:lstStyle/>
          <a:p>
            <a:endParaRPr/>
          </a:p>
        </p:txBody>
      </p:sp>
      <p:sp>
        <p:nvSpPr>
          <p:cNvPr id="69" name="object 69"/>
          <p:cNvSpPr txBox="1"/>
          <p:nvPr/>
        </p:nvSpPr>
        <p:spPr>
          <a:xfrm>
            <a:off x="5664856" y="2922903"/>
            <a:ext cx="311150" cy="237490"/>
          </a:xfrm>
          <a:prstGeom prst="rect">
            <a:avLst/>
          </a:prstGeom>
        </p:spPr>
        <p:txBody>
          <a:bodyPr vert="horz" wrap="square" lIns="0" tIns="0" rIns="0" bIns="0" rtlCol="0">
            <a:spAutoFit/>
          </a:bodyPr>
          <a:lstStyle/>
          <a:p>
            <a:pPr marL="12700">
              <a:lnSpc>
                <a:spcPct val="100000"/>
              </a:lnSpc>
            </a:pPr>
            <a:r>
              <a:rPr sz="700" spc="-15" dirty="0">
                <a:solidFill>
                  <a:srgbClr val="42859D"/>
                </a:solidFill>
                <a:latin typeface="Calibri"/>
                <a:cs typeface="Calibri"/>
              </a:rPr>
              <a:t>1/11/73</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66.6%</a:t>
            </a:r>
            <a:endParaRPr sz="700">
              <a:latin typeface="Arial"/>
              <a:cs typeface="Arial"/>
            </a:endParaRPr>
          </a:p>
        </p:txBody>
      </p:sp>
      <p:sp>
        <p:nvSpPr>
          <p:cNvPr id="70" name="object 70"/>
          <p:cNvSpPr/>
          <p:nvPr/>
        </p:nvSpPr>
        <p:spPr>
          <a:xfrm>
            <a:off x="5643371" y="2959799"/>
            <a:ext cx="0" cy="1112520"/>
          </a:xfrm>
          <a:custGeom>
            <a:avLst/>
            <a:gdLst/>
            <a:ahLst/>
            <a:cxnLst/>
            <a:rect l="l" t="t" r="r" b="b"/>
            <a:pathLst>
              <a:path h="1112520">
                <a:moveTo>
                  <a:pt x="0" y="0"/>
                </a:moveTo>
                <a:lnTo>
                  <a:pt x="0" y="1112469"/>
                </a:lnTo>
              </a:path>
            </a:pathLst>
          </a:custGeom>
          <a:ln w="5308">
            <a:solidFill>
              <a:srgbClr val="42859D"/>
            </a:solidFill>
          </a:ln>
        </p:spPr>
        <p:txBody>
          <a:bodyPr wrap="square" lIns="0" tIns="0" rIns="0" bIns="0" rtlCol="0"/>
          <a:lstStyle/>
          <a:p>
            <a:endParaRPr/>
          </a:p>
        </p:txBody>
      </p:sp>
      <p:sp>
        <p:nvSpPr>
          <p:cNvPr id="71" name="object 71"/>
          <p:cNvSpPr txBox="1"/>
          <p:nvPr/>
        </p:nvSpPr>
        <p:spPr>
          <a:xfrm>
            <a:off x="5958701" y="3677481"/>
            <a:ext cx="313690"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9/21</a:t>
            </a:r>
            <a:r>
              <a:rPr sz="700" spc="20" dirty="0">
                <a:solidFill>
                  <a:srgbClr val="42859D"/>
                </a:solidFill>
                <a:latin typeface="Calibri"/>
                <a:cs typeface="Calibri"/>
              </a:rPr>
              <a:t>/</a:t>
            </a:r>
            <a:r>
              <a:rPr sz="700" spc="-30" dirty="0">
                <a:solidFill>
                  <a:srgbClr val="42859D"/>
                </a:solidFill>
                <a:latin typeface="Calibri"/>
                <a:cs typeface="Calibri"/>
              </a:rPr>
              <a:t>7</a:t>
            </a:r>
            <a:r>
              <a:rPr sz="700" spc="-10" dirty="0">
                <a:solidFill>
                  <a:srgbClr val="42859D"/>
                </a:solidFill>
                <a:latin typeface="Calibri"/>
                <a:cs typeface="Calibri"/>
              </a:rPr>
              <a:t>6</a:t>
            </a:r>
            <a:endParaRPr sz="700">
              <a:latin typeface="Calibri"/>
              <a:cs typeface="Calibri"/>
            </a:endParaRPr>
          </a:p>
          <a:p>
            <a:pPr marL="12700">
              <a:lnSpc>
                <a:spcPct val="100000"/>
              </a:lnSpc>
              <a:spcBef>
                <a:spcPts val="95"/>
              </a:spcBef>
            </a:pPr>
            <a:r>
              <a:rPr sz="700" spc="-30" dirty="0">
                <a:solidFill>
                  <a:srgbClr val="231F20"/>
                </a:solidFill>
                <a:latin typeface="Arial"/>
                <a:cs typeface="Arial"/>
              </a:rPr>
              <a:t>75.7%</a:t>
            </a:r>
            <a:endParaRPr sz="700">
              <a:latin typeface="Arial"/>
              <a:cs typeface="Arial"/>
            </a:endParaRPr>
          </a:p>
        </p:txBody>
      </p:sp>
      <p:sp>
        <p:nvSpPr>
          <p:cNvPr id="72" name="object 72"/>
          <p:cNvSpPr/>
          <p:nvPr/>
        </p:nvSpPr>
        <p:spPr>
          <a:xfrm>
            <a:off x="5937218" y="3712018"/>
            <a:ext cx="0" cy="377825"/>
          </a:xfrm>
          <a:custGeom>
            <a:avLst/>
            <a:gdLst/>
            <a:ahLst/>
            <a:cxnLst/>
            <a:rect l="l" t="t" r="r" b="b"/>
            <a:pathLst>
              <a:path h="377825">
                <a:moveTo>
                  <a:pt x="0" y="0"/>
                </a:moveTo>
                <a:lnTo>
                  <a:pt x="0" y="377456"/>
                </a:lnTo>
              </a:path>
            </a:pathLst>
          </a:custGeom>
          <a:ln w="5308">
            <a:solidFill>
              <a:srgbClr val="42859D"/>
            </a:solidFill>
          </a:ln>
        </p:spPr>
        <p:txBody>
          <a:bodyPr wrap="square" lIns="0" tIns="0" rIns="0" bIns="0" rtlCol="0"/>
          <a:lstStyle/>
          <a:p>
            <a:endParaRPr/>
          </a:p>
        </p:txBody>
      </p:sp>
      <p:sp>
        <p:nvSpPr>
          <p:cNvPr id="73" name="object 73"/>
          <p:cNvSpPr txBox="1"/>
          <p:nvPr/>
        </p:nvSpPr>
        <p:spPr>
          <a:xfrm>
            <a:off x="6313937" y="2922903"/>
            <a:ext cx="305435"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4/</a:t>
            </a:r>
            <a:r>
              <a:rPr sz="700" spc="-30" dirty="0">
                <a:solidFill>
                  <a:srgbClr val="42859D"/>
                </a:solidFill>
                <a:latin typeface="Calibri"/>
                <a:cs typeface="Calibri"/>
              </a:rPr>
              <a:t>2</a:t>
            </a:r>
            <a:r>
              <a:rPr sz="700" spc="-45" dirty="0">
                <a:solidFill>
                  <a:srgbClr val="42859D"/>
                </a:solidFill>
                <a:latin typeface="Calibri"/>
                <a:cs typeface="Calibri"/>
              </a:rPr>
              <a:t>7</a:t>
            </a:r>
            <a:r>
              <a:rPr sz="700" spc="-10" dirty="0">
                <a:solidFill>
                  <a:srgbClr val="42859D"/>
                </a:solidFill>
                <a:latin typeface="Calibri"/>
                <a:cs typeface="Calibri"/>
              </a:rPr>
              <a:t>/81</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38.0%</a:t>
            </a:r>
            <a:endParaRPr sz="700">
              <a:latin typeface="Arial"/>
              <a:cs typeface="Arial"/>
            </a:endParaRPr>
          </a:p>
        </p:txBody>
      </p:sp>
      <p:sp>
        <p:nvSpPr>
          <p:cNvPr id="74" name="object 74"/>
          <p:cNvSpPr/>
          <p:nvPr/>
        </p:nvSpPr>
        <p:spPr>
          <a:xfrm>
            <a:off x="6292453" y="2959799"/>
            <a:ext cx="0" cy="1129030"/>
          </a:xfrm>
          <a:custGeom>
            <a:avLst/>
            <a:gdLst/>
            <a:ahLst/>
            <a:cxnLst/>
            <a:rect l="l" t="t" r="r" b="b"/>
            <a:pathLst>
              <a:path h="1129029">
                <a:moveTo>
                  <a:pt x="0" y="0"/>
                </a:moveTo>
                <a:lnTo>
                  <a:pt x="0" y="1128776"/>
                </a:lnTo>
              </a:path>
            </a:pathLst>
          </a:custGeom>
          <a:ln w="5308">
            <a:solidFill>
              <a:srgbClr val="42859D"/>
            </a:solidFill>
          </a:ln>
        </p:spPr>
        <p:txBody>
          <a:bodyPr wrap="square" lIns="0" tIns="0" rIns="0" bIns="0" rtlCol="0"/>
          <a:lstStyle/>
          <a:p>
            <a:endParaRPr/>
          </a:p>
        </p:txBody>
      </p:sp>
      <p:sp>
        <p:nvSpPr>
          <p:cNvPr id="75" name="object 75"/>
          <p:cNvSpPr txBox="1"/>
          <p:nvPr/>
        </p:nvSpPr>
        <p:spPr>
          <a:xfrm>
            <a:off x="6812129" y="2515105"/>
            <a:ext cx="314325" cy="237490"/>
          </a:xfrm>
          <a:prstGeom prst="rect">
            <a:avLst/>
          </a:prstGeom>
        </p:spPr>
        <p:txBody>
          <a:bodyPr vert="horz" wrap="square" lIns="0" tIns="0" rIns="0" bIns="0" rtlCol="0">
            <a:spAutoFit/>
          </a:bodyPr>
          <a:lstStyle/>
          <a:p>
            <a:pPr marL="12700">
              <a:lnSpc>
                <a:spcPct val="100000"/>
              </a:lnSpc>
            </a:pPr>
            <a:r>
              <a:rPr sz="700" spc="-15" dirty="0">
                <a:solidFill>
                  <a:srgbClr val="42859D"/>
                </a:solidFill>
                <a:latin typeface="Calibri"/>
                <a:cs typeface="Calibri"/>
              </a:rPr>
              <a:t>8/25/87</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250.4%</a:t>
            </a:r>
            <a:endParaRPr sz="700">
              <a:latin typeface="Arial"/>
              <a:cs typeface="Arial"/>
            </a:endParaRPr>
          </a:p>
        </p:txBody>
      </p:sp>
      <p:sp>
        <p:nvSpPr>
          <p:cNvPr id="76" name="object 76"/>
          <p:cNvSpPr/>
          <p:nvPr/>
        </p:nvSpPr>
        <p:spPr>
          <a:xfrm>
            <a:off x="6790648" y="2539433"/>
            <a:ext cx="0" cy="1189990"/>
          </a:xfrm>
          <a:custGeom>
            <a:avLst/>
            <a:gdLst/>
            <a:ahLst/>
            <a:cxnLst/>
            <a:rect l="l" t="t" r="r" b="b"/>
            <a:pathLst>
              <a:path h="1189989">
                <a:moveTo>
                  <a:pt x="0" y="0"/>
                </a:moveTo>
                <a:lnTo>
                  <a:pt x="0" y="1189647"/>
                </a:lnTo>
              </a:path>
            </a:pathLst>
          </a:custGeom>
          <a:ln w="5308">
            <a:solidFill>
              <a:srgbClr val="42859D"/>
            </a:solidFill>
          </a:ln>
        </p:spPr>
        <p:txBody>
          <a:bodyPr wrap="square" lIns="0" tIns="0" rIns="0" bIns="0" rtlCol="0"/>
          <a:lstStyle/>
          <a:p>
            <a:endParaRPr/>
          </a:p>
        </p:txBody>
      </p:sp>
      <p:sp>
        <p:nvSpPr>
          <p:cNvPr id="77" name="object 77"/>
          <p:cNvSpPr txBox="1"/>
          <p:nvPr/>
        </p:nvSpPr>
        <p:spPr>
          <a:xfrm>
            <a:off x="7035865" y="2932720"/>
            <a:ext cx="307975" cy="237490"/>
          </a:xfrm>
          <a:prstGeom prst="rect">
            <a:avLst/>
          </a:prstGeom>
        </p:spPr>
        <p:txBody>
          <a:bodyPr vert="horz" wrap="square" lIns="0" tIns="0" rIns="0" bIns="0" rtlCol="0">
            <a:spAutoFit/>
          </a:bodyPr>
          <a:lstStyle/>
          <a:p>
            <a:pPr marL="12700">
              <a:lnSpc>
                <a:spcPct val="100000"/>
              </a:lnSpc>
            </a:pPr>
            <a:r>
              <a:rPr sz="700" spc="-45" dirty="0">
                <a:solidFill>
                  <a:srgbClr val="42859D"/>
                </a:solidFill>
                <a:latin typeface="Calibri"/>
                <a:cs typeface="Calibri"/>
              </a:rPr>
              <a:t>7</a:t>
            </a:r>
            <a:r>
              <a:rPr sz="700" spc="-10" dirty="0">
                <a:solidFill>
                  <a:srgbClr val="42859D"/>
                </a:solidFill>
                <a:latin typeface="Calibri"/>
                <a:cs typeface="Calibri"/>
              </a:rPr>
              <a:t>/16/90</a:t>
            </a:r>
            <a:endParaRPr sz="700">
              <a:latin typeface="Calibri"/>
              <a:cs typeface="Calibri"/>
            </a:endParaRPr>
          </a:p>
          <a:p>
            <a:pPr marL="12700">
              <a:lnSpc>
                <a:spcPct val="100000"/>
              </a:lnSpc>
              <a:spcBef>
                <a:spcPts val="95"/>
              </a:spcBef>
            </a:pPr>
            <a:r>
              <a:rPr sz="700" spc="-25" dirty="0">
                <a:solidFill>
                  <a:srgbClr val="231F20"/>
                </a:solidFill>
                <a:latin typeface="Arial"/>
                <a:cs typeface="Arial"/>
              </a:rPr>
              <a:t>72.5%</a:t>
            </a:r>
            <a:endParaRPr sz="700">
              <a:latin typeface="Arial"/>
              <a:cs typeface="Arial"/>
            </a:endParaRPr>
          </a:p>
        </p:txBody>
      </p:sp>
      <p:sp>
        <p:nvSpPr>
          <p:cNvPr id="78" name="object 78"/>
          <p:cNvSpPr/>
          <p:nvPr/>
        </p:nvSpPr>
        <p:spPr>
          <a:xfrm>
            <a:off x="7014370" y="2969616"/>
            <a:ext cx="0" cy="702945"/>
          </a:xfrm>
          <a:custGeom>
            <a:avLst/>
            <a:gdLst/>
            <a:ahLst/>
            <a:cxnLst/>
            <a:rect l="l" t="t" r="r" b="b"/>
            <a:pathLst>
              <a:path h="702945">
                <a:moveTo>
                  <a:pt x="0" y="0"/>
                </a:moveTo>
                <a:lnTo>
                  <a:pt x="0" y="702449"/>
                </a:lnTo>
              </a:path>
            </a:pathLst>
          </a:custGeom>
          <a:ln w="5308">
            <a:solidFill>
              <a:srgbClr val="42859D"/>
            </a:solidFill>
          </a:ln>
        </p:spPr>
        <p:txBody>
          <a:bodyPr wrap="square" lIns="0" tIns="0" rIns="0" bIns="0" rtlCol="0"/>
          <a:lstStyle/>
          <a:p>
            <a:endParaRPr/>
          </a:p>
        </p:txBody>
      </p:sp>
      <p:sp>
        <p:nvSpPr>
          <p:cNvPr id="79" name="object 79"/>
          <p:cNvSpPr txBox="1"/>
          <p:nvPr/>
        </p:nvSpPr>
        <p:spPr>
          <a:xfrm>
            <a:off x="7790501" y="2070395"/>
            <a:ext cx="327660" cy="237490"/>
          </a:xfrm>
          <a:prstGeom prst="rect">
            <a:avLst/>
          </a:prstGeom>
        </p:spPr>
        <p:txBody>
          <a:bodyPr vert="horz" wrap="square" lIns="0" tIns="0" rIns="0" bIns="0" rtlCol="0">
            <a:spAutoFit/>
          </a:bodyPr>
          <a:lstStyle/>
          <a:p>
            <a:pPr marL="27940">
              <a:lnSpc>
                <a:spcPct val="100000"/>
              </a:lnSpc>
            </a:pPr>
            <a:r>
              <a:rPr sz="700" spc="-10" dirty="0">
                <a:solidFill>
                  <a:srgbClr val="42859D"/>
                </a:solidFill>
                <a:latin typeface="Calibri"/>
                <a:cs typeface="Calibri"/>
              </a:rPr>
              <a:t>1/14/00</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395.7%</a:t>
            </a:r>
            <a:endParaRPr sz="700">
              <a:latin typeface="Arial"/>
              <a:cs typeface="Arial"/>
            </a:endParaRPr>
          </a:p>
        </p:txBody>
      </p:sp>
      <p:sp>
        <p:nvSpPr>
          <p:cNvPr id="80" name="object 80"/>
          <p:cNvSpPr/>
          <p:nvPr/>
        </p:nvSpPr>
        <p:spPr>
          <a:xfrm>
            <a:off x="7751032" y="2094717"/>
            <a:ext cx="38100" cy="1103630"/>
          </a:xfrm>
          <a:custGeom>
            <a:avLst/>
            <a:gdLst/>
            <a:ahLst/>
            <a:cxnLst/>
            <a:rect l="l" t="t" r="r" b="b"/>
            <a:pathLst>
              <a:path w="38100" h="1103630">
                <a:moveTo>
                  <a:pt x="37719" y="0"/>
                </a:moveTo>
                <a:lnTo>
                  <a:pt x="0" y="1103566"/>
                </a:lnTo>
              </a:path>
            </a:pathLst>
          </a:custGeom>
          <a:ln w="5308">
            <a:solidFill>
              <a:srgbClr val="42859D"/>
            </a:solidFill>
          </a:ln>
        </p:spPr>
        <p:txBody>
          <a:bodyPr wrap="square" lIns="0" tIns="0" rIns="0" bIns="0" rtlCol="0"/>
          <a:lstStyle/>
          <a:p>
            <a:endParaRPr/>
          </a:p>
        </p:txBody>
      </p:sp>
      <p:sp>
        <p:nvSpPr>
          <p:cNvPr id="81" name="object 81"/>
          <p:cNvSpPr txBox="1"/>
          <p:nvPr/>
        </p:nvSpPr>
        <p:spPr>
          <a:xfrm>
            <a:off x="7944006" y="2502525"/>
            <a:ext cx="311785"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3/19/02</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29.1%</a:t>
            </a:r>
            <a:endParaRPr sz="700">
              <a:latin typeface="Arial"/>
              <a:cs typeface="Arial"/>
            </a:endParaRPr>
          </a:p>
        </p:txBody>
      </p:sp>
      <p:sp>
        <p:nvSpPr>
          <p:cNvPr id="82" name="object 82"/>
          <p:cNvSpPr/>
          <p:nvPr/>
        </p:nvSpPr>
        <p:spPr>
          <a:xfrm>
            <a:off x="7922524" y="2539427"/>
            <a:ext cx="0" cy="695325"/>
          </a:xfrm>
          <a:custGeom>
            <a:avLst/>
            <a:gdLst/>
            <a:ahLst/>
            <a:cxnLst/>
            <a:rect l="l" t="t" r="r" b="b"/>
            <a:pathLst>
              <a:path h="695325">
                <a:moveTo>
                  <a:pt x="0" y="0"/>
                </a:moveTo>
                <a:lnTo>
                  <a:pt x="0" y="695299"/>
                </a:lnTo>
              </a:path>
            </a:pathLst>
          </a:custGeom>
          <a:ln w="5308">
            <a:solidFill>
              <a:srgbClr val="42859D"/>
            </a:solidFill>
          </a:ln>
        </p:spPr>
        <p:txBody>
          <a:bodyPr wrap="square" lIns="0" tIns="0" rIns="0" bIns="0" rtlCol="0"/>
          <a:lstStyle/>
          <a:p>
            <a:endParaRPr/>
          </a:p>
        </p:txBody>
      </p:sp>
      <p:sp>
        <p:nvSpPr>
          <p:cNvPr id="83" name="object 83"/>
          <p:cNvSpPr txBox="1"/>
          <p:nvPr/>
        </p:nvSpPr>
        <p:spPr>
          <a:xfrm>
            <a:off x="8376203" y="2502525"/>
            <a:ext cx="306705" cy="237490"/>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10/9/</a:t>
            </a:r>
            <a:r>
              <a:rPr sz="700" spc="-50" dirty="0">
                <a:solidFill>
                  <a:srgbClr val="42859D"/>
                </a:solidFill>
                <a:latin typeface="Calibri"/>
                <a:cs typeface="Calibri"/>
              </a:rPr>
              <a:t>0</a:t>
            </a:r>
            <a:r>
              <a:rPr sz="700" spc="-10" dirty="0">
                <a:solidFill>
                  <a:srgbClr val="42859D"/>
                </a:solidFill>
                <a:latin typeface="Calibri"/>
                <a:cs typeface="Calibri"/>
              </a:rPr>
              <a:t>7</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94.4%</a:t>
            </a:r>
            <a:endParaRPr sz="700">
              <a:latin typeface="Arial"/>
              <a:cs typeface="Arial"/>
            </a:endParaRPr>
          </a:p>
        </p:txBody>
      </p:sp>
      <p:sp>
        <p:nvSpPr>
          <p:cNvPr id="84" name="object 84"/>
          <p:cNvSpPr/>
          <p:nvPr/>
        </p:nvSpPr>
        <p:spPr>
          <a:xfrm>
            <a:off x="8354708" y="2544688"/>
            <a:ext cx="0" cy="586105"/>
          </a:xfrm>
          <a:custGeom>
            <a:avLst/>
            <a:gdLst/>
            <a:ahLst/>
            <a:cxnLst/>
            <a:rect l="l" t="t" r="r" b="b"/>
            <a:pathLst>
              <a:path h="586105">
                <a:moveTo>
                  <a:pt x="0" y="0"/>
                </a:moveTo>
                <a:lnTo>
                  <a:pt x="0" y="585914"/>
                </a:lnTo>
              </a:path>
            </a:pathLst>
          </a:custGeom>
          <a:ln w="5308">
            <a:solidFill>
              <a:srgbClr val="42859D"/>
            </a:solidFill>
          </a:ln>
        </p:spPr>
        <p:txBody>
          <a:bodyPr wrap="square" lIns="0" tIns="0" rIns="0" bIns="0" rtlCol="0"/>
          <a:lstStyle/>
          <a:p>
            <a:endParaRPr/>
          </a:p>
        </p:txBody>
      </p:sp>
      <p:sp>
        <p:nvSpPr>
          <p:cNvPr id="85" name="object 85"/>
          <p:cNvSpPr/>
          <p:nvPr/>
        </p:nvSpPr>
        <p:spPr>
          <a:xfrm>
            <a:off x="8354708" y="3130603"/>
            <a:ext cx="114935" cy="285750"/>
          </a:xfrm>
          <a:custGeom>
            <a:avLst/>
            <a:gdLst/>
            <a:ahLst/>
            <a:cxnLst/>
            <a:rect l="l" t="t" r="r" b="b"/>
            <a:pathLst>
              <a:path w="114934" h="285750">
                <a:moveTo>
                  <a:pt x="0" y="0"/>
                </a:moveTo>
                <a:lnTo>
                  <a:pt x="114871" y="285381"/>
                </a:lnTo>
              </a:path>
            </a:pathLst>
          </a:custGeom>
          <a:ln w="31876">
            <a:solidFill>
              <a:srgbClr val="DA1A31"/>
            </a:solidFill>
          </a:ln>
        </p:spPr>
        <p:txBody>
          <a:bodyPr wrap="square" lIns="0" tIns="0" rIns="0" bIns="0" rtlCol="0"/>
          <a:lstStyle/>
          <a:p>
            <a:endParaRPr/>
          </a:p>
        </p:txBody>
      </p:sp>
      <p:sp>
        <p:nvSpPr>
          <p:cNvPr id="86" name="object 86"/>
          <p:cNvSpPr/>
          <p:nvPr/>
        </p:nvSpPr>
        <p:spPr>
          <a:xfrm>
            <a:off x="7967475" y="3130600"/>
            <a:ext cx="387350" cy="241300"/>
          </a:xfrm>
          <a:custGeom>
            <a:avLst/>
            <a:gdLst/>
            <a:ahLst/>
            <a:cxnLst/>
            <a:rect l="l" t="t" r="r" b="b"/>
            <a:pathLst>
              <a:path w="387350" h="241300">
                <a:moveTo>
                  <a:pt x="0" y="241198"/>
                </a:moveTo>
                <a:lnTo>
                  <a:pt x="387235" y="0"/>
                </a:lnTo>
              </a:path>
            </a:pathLst>
          </a:custGeom>
          <a:ln w="31876">
            <a:solidFill>
              <a:srgbClr val="42859D"/>
            </a:solidFill>
          </a:ln>
        </p:spPr>
        <p:txBody>
          <a:bodyPr wrap="square" lIns="0" tIns="0" rIns="0" bIns="0" rtlCol="0"/>
          <a:lstStyle/>
          <a:p>
            <a:endParaRPr/>
          </a:p>
        </p:txBody>
      </p:sp>
      <p:sp>
        <p:nvSpPr>
          <p:cNvPr id="87" name="object 87"/>
          <p:cNvSpPr/>
          <p:nvPr/>
        </p:nvSpPr>
        <p:spPr>
          <a:xfrm>
            <a:off x="7923164" y="3228873"/>
            <a:ext cx="43815" cy="143510"/>
          </a:xfrm>
          <a:custGeom>
            <a:avLst/>
            <a:gdLst/>
            <a:ahLst/>
            <a:cxnLst/>
            <a:rect l="l" t="t" r="r" b="b"/>
            <a:pathLst>
              <a:path w="43815" h="143510">
                <a:moveTo>
                  <a:pt x="0" y="0"/>
                </a:moveTo>
                <a:lnTo>
                  <a:pt x="43307" y="142925"/>
                </a:lnTo>
              </a:path>
            </a:pathLst>
          </a:custGeom>
          <a:ln w="31876">
            <a:solidFill>
              <a:srgbClr val="DA1A31"/>
            </a:solidFill>
          </a:ln>
        </p:spPr>
        <p:txBody>
          <a:bodyPr wrap="square" lIns="0" tIns="0" rIns="0" bIns="0" rtlCol="0"/>
          <a:lstStyle/>
          <a:p>
            <a:endParaRPr/>
          </a:p>
        </p:txBody>
      </p:sp>
      <p:sp>
        <p:nvSpPr>
          <p:cNvPr id="88" name="object 88"/>
          <p:cNvSpPr/>
          <p:nvPr/>
        </p:nvSpPr>
        <p:spPr>
          <a:xfrm>
            <a:off x="7882227" y="3228874"/>
            <a:ext cx="41275" cy="113664"/>
          </a:xfrm>
          <a:custGeom>
            <a:avLst/>
            <a:gdLst/>
            <a:ahLst/>
            <a:cxnLst/>
            <a:rect l="l" t="t" r="r" b="b"/>
            <a:pathLst>
              <a:path w="41275" h="113664">
                <a:moveTo>
                  <a:pt x="0" y="113296"/>
                </a:moveTo>
                <a:lnTo>
                  <a:pt x="40932" y="0"/>
                </a:lnTo>
              </a:path>
            </a:pathLst>
          </a:custGeom>
          <a:ln w="31876">
            <a:solidFill>
              <a:srgbClr val="42859D"/>
            </a:solidFill>
          </a:ln>
        </p:spPr>
        <p:txBody>
          <a:bodyPr wrap="square" lIns="0" tIns="0" rIns="0" bIns="0" rtlCol="0"/>
          <a:lstStyle/>
          <a:p>
            <a:endParaRPr/>
          </a:p>
        </p:txBody>
      </p:sp>
      <p:sp>
        <p:nvSpPr>
          <p:cNvPr id="89" name="object 89"/>
          <p:cNvSpPr/>
          <p:nvPr/>
        </p:nvSpPr>
        <p:spPr>
          <a:xfrm>
            <a:off x="7748430" y="3199718"/>
            <a:ext cx="133985" cy="142875"/>
          </a:xfrm>
          <a:custGeom>
            <a:avLst/>
            <a:gdLst/>
            <a:ahLst/>
            <a:cxnLst/>
            <a:rect l="l" t="t" r="r" b="b"/>
            <a:pathLst>
              <a:path w="133984" h="142875">
                <a:moveTo>
                  <a:pt x="0" y="0"/>
                </a:moveTo>
                <a:lnTo>
                  <a:pt x="133807" y="142455"/>
                </a:lnTo>
              </a:path>
            </a:pathLst>
          </a:custGeom>
          <a:ln w="31876">
            <a:solidFill>
              <a:srgbClr val="DA1A31"/>
            </a:solidFill>
          </a:ln>
        </p:spPr>
        <p:txBody>
          <a:bodyPr wrap="square" lIns="0" tIns="0" rIns="0" bIns="0" rtlCol="0"/>
          <a:lstStyle/>
          <a:p>
            <a:endParaRPr/>
          </a:p>
        </p:txBody>
      </p:sp>
      <p:sp>
        <p:nvSpPr>
          <p:cNvPr id="90" name="object 90"/>
          <p:cNvSpPr/>
          <p:nvPr/>
        </p:nvSpPr>
        <p:spPr>
          <a:xfrm>
            <a:off x="7029964" y="3197581"/>
            <a:ext cx="721360" cy="588010"/>
          </a:xfrm>
          <a:custGeom>
            <a:avLst/>
            <a:gdLst/>
            <a:ahLst/>
            <a:cxnLst/>
            <a:rect l="l" t="t" r="r" b="b"/>
            <a:pathLst>
              <a:path w="721359" h="588010">
                <a:moveTo>
                  <a:pt x="0" y="587819"/>
                </a:moveTo>
                <a:lnTo>
                  <a:pt x="721093" y="0"/>
                </a:lnTo>
              </a:path>
            </a:pathLst>
          </a:custGeom>
          <a:ln w="31876">
            <a:solidFill>
              <a:srgbClr val="42859D"/>
            </a:solidFill>
          </a:ln>
        </p:spPr>
        <p:txBody>
          <a:bodyPr wrap="square" lIns="0" tIns="0" rIns="0" bIns="0" rtlCol="0"/>
          <a:lstStyle/>
          <a:p>
            <a:endParaRPr/>
          </a:p>
        </p:txBody>
      </p:sp>
      <p:sp>
        <p:nvSpPr>
          <p:cNvPr id="91" name="object 91"/>
          <p:cNvSpPr/>
          <p:nvPr/>
        </p:nvSpPr>
        <p:spPr>
          <a:xfrm>
            <a:off x="7014370" y="3672065"/>
            <a:ext cx="13970" cy="114300"/>
          </a:xfrm>
          <a:custGeom>
            <a:avLst/>
            <a:gdLst/>
            <a:ahLst/>
            <a:cxnLst/>
            <a:rect l="l" t="t" r="r" b="b"/>
            <a:pathLst>
              <a:path w="13970" h="114300">
                <a:moveTo>
                  <a:pt x="0" y="0"/>
                </a:moveTo>
                <a:lnTo>
                  <a:pt x="13436" y="114160"/>
                </a:lnTo>
              </a:path>
            </a:pathLst>
          </a:custGeom>
          <a:ln w="31876">
            <a:solidFill>
              <a:srgbClr val="DA1A31"/>
            </a:solidFill>
          </a:ln>
        </p:spPr>
        <p:txBody>
          <a:bodyPr wrap="square" lIns="0" tIns="0" rIns="0" bIns="0" rtlCol="0"/>
          <a:lstStyle/>
          <a:p>
            <a:endParaRPr/>
          </a:p>
        </p:txBody>
      </p:sp>
      <p:sp>
        <p:nvSpPr>
          <p:cNvPr id="92" name="object 92"/>
          <p:cNvSpPr/>
          <p:nvPr/>
        </p:nvSpPr>
        <p:spPr>
          <a:xfrm>
            <a:off x="6804486" y="3672071"/>
            <a:ext cx="210185" cy="234950"/>
          </a:xfrm>
          <a:custGeom>
            <a:avLst/>
            <a:gdLst/>
            <a:ahLst/>
            <a:cxnLst/>
            <a:rect l="l" t="t" r="r" b="b"/>
            <a:pathLst>
              <a:path w="210184" h="234950">
                <a:moveTo>
                  <a:pt x="0" y="234810"/>
                </a:moveTo>
                <a:lnTo>
                  <a:pt x="209880" y="0"/>
                </a:lnTo>
              </a:path>
            </a:pathLst>
          </a:custGeom>
          <a:ln w="31876">
            <a:solidFill>
              <a:srgbClr val="42859D"/>
            </a:solidFill>
          </a:ln>
        </p:spPr>
        <p:txBody>
          <a:bodyPr wrap="square" lIns="0" tIns="0" rIns="0" bIns="0" rtlCol="0"/>
          <a:lstStyle/>
          <a:p>
            <a:endParaRPr/>
          </a:p>
        </p:txBody>
      </p:sp>
      <p:sp>
        <p:nvSpPr>
          <p:cNvPr id="93" name="object 93"/>
          <p:cNvSpPr/>
          <p:nvPr/>
        </p:nvSpPr>
        <p:spPr>
          <a:xfrm>
            <a:off x="6790451" y="3729079"/>
            <a:ext cx="14604" cy="177800"/>
          </a:xfrm>
          <a:custGeom>
            <a:avLst/>
            <a:gdLst/>
            <a:ahLst/>
            <a:cxnLst/>
            <a:rect l="l" t="t" r="r" b="b"/>
            <a:pathLst>
              <a:path w="14604" h="177800">
                <a:moveTo>
                  <a:pt x="0" y="0"/>
                </a:moveTo>
                <a:lnTo>
                  <a:pt x="14033" y="177812"/>
                </a:lnTo>
              </a:path>
            </a:pathLst>
          </a:custGeom>
          <a:ln w="31876">
            <a:solidFill>
              <a:srgbClr val="DA1A31"/>
            </a:solidFill>
          </a:ln>
        </p:spPr>
        <p:txBody>
          <a:bodyPr wrap="square" lIns="0" tIns="0" rIns="0" bIns="0" rtlCol="0"/>
          <a:lstStyle/>
          <a:p>
            <a:endParaRPr/>
          </a:p>
        </p:txBody>
      </p:sp>
      <p:sp>
        <p:nvSpPr>
          <p:cNvPr id="94" name="object 94"/>
          <p:cNvSpPr/>
          <p:nvPr/>
        </p:nvSpPr>
        <p:spPr>
          <a:xfrm>
            <a:off x="6392682" y="3729078"/>
            <a:ext cx="398145" cy="448945"/>
          </a:xfrm>
          <a:custGeom>
            <a:avLst/>
            <a:gdLst/>
            <a:ahLst/>
            <a:cxnLst/>
            <a:rect l="l" t="t" r="r" b="b"/>
            <a:pathLst>
              <a:path w="398145" h="448945">
                <a:moveTo>
                  <a:pt x="0" y="448792"/>
                </a:moveTo>
                <a:lnTo>
                  <a:pt x="397776" y="0"/>
                </a:lnTo>
              </a:path>
            </a:pathLst>
          </a:custGeom>
          <a:ln w="31876">
            <a:solidFill>
              <a:srgbClr val="42859D"/>
            </a:solidFill>
          </a:ln>
        </p:spPr>
        <p:txBody>
          <a:bodyPr wrap="square" lIns="0" tIns="0" rIns="0" bIns="0" rtlCol="0"/>
          <a:lstStyle/>
          <a:p>
            <a:endParaRPr/>
          </a:p>
        </p:txBody>
      </p:sp>
      <p:sp>
        <p:nvSpPr>
          <p:cNvPr id="95" name="object 95"/>
          <p:cNvSpPr/>
          <p:nvPr/>
        </p:nvSpPr>
        <p:spPr>
          <a:xfrm>
            <a:off x="6292048" y="4090019"/>
            <a:ext cx="100965" cy="88265"/>
          </a:xfrm>
          <a:custGeom>
            <a:avLst/>
            <a:gdLst/>
            <a:ahLst/>
            <a:cxnLst/>
            <a:rect l="l" t="t" r="r" b="b"/>
            <a:pathLst>
              <a:path w="100964" h="88264">
                <a:moveTo>
                  <a:pt x="0" y="0"/>
                </a:moveTo>
                <a:lnTo>
                  <a:pt x="100634" y="87845"/>
                </a:lnTo>
              </a:path>
            </a:pathLst>
          </a:custGeom>
          <a:ln w="31876">
            <a:solidFill>
              <a:srgbClr val="DA1A31"/>
            </a:solidFill>
          </a:ln>
        </p:spPr>
        <p:txBody>
          <a:bodyPr wrap="square" lIns="0" tIns="0" rIns="0" bIns="0" rtlCol="0"/>
          <a:lstStyle/>
          <a:p>
            <a:endParaRPr/>
          </a:p>
        </p:txBody>
      </p:sp>
      <p:sp>
        <p:nvSpPr>
          <p:cNvPr id="96" name="object 96"/>
          <p:cNvSpPr/>
          <p:nvPr/>
        </p:nvSpPr>
        <p:spPr>
          <a:xfrm>
            <a:off x="6045457" y="4090025"/>
            <a:ext cx="247015" cy="121920"/>
          </a:xfrm>
          <a:custGeom>
            <a:avLst/>
            <a:gdLst/>
            <a:ahLst/>
            <a:cxnLst/>
            <a:rect l="l" t="t" r="r" b="b"/>
            <a:pathLst>
              <a:path w="247014" h="121920">
                <a:moveTo>
                  <a:pt x="0" y="121818"/>
                </a:moveTo>
                <a:lnTo>
                  <a:pt x="246595" y="0"/>
                </a:lnTo>
              </a:path>
            </a:pathLst>
          </a:custGeom>
          <a:ln w="31876">
            <a:solidFill>
              <a:srgbClr val="42859D"/>
            </a:solidFill>
          </a:ln>
        </p:spPr>
        <p:txBody>
          <a:bodyPr wrap="square" lIns="0" tIns="0" rIns="0" bIns="0" rtlCol="0"/>
          <a:lstStyle/>
          <a:p>
            <a:endParaRPr/>
          </a:p>
        </p:txBody>
      </p:sp>
      <p:sp>
        <p:nvSpPr>
          <p:cNvPr id="97" name="object 97"/>
          <p:cNvSpPr/>
          <p:nvPr/>
        </p:nvSpPr>
        <p:spPr>
          <a:xfrm>
            <a:off x="5937359" y="4089472"/>
            <a:ext cx="108585" cy="122555"/>
          </a:xfrm>
          <a:custGeom>
            <a:avLst/>
            <a:gdLst/>
            <a:ahLst/>
            <a:cxnLst/>
            <a:rect l="l" t="t" r="r" b="b"/>
            <a:pathLst>
              <a:path w="108585" h="122554">
                <a:moveTo>
                  <a:pt x="0" y="0"/>
                </a:moveTo>
                <a:lnTo>
                  <a:pt x="108102" y="122377"/>
                </a:lnTo>
              </a:path>
            </a:pathLst>
          </a:custGeom>
          <a:ln w="31876">
            <a:solidFill>
              <a:srgbClr val="DA1A31"/>
            </a:solidFill>
          </a:ln>
        </p:spPr>
        <p:txBody>
          <a:bodyPr wrap="square" lIns="0" tIns="0" rIns="0" bIns="0" rtlCol="0"/>
          <a:lstStyle/>
          <a:p>
            <a:endParaRPr/>
          </a:p>
        </p:txBody>
      </p:sp>
      <p:sp>
        <p:nvSpPr>
          <p:cNvPr id="98" name="object 98"/>
          <p:cNvSpPr/>
          <p:nvPr/>
        </p:nvSpPr>
        <p:spPr>
          <a:xfrm>
            <a:off x="5790941" y="4089482"/>
            <a:ext cx="146685" cy="208279"/>
          </a:xfrm>
          <a:custGeom>
            <a:avLst/>
            <a:gdLst/>
            <a:ahLst/>
            <a:cxnLst/>
            <a:rect l="l" t="t" r="r" b="b"/>
            <a:pathLst>
              <a:path w="146685" h="208279">
                <a:moveTo>
                  <a:pt x="0" y="208064"/>
                </a:moveTo>
                <a:lnTo>
                  <a:pt x="146431" y="0"/>
                </a:lnTo>
              </a:path>
            </a:pathLst>
          </a:custGeom>
          <a:ln w="31876">
            <a:solidFill>
              <a:srgbClr val="42859D"/>
            </a:solidFill>
          </a:ln>
        </p:spPr>
        <p:txBody>
          <a:bodyPr wrap="square" lIns="0" tIns="0" rIns="0" bIns="0" rtlCol="0"/>
          <a:lstStyle/>
          <a:p>
            <a:endParaRPr/>
          </a:p>
        </p:txBody>
      </p:sp>
      <p:sp>
        <p:nvSpPr>
          <p:cNvPr id="99" name="object 99"/>
          <p:cNvSpPr/>
          <p:nvPr/>
        </p:nvSpPr>
        <p:spPr>
          <a:xfrm>
            <a:off x="5641986" y="4072271"/>
            <a:ext cx="149225" cy="225425"/>
          </a:xfrm>
          <a:custGeom>
            <a:avLst/>
            <a:gdLst/>
            <a:ahLst/>
            <a:cxnLst/>
            <a:rect l="l" t="t" r="r" b="b"/>
            <a:pathLst>
              <a:path w="149225" h="225425">
                <a:moveTo>
                  <a:pt x="0" y="0"/>
                </a:moveTo>
                <a:lnTo>
                  <a:pt x="148945" y="225272"/>
                </a:lnTo>
              </a:path>
            </a:pathLst>
          </a:custGeom>
          <a:ln w="31876">
            <a:solidFill>
              <a:srgbClr val="DA1A31"/>
            </a:solidFill>
          </a:ln>
        </p:spPr>
        <p:txBody>
          <a:bodyPr wrap="square" lIns="0" tIns="0" rIns="0" bIns="0" rtlCol="0"/>
          <a:lstStyle/>
          <a:p>
            <a:endParaRPr/>
          </a:p>
        </p:txBody>
      </p:sp>
      <p:sp>
        <p:nvSpPr>
          <p:cNvPr id="100" name="object 100"/>
          <p:cNvSpPr/>
          <p:nvPr/>
        </p:nvSpPr>
        <p:spPr>
          <a:xfrm>
            <a:off x="5438024" y="4072266"/>
            <a:ext cx="204470" cy="191770"/>
          </a:xfrm>
          <a:custGeom>
            <a:avLst/>
            <a:gdLst/>
            <a:ahLst/>
            <a:cxnLst/>
            <a:rect l="l" t="t" r="r" b="b"/>
            <a:pathLst>
              <a:path w="204470" h="191770">
                <a:moveTo>
                  <a:pt x="0" y="191655"/>
                </a:moveTo>
                <a:lnTo>
                  <a:pt x="203961" y="0"/>
                </a:lnTo>
              </a:path>
            </a:pathLst>
          </a:custGeom>
          <a:ln w="31876">
            <a:solidFill>
              <a:srgbClr val="42859D"/>
            </a:solidFill>
          </a:ln>
        </p:spPr>
        <p:txBody>
          <a:bodyPr wrap="square" lIns="0" tIns="0" rIns="0" bIns="0" rtlCol="0"/>
          <a:lstStyle/>
          <a:p>
            <a:endParaRPr/>
          </a:p>
        </p:txBody>
      </p:sp>
      <p:sp>
        <p:nvSpPr>
          <p:cNvPr id="101" name="object 101"/>
          <p:cNvSpPr/>
          <p:nvPr/>
        </p:nvSpPr>
        <p:spPr>
          <a:xfrm>
            <a:off x="5324162" y="4109806"/>
            <a:ext cx="114300" cy="154305"/>
          </a:xfrm>
          <a:custGeom>
            <a:avLst/>
            <a:gdLst/>
            <a:ahLst/>
            <a:cxnLst/>
            <a:rect l="l" t="t" r="r" b="b"/>
            <a:pathLst>
              <a:path w="114300" h="154304">
                <a:moveTo>
                  <a:pt x="0" y="0"/>
                </a:moveTo>
                <a:lnTo>
                  <a:pt x="113855" y="154114"/>
                </a:lnTo>
              </a:path>
            </a:pathLst>
          </a:custGeom>
          <a:ln w="31876">
            <a:solidFill>
              <a:srgbClr val="DA1A31"/>
            </a:solidFill>
          </a:ln>
        </p:spPr>
        <p:txBody>
          <a:bodyPr wrap="square" lIns="0" tIns="0" rIns="0" bIns="0" rtlCol="0"/>
          <a:lstStyle/>
          <a:p>
            <a:endParaRPr/>
          </a:p>
        </p:txBody>
      </p:sp>
      <p:sp>
        <p:nvSpPr>
          <p:cNvPr id="102" name="object 102"/>
          <p:cNvSpPr/>
          <p:nvPr/>
        </p:nvSpPr>
        <p:spPr>
          <a:xfrm>
            <a:off x="5158268" y="4109801"/>
            <a:ext cx="166370" cy="97155"/>
          </a:xfrm>
          <a:custGeom>
            <a:avLst/>
            <a:gdLst/>
            <a:ahLst/>
            <a:cxnLst/>
            <a:rect l="l" t="t" r="r" b="b"/>
            <a:pathLst>
              <a:path w="166370" h="97154">
                <a:moveTo>
                  <a:pt x="0" y="96837"/>
                </a:moveTo>
                <a:lnTo>
                  <a:pt x="165887" y="0"/>
                </a:lnTo>
              </a:path>
            </a:pathLst>
          </a:custGeom>
          <a:ln w="31876">
            <a:solidFill>
              <a:srgbClr val="42859D"/>
            </a:solidFill>
          </a:ln>
        </p:spPr>
        <p:txBody>
          <a:bodyPr wrap="square" lIns="0" tIns="0" rIns="0" bIns="0" rtlCol="0"/>
          <a:lstStyle/>
          <a:p>
            <a:endParaRPr/>
          </a:p>
        </p:txBody>
      </p:sp>
      <p:sp>
        <p:nvSpPr>
          <p:cNvPr id="103" name="object 103"/>
          <p:cNvSpPr/>
          <p:nvPr/>
        </p:nvSpPr>
        <p:spPr>
          <a:xfrm>
            <a:off x="5099621" y="4080000"/>
            <a:ext cx="59055" cy="127000"/>
          </a:xfrm>
          <a:custGeom>
            <a:avLst/>
            <a:gdLst/>
            <a:ahLst/>
            <a:cxnLst/>
            <a:rect l="l" t="t" r="r" b="b"/>
            <a:pathLst>
              <a:path w="59054" h="127000">
                <a:moveTo>
                  <a:pt x="0" y="0"/>
                </a:moveTo>
                <a:lnTo>
                  <a:pt x="58648" y="126631"/>
                </a:lnTo>
              </a:path>
            </a:pathLst>
          </a:custGeom>
          <a:ln w="31876">
            <a:solidFill>
              <a:srgbClr val="DA1A31"/>
            </a:solidFill>
          </a:ln>
        </p:spPr>
        <p:txBody>
          <a:bodyPr wrap="square" lIns="0" tIns="0" rIns="0" bIns="0" rtlCol="0"/>
          <a:lstStyle/>
          <a:p>
            <a:endParaRPr/>
          </a:p>
        </p:txBody>
      </p:sp>
      <p:sp>
        <p:nvSpPr>
          <p:cNvPr id="104" name="object 104"/>
          <p:cNvSpPr/>
          <p:nvPr/>
        </p:nvSpPr>
        <p:spPr>
          <a:xfrm>
            <a:off x="4822739" y="4080000"/>
            <a:ext cx="277495" cy="249554"/>
          </a:xfrm>
          <a:custGeom>
            <a:avLst/>
            <a:gdLst/>
            <a:ahLst/>
            <a:cxnLst/>
            <a:rect l="l" t="t" r="r" b="b"/>
            <a:pathLst>
              <a:path w="277495" h="249554">
                <a:moveTo>
                  <a:pt x="0" y="249224"/>
                </a:moveTo>
                <a:lnTo>
                  <a:pt x="276885" y="0"/>
                </a:lnTo>
              </a:path>
            </a:pathLst>
          </a:custGeom>
          <a:ln w="31876">
            <a:solidFill>
              <a:srgbClr val="42859D"/>
            </a:solidFill>
          </a:ln>
        </p:spPr>
        <p:txBody>
          <a:bodyPr wrap="square" lIns="0" tIns="0" rIns="0" bIns="0" rtlCol="0"/>
          <a:lstStyle/>
          <a:p>
            <a:endParaRPr/>
          </a:p>
        </p:txBody>
      </p:sp>
      <p:sp>
        <p:nvSpPr>
          <p:cNvPr id="105" name="object 105"/>
          <p:cNvSpPr/>
          <p:nvPr/>
        </p:nvSpPr>
        <p:spPr>
          <a:xfrm>
            <a:off x="4780545" y="4208321"/>
            <a:ext cx="42545" cy="121285"/>
          </a:xfrm>
          <a:custGeom>
            <a:avLst/>
            <a:gdLst/>
            <a:ahLst/>
            <a:cxnLst/>
            <a:rect l="l" t="t" r="r" b="b"/>
            <a:pathLst>
              <a:path w="42545" h="121285">
                <a:moveTo>
                  <a:pt x="0" y="0"/>
                </a:moveTo>
                <a:lnTo>
                  <a:pt x="42189" y="120904"/>
                </a:lnTo>
              </a:path>
            </a:pathLst>
          </a:custGeom>
          <a:ln w="31876">
            <a:solidFill>
              <a:srgbClr val="DA1A31"/>
            </a:solidFill>
          </a:ln>
        </p:spPr>
        <p:txBody>
          <a:bodyPr wrap="square" lIns="0" tIns="0" rIns="0" bIns="0" rtlCol="0"/>
          <a:lstStyle/>
          <a:p>
            <a:endParaRPr/>
          </a:p>
        </p:txBody>
      </p:sp>
      <p:sp>
        <p:nvSpPr>
          <p:cNvPr id="106" name="object 106"/>
          <p:cNvSpPr/>
          <p:nvPr/>
        </p:nvSpPr>
        <p:spPr>
          <a:xfrm>
            <a:off x="3799439" y="4208328"/>
            <a:ext cx="981710" cy="548005"/>
          </a:xfrm>
          <a:custGeom>
            <a:avLst/>
            <a:gdLst/>
            <a:ahLst/>
            <a:cxnLst/>
            <a:rect l="l" t="t" r="r" b="b"/>
            <a:pathLst>
              <a:path w="981710" h="548004">
                <a:moveTo>
                  <a:pt x="0" y="547865"/>
                </a:moveTo>
                <a:lnTo>
                  <a:pt x="981113" y="0"/>
                </a:lnTo>
              </a:path>
            </a:pathLst>
          </a:custGeom>
          <a:ln w="31876">
            <a:solidFill>
              <a:srgbClr val="42859D"/>
            </a:solidFill>
          </a:ln>
        </p:spPr>
        <p:txBody>
          <a:bodyPr wrap="square" lIns="0" tIns="0" rIns="0" bIns="0" rtlCol="0"/>
          <a:lstStyle/>
          <a:p>
            <a:endParaRPr/>
          </a:p>
        </p:txBody>
      </p:sp>
      <p:sp>
        <p:nvSpPr>
          <p:cNvPr id="107" name="object 107"/>
          <p:cNvSpPr/>
          <p:nvPr/>
        </p:nvSpPr>
        <p:spPr>
          <a:xfrm>
            <a:off x="3562554" y="4648634"/>
            <a:ext cx="237490" cy="107950"/>
          </a:xfrm>
          <a:custGeom>
            <a:avLst/>
            <a:gdLst/>
            <a:ahLst/>
            <a:cxnLst/>
            <a:rect l="l" t="t" r="r" b="b"/>
            <a:pathLst>
              <a:path w="237489" h="107950">
                <a:moveTo>
                  <a:pt x="0" y="0"/>
                </a:moveTo>
                <a:lnTo>
                  <a:pt x="236893" y="107556"/>
                </a:lnTo>
              </a:path>
            </a:pathLst>
          </a:custGeom>
          <a:ln w="31876">
            <a:solidFill>
              <a:srgbClr val="DA1A31"/>
            </a:solidFill>
          </a:ln>
        </p:spPr>
        <p:txBody>
          <a:bodyPr wrap="square" lIns="0" tIns="0" rIns="0" bIns="0" rtlCol="0"/>
          <a:lstStyle/>
          <a:p>
            <a:endParaRPr/>
          </a:p>
        </p:txBody>
      </p:sp>
      <p:sp>
        <p:nvSpPr>
          <p:cNvPr id="108" name="object 108"/>
          <p:cNvSpPr/>
          <p:nvPr/>
        </p:nvSpPr>
        <p:spPr>
          <a:xfrm>
            <a:off x="3239665" y="4648624"/>
            <a:ext cx="323215" cy="303530"/>
          </a:xfrm>
          <a:custGeom>
            <a:avLst/>
            <a:gdLst/>
            <a:ahLst/>
            <a:cxnLst/>
            <a:rect l="l" t="t" r="r" b="b"/>
            <a:pathLst>
              <a:path w="323214" h="303529">
                <a:moveTo>
                  <a:pt x="0" y="303517"/>
                </a:moveTo>
                <a:lnTo>
                  <a:pt x="322884" y="0"/>
                </a:lnTo>
              </a:path>
            </a:pathLst>
          </a:custGeom>
          <a:ln w="31877">
            <a:solidFill>
              <a:srgbClr val="42859D"/>
            </a:solidFill>
          </a:ln>
        </p:spPr>
        <p:txBody>
          <a:bodyPr wrap="square" lIns="0" tIns="0" rIns="0" bIns="0" rtlCol="0"/>
          <a:lstStyle/>
          <a:p>
            <a:endParaRPr/>
          </a:p>
        </p:txBody>
      </p:sp>
      <p:sp>
        <p:nvSpPr>
          <p:cNvPr id="109" name="object 109"/>
          <p:cNvSpPr txBox="1"/>
          <p:nvPr/>
        </p:nvSpPr>
        <p:spPr>
          <a:xfrm>
            <a:off x="3260921" y="5092950"/>
            <a:ext cx="311785" cy="118745"/>
          </a:xfrm>
          <a:prstGeom prst="rect">
            <a:avLst/>
          </a:prstGeom>
        </p:spPr>
        <p:txBody>
          <a:bodyPr vert="horz" wrap="square" lIns="0" tIns="0" rIns="0" bIns="0" rtlCol="0">
            <a:spAutoFit/>
          </a:bodyPr>
          <a:lstStyle/>
          <a:p>
            <a:pPr marL="12700">
              <a:lnSpc>
                <a:spcPct val="100000"/>
              </a:lnSpc>
            </a:pPr>
            <a:r>
              <a:rPr sz="700" spc="-10" dirty="0">
                <a:solidFill>
                  <a:srgbClr val="42859D"/>
                </a:solidFill>
                <a:latin typeface="Calibri"/>
                <a:cs typeface="Calibri"/>
              </a:rPr>
              <a:t>4/28/42</a:t>
            </a:r>
            <a:endParaRPr sz="700">
              <a:latin typeface="Calibri"/>
              <a:cs typeface="Calibri"/>
            </a:endParaRPr>
          </a:p>
        </p:txBody>
      </p:sp>
      <p:sp>
        <p:nvSpPr>
          <p:cNvPr id="110" name="object 110"/>
          <p:cNvSpPr/>
          <p:nvPr/>
        </p:nvSpPr>
        <p:spPr>
          <a:xfrm>
            <a:off x="3239432" y="4953007"/>
            <a:ext cx="0" cy="243204"/>
          </a:xfrm>
          <a:custGeom>
            <a:avLst/>
            <a:gdLst/>
            <a:ahLst/>
            <a:cxnLst/>
            <a:rect l="l" t="t" r="r" b="b"/>
            <a:pathLst>
              <a:path h="243204">
                <a:moveTo>
                  <a:pt x="0" y="0"/>
                </a:moveTo>
                <a:lnTo>
                  <a:pt x="0" y="243192"/>
                </a:lnTo>
              </a:path>
            </a:pathLst>
          </a:custGeom>
          <a:ln w="5308">
            <a:solidFill>
              <a:srgbClr val="231F20"/>
            </a:solidFill>
          </a:ln>
        </p:spPr>
        <p:txBody>
          <a:bodyPr wrap="square" lIns="0" tIns="0" rIns="0" bIns="0" rtlCol="0"/>
          <a:lstStyle/>
          <a:p>
            <a:endParaRPr/>
          </a:p>
        </p:txBody>
      </p:sp>
      <p:sp>
        <p:nvSpPr>
          <p:cNvPr id="111" name="object 111"/>
          <p:cNvSpPr txBox="1"/>
          <p:nvPr/>
        </p:nvSpPr>
        <p:spPr>
          <a:xfrm>
            <a:off x="9251550" y="2172122"/>
            <a:ext cx="356870" cy="342900"/>
          </a:xfrm>
          <a:prstGeom prst="rect">
            <a:avLst/>
          </a:prstGeom>
        </p:spPr>
        <p:txBody>
          <a:bodyPr vert="horz" wrap="square" lIns="0" tIns="0" rIns="0" bIns="0" rtlCol="0">
            <a:spAutoFit/>
          </a:bodyPr>
          <a:lstStyle/>
          <a:p>
            <a:pPr marL="59055">
              <a:lnSpc>
                <a:spcPts val="835"/>
              </a:lnSpc>
            </a:pPr>
            <a:r>
              <a:rPr sz="700" spc="-10" dirty="0">
                <a:solidFill>
                  <a:srgbClr val="42859D"/>
                </a:solidFill>
                <a:latin typeface="Calibri"/>
                <a:cs typeface="Calibri"/>
              </a:rPr>
              <a:t>3/9/09–</a:t>
            </a:r>
            <a:endParaRPr sz="700">
              <a:latin typeface="Calibri"/>
              <a:cs typeface="Calibri"/>
            </a:endParaRPr>
          </a:p>
          <a:p>
            <a:pPr marL="12700">
              <a:lnSpc>
                <a:spcPts val="835"/>
              </a:lnSpc>
            </a:pPr>
            <a:r>
              <a:rPr sz="700" spc="-10" dirty="0">
                <a:solidFill>
                  <a:srgbClr val="42859D"/>
                </a:solidFill>
                <a:latin typeface="Calibri"/>
                <a:cs typeface="Calibri"/>
              </a:rPr>
              <a:t>12/31/18</a:t>
            </a:r>
            <a:endParaRPr sz="700">
              <a:latin typeface="Calibri"/>
              <a:cs typeface="Calibri"/>
            </a:endParaRPr>
          </a:p>
          <a:p>
            <a:pPr marL="12700">
              <a:lnSpc>
                <a:spcPct val="100000"/>
              </a:lnSpc>
              <a:spcBef>
                <a:spcPts val="95"/>
              </a:spcBef>
            </a:pPr>
            <a:r>
              <a:rPr sz="700" spc="-20" dirty="0">
                <a:solidFill>
                  <a:srgbClr val="231F20"/>
                </a:solidFill>
                <a:latin typeface="Arial"/>
                <a:cs typeface="Arial"/>
              </a:rPr>
              <a:t>256.3%</a:t>
            </a:r>
            <a:endParaRPr sz="700">
              <a:latin typeface="Arial"/>
              <a:cs typeface="Arial"/>
            </a:endParaRPr>
          </a:p>
        </p:txBody>
      </p:sp>
      <p:sp>
        <p:nvSpPr>
          <p:cNvPr id="112" name="object 112"/>
          <p:cNvSpPr/>
          <p:nvPr/>
        </p:nvSpPr>
        <p:spPr>
          <a:xfrm>
            <a:off x="9227759" y="2189782"/>
            <a:ext cx="0" cy="956944"/>
          </a:xfrm>
          <a:custGeom>
            <a:avLst/>
            <a:gdLst/>
            <a:ahLst/>
            <a:cxnLst/>
            <a:rect l="l" t="t" r="r" b="b"/>
            <a:pathLst>
              <a:path h="956944">
                <a:moveTo>
                  <a:pt x="0" y="0"/>
                </a:moveTo>
                <a:lnTo>
                  <a:pt x="0" y="956919"/>
                </a:lnTo>
              </a:path>
            </a:pathLst>
          </a:custGeom>
          <a:ln w="5308">
            <a:solidFill>
              <a:srgbClr val="42859D"/>
            </a:solidFill>
          </a:ln>
        </p:spPr>
        <p:txBody>
          <a:bodyPr wrap="square" lIns="0" tIns="0" rIns="0" bIns="0" rtlCol="0"/>
          <a:lstStyle/>
          <a:p>
            <a:endParaRPr/>
          </a:p>
        </p:txBody>
      </p:sp>
      <p:sp>
        <p:nvSpPr>
          <p:cNvPr id="113" name="object 113"/>
          <p:cNvSpPr txBox="1"/>
          <p:nvPr/>
        </p:nvSpPr>
        <p:spPr>
          <a:xfrm>
            <a:off x="2637017" y="3364068"/>
            <a:ext cx="115570" cy="1261745"/>
          </a:xfrm>
          <a:prstGeom prst="rect">
            <a:avLst/>
          </a:prstGeom>
        </p:spPr>
        <p:txBody>
          <a:bodyPr vert="vert270" wrap="square" lIns="0" tIns="0" rIns="0" bIns="0" rtlCol="0">
            <a:spAutoFit/>
          </a:bodyPr>
          <a:lstStyle/>
          <a:p>
            <a:pPr marL="12700">
              <a:lnSpc>
                <a:spcPts val="815"/>
              </a:lnSpc>
            </a:pPr>
            <a:r>
              <a:rPr sz="700" dirty="0">
                <a:solidFill>
                  <a:srgbClr val="474C55"/>
                </a:solidFill>
                <a:latin typeface="Calibri"/>
                <a:cs typeface="Calibri"/>
              </a:rPr>
              <a:t>DOW</a:t>
            </a:r>
            <a:r>
              <a:rPr sz="700" spc="-40" dirty="0">
                <a:solidFill>
                  <a:srgbClr val="474C55"/>
                </a:solidFill>
                <a:latin typeface="Calibri"/>
                <a:cs typeface="Calibri"/>
              </a:rPr>
              <a:t> </a:t>
            </a:r>
            <a:r>
              <a:rPr sz="700" dirty="0">
                <a:solidFill>
                  <a:srgbClr val="474C55"/>
                </a:solidFill>
                <a:latin typeface="Calibri"/>
                <a:cs typeface="Calibri"/>
              </a:rPr>
              <a:t>JONES</a:t>
            </a:r>
            <a:r>
              <a:rPr sz="700" spc="-40" dirty="0">
                <a:solidFill>
                  <a:srgbClr val="474C55"/>
                </a:solidFill>
                <a:latin typeface="Calibri"/>
                <a:cs typeface="Calibri"/>
              </a:rPr>
              <a:t> </a:t>
            </a:r>
            <a:r>
              <a:rPr sz="700" dirty="0">
                <a:solidFill>
                  <a:srgbClr val="474C55"/>
                </a:solidFill>
                <a:latin typeface="Calibri"/>
                <a:cs typeface="Calibri"/>
              </a:rPr>
              <a:t>INDUSTRIAL</a:t>
            </a:r>
            <a:r>
              <a:rPr sz="700" spc="-40" dirty="0">
                <a:solidFill>
                  <a:srgbClr val="474C55"/>
                </a:solidFill>
                <a:latin typeface="Calibri"/>
                <a:cs typeface="Calibri"/>
              </a:rPr>
              <a:t> </a:t>
            </a:r>
            <a:r>
              <a:rPr sz="700" dirty="0">
                <a:solidFill>
                  <a:srgbClr val="474C55"/>
                </a:solidFill>
                <a:latin typeface="Calibri"/>
                <a:cs typeface="Calibri"/>
              </a:rPr>
              <a:t>AVERAGE</a:t>
            </a:r>
            <a:endParaRPr sz="700">
              <a:latin typeface="Calibri"/>
              <a:cs typeface="Calibri"/>
            </a:endParaRPr>
          </a:p>
        </p:txBody>
      </p:sp>
      <p:sp>
        <p:nvSpPr>
          <p:cNvPr id="114" name="object 114"/>
          <p:cNvSpPr txBox="1"/>
          <p:nvPr/>
        </p:nvSpPr>
        <p:spPr>
          <a:xfrm>
            <a:off x="2762998" y="1974062"/>
            <a:ext cx="3357245" cy="156845"/>
          </a:xfrm>
          <a:prstGeom prst="rect">
            <a:avLst/>
          </a:prstGeom>
        </p:spPr>
        <p:txBody>
          <a:bodyPr vert="horz" wrap="square" lIns="0" tIns="0" rIns="0" bIns="0" rtlCol="0">
            <a:spAutoFit/>
          </a:bodyPr>
          <a:lstStyle/>
          <a:p>
            <a:pPr marL="12700">
              <a:lnSpc>
                <a:spcPct val="100000"/>
              </a:lnSpc>
            </a:pPr>
            <a:r>
              <a:rPr sz="950" spc="-50" dirty="0">
                <a:solidFill>
                  <a:srgbClr val="474C55"/>
                </a:solidFill>
                <a:latin typeface="Lucida Sans"/>
                <a:cs typeface="Lucida Sans"/>
              </a:rPr>
              <a:t>History</a:t>
            </a:r>
            <a:r>
              <a:rPr sz="950" spc="-125" dirty="0">
                <a:solidFill>
                  <a:srgbClr val="474C55"/>
                </a:solidFill>
                <a:latin typeface="Lucida Sans"/>
                <a:cs typeface="Lucida Sans"/>
              </a:rPr>
              <a:t> </a:t>
            </a:r>
            <a:r>
              <a:rPr sz="950" spc="-75" dirty="0">
                <a:solidFill>
                  <a:srgbClr val="474C55"/>
                </a:solidFill>
                <a:latin typeface="Lucida Sans"/>
                <a:cs typeface="Lucida Sans"/>
              </a:rPr>
              <a:t>of</a:t>
            </a:r>
            <a:r>
              <a:rPr sz="950" spc="-125" dirty="0">
                <a:solidFill>
                  <a:srgbClr val="474C55"/>
                </a:solidFill>
                <a:latin typeface="Lucida Sans"/>
                <a:cs typeface="Lucida Sans"/>
              </a:rPr>
              <a:t> </a:t>
            </a:r>
            <a:r>
              <a:rPr sz="950" spc="-65" dirty="0">
                <a:solidFill>
                  <a:srgbClr val="474C55"/>
                </a:solidFill>
                <a:latin typeface="Lucida Sans"/>
                <a:cs typeface="Lucida Sans"/>
              </a:rPr>
              <a:t>Dow</a:t>
            </a:r>
            <a:r>
              <a:rPr sz="950" spc="-125" dirty="0">
                <a:solidFill>
                  <a:srgbClr val="474C55"/>
                </a:solidFill>
                <a:latin typeface="Lucida Sans"/>
                <a:cs typeface="Lucida Sans"/>
              </a:rPr>
              <a:t> </a:t>
            </a:r>
            <a:r>
              <a:rPr sz="950" spc="-60" dirty="0">
                <a:solidFill>
                  <a:srgbClr val="474C55"/>
                </a:solidFill>
                <a:latin typeface="Lucida Sans"/>
                <a:cs typeface="Lucida Sans"/>
              </a:rPr>
              <a:t>Jones</a:t>
            </a:r>
            <a:r>
              <a:rPr sz="950" spc="-125" dirty="0">
                <a:solidFill>
                  <a:srgbClr val="474C55"/>
                </a:solidFill>
                <a:latin typeface="Lucida Sans"/>
                <a:cs typeface="Lucida Sans"/>
              </a:rPr>
              <a:t> </a:t>
            </a:r>
            <a:r>
              <a:rPr sz="950" spc="-55" dirty="0">
                <a:solidFill>
                  <a:srgbClr val="474C55"/>
                </a:solidFill>
                <a:latin typeface="Lucida Sans"/>
                <a:cs typeface="Lucida Sans"/>
              </a:rPr>
              <a:t>Industrial</a:t>
            </a:r>
            <a:r>
              <a:rPr sz="950" spc="-125" dirty="0">
                <a:solidFill>
                  <a:srgbClr val="474C55"/>
                </a:solidFill>
                <a:latin typeface="Lucida Sans"/>
                <a:cs typeface="Lucida Sans"/>
              </a:rPr>
              <a:t> </a:t>
            </a:r>
            <a:r>
              <a:rPr sz="950" spc="-60" dirty="0">
                <a:solidFill>
                  <a:srgbClr val="474C55"/>
                </a:solidFill>
                <a:latin typeface="Lucida Sans"/>
                <a:cs typeface="Lucida Sans"/>
              </a:rPr>
              <a:t>Average</a:t>
            </a:r>
            <a:r>
              <a:rPr sz="950" spc="-125" dirty="0">
                <a:solidFill>
                  <a:srgbClr val="474C55"/>
                </a:solidFill>
                <a:latin typeface="Lucida Sans"/>
                <a:cs typeface="Lucida Sans"/>
              </a:rPr>
              <a:t> </a:t>
            </a:r>
            <a:r>
              <a:rPr sz="950" spc="-80" dirty="0">
                <a:solidFill>
                  <a:srgbClr val="474C55"/>
                </a:solidFill>
                <a:latin typeface="Lucida Sans"/>
                <a:cs typeface="Lucida Sans"/>
              </a:rPr>
              <a:t>from</a:t>
            </a:r>
            <a:r>
              <a:rPr sz="950" spc="-125" dirty="0">
                <a:solidFill>
                  <a:srgbClr val="474C55"/>
                </a:solidFill>
                <a:latin typeface="Lucida Sans"/>
                <a:cs typeface="Lucida Sans"/>
              </a:rPr>
              <a:t> </a:t>
            </a:r>
            <a:r>
              <a:rPr sz="950" spc="-50" dirty="0">
                <a:solidFill>
                  <a:srgbClr val="474C55"/>
                </a:solidFill>
                <a:latin typeface="Lucida Sans"/>
                <a:cs typeface="Lucida Sans"/>
              </a:rPr>
              <a:t>4/28/42–12/31/18</a:t>
            </a:r>
            <a:endParaRPr sz="950">
              <a:latin typeface="Lucida Sans"/>
              <a:cs typeface="Lucida Sans"/>
            </a:endParaRPr>
          </a:p>
        </p:txBody>
      </p:sp>
      <p:sp>
        <p:nvSpPr>
          <p:cNvPr id="115" name="object 115"/>
          <p:cNvSpPr/>
          <p:nvPr/>
        </p:nvSpPr>
        <p:spPr>
          <a:xfrm>
            <a:off x="9092734" y="3015966"/>
            <a:ext cx="133985" cy="142875"/>
          </a:xfrm>
          <a:custGeom>
            <a:avLst/>
            <a:gdLst/>
            <a:ahLst/>
            <a:cxnLst/>
            <a:rect l="l" t="t" r="r" b="b"/>
            <a:pathLst>
              <a:path w="133984" h="142875">
                <a:moveTo>
                  <a:pt x="0" y="0"/>
                </a:moveTo>
                <a:lnTo>
                  <a:pt x="133807" y="142455"/>
                </a:lnTo>
              </a:path>
            </a:pathLst>
          </a:custGeom>
          <a:ln w="31876">
            <a:solidFill>
              <a:srgbClr val="42859D"/>
            </a:solidFill>
          </a:ln>
        </p:spPr>
        <p:txBody>
          <a:bodyPr wrap="square" lIns="0" tIns="0" rIns="0" bIns="0" rtlCol="0"/>
          <a:lstStyle/>
          <a:p>
            <a:endParaRPr/>
          </a:p>
        </p:txBody>
      </p:sp>
      <p:sp>
        <p:nvSpPr>
          <p:cNvPr id="116" name="object 116"/>
          <p:cNvSpPr/>
          <p:nvPr/>
        </p:nvSpPr>
        <p:spPr>
          <a:xfrm>
            <a:off x="3670320" y="2526343"/>
            <a:ext cx="951865" cy="890905"/>
          </a:xfrm>
          <a:custGeom>
            <a:avLst/>
            <a:gdLst/>
            <a:ahLst/>
            <a:cxnLst/>
            <a:rect l="l" t="t" r="r" b="b"/>
            <a:pathLst>
              <a:path w="951864" h="890904">
                <a:moveTo>
                  <a:pt x="951382" y="0"/>
                </a:moveTo>
                <a:lnTo>
                  <a:pt x="0" y="890358"/>
                </a:lnTo>
                <a:lnTo>
                  <a:pt x="951382" y="890358"/>
                </a:lnTo>
                <a:lnTo>
                  <a:pt x="951382" y="0"/>
                </a:lnTo>
                <a:close/>
              </a:path>
            </a:pathLst>
          </a:custGeom>
          <a:solidFill>
            <a:srgbClr val="00607B"/>
          </a:solidFill>
        </p:spPr>
        <p:txBody>
          <a:bodyPr wrap="square" lIns="0" tIns="0" rIns="0" bIns="0" rtlCol="0"/>
          <a:lstStyle/>
          <a:p>
            <a:endParaRPr/>
          </a:p>
        </p:txBody>
      </p:sp>
      <p:sp>
        <p:nvSpPr>
          <p:cNvPr id="117" name="object 117"/>
          <p:cNvSpPr/>
          <p:nvPr/>
        </p:nvSpPr>
        <p:spPr>
          <a:xfrm>
            <a:off x="4341302" y="3417229"/>
            <a:ext cx="282575" cy="281940"/>
          </a:xfrm>
          <a:custGeom>
            <a:avLst/>
            <a:gdLst/>
            <a:ahLst/>
            <a:cxnLst/>
            <a:rect l="l" t="t" r="r" b="b"/>
            <a:pathLst>
              <a:path w="282575" h="281939">
                <a:moveTo>
                  <a:pt x="282066" y="0"/>
                </a:moveTo>
                <a:lnTo>
                  <a:pt x="0" y="0"/>
                </a:lnTo>
                <a:lnTo>
                  <a:pt x="0" y="281927"/>
                </a:lnTo>
                <a:lnTo>
                  <a:pt x="282066" y="0"/>
                </a:lnTo>
                <a:close/>
              </a:path>
            </a:pathLst>
          </a:custGeom>
          <a:solidFill>
            <a:srgbClr val="42859D"/>
          </a:solidFill>
        </p:spPr>
        <p:txBody>
          <a:bodyPr wrap="square" lIns="0" tIns="0" rIns="0" bIns="0" rtlCol="0"/>
          <a:lstStyle/>
          <a:p>
            <a:endParaRPr/>
          </a:p>
        </p:txBody>
      </p:sp>
      <p:sp>
        <p:nvSpPr>
          <p:cNvPr id="118" name="object 118"/>
          <p:cNvSpPr txBox="1"/>
          <p:nvPr/>
        </p:nvSpPr>
        <p:spPr>
          <a:xfrm>
            <a:off x="3670325" y="2526347"/>
            <a:ext cx="951865" cy="890905"/>
          </a:xfrm>
          <a:prstGeom prst="rect">
            <a:avLst/>
          </a:prstGeom>
          <a:solidFill>
            <a:srgbClr val="42859D"/>
          </a:solidFill>
        </p:spPr>
        <p:txBody>
          <a:bodyPr vert="horz" wrap="square" lIns="0" tIns="1905" rIns="0" bIns="0" rtlCol="0">
            <a:spAutoFit/>
          </a:bodyPr>
          <a:lstStyle/>
          <a:p>
            <a:pPr>
              <a:lnSpc>
                <a:spcPct val="100000"/>
              </a:lnSpc>
              <a:spcBef>
                <a:spcPts val="15"/>
              </a:spcBef>
            </a:pPr>
            <a:endParaRPr sz="650">
              <a:latin typeface="Times New Roman"/>
              <a:cs typeface="Times New Roman"/>
            </a:endParaRPr>
          </a:p>
          <a:p>
            <a:pPr marL="133350" marR="198755">
              <a:lnSpc>
                <a:spcPct val="100000"/>
              </a:lnSpc>
            </a:pPr>
            <a:r>
              <a:rPr sz="550" spc="20" dirty="0">
                <a:solidFill>
                  <a:srgbClr val="FFFFFF"/>
                </a:solidFill>
                <a:latin typeface="Tahoma"/>
                <a:cs typeface="Tahoma"/>
              </a:rPr>
              <a:t>AVERAGE </a:t>
            </a:r>
            <a:r>
              <a:rPr sz="550" spc="50" dirty="0">
                <a:solidFill>
                  <a:srgbClr val="FFFFFF"/>
                </a:solidFill>
                <a:latin typeface="Tahoma"/>
                <a:cs typeface="Tahoma"/>
              </a:rPr>
              <a:t>BULL  </a:t>
            </a:r>
            <a:r>
              <a:rPr sz="550" spc="30" dirty="0">
                <a:solidFill>
                  <a:srgbClr val="FFFFFF"/>
                </a:solidFill>
                <a:latin typeface="Tahoma"/>
                <a:cs typeface="Tahoma"/>
              </a:rPr>
              <a:t>MARKET</a:t>
            </a:r>
            <a:r>
              <a:rPr sz="550" spc="-75" dirty="0">
                <a:solidFill>
                  <a:srgbClr val="FFFFFF"/>
                </a:solidFill>
                <a:latin typeface="Tahoma"/>
                <a:cs typeface="Tahoma"/>
              </a:rPr>
              <a:t> </a:t>
            </a:r>
            <a:r>
              <a:rPr sz="550" spc="20" dirty="0">
                <a:solidFill>
                  <a:srgbClr val="FFFFFF"/>
                </a:solidFill>
                <a:latin typeface="Tahoma"/>
                <a:cs typeface="Tahoma"/>
              </a:rPr>
              <a:t>RETURN:</a:t>
            </a:r>
            <a:endParaRPr sz="550">
              <a:latin typeface="Tahoma"/>
              <a:cs typeface="Tahoma"/>
            </a:endParaRPr>
          </a:p>
          <a:p>
            <a:pPr marL="132715">
              <a:lnSpc>
                <a:spcPct val="100000"/>
              </a:lnSpc>
              <a:spcBef>
                <a:spcPts val="170"/>
              </a:spcBef>
            </a:pPr>
            <a:r>
              <a:rPr sz="950" spc="5" dirty="0">
                <a:solidFill>
                  <a:srgbClr val="FFFFFF"/>
                </a:solidFill>
                <a:latin typeface="Tahoma"/>
                <a:cs typeface="Tahoma"/>
              </a:rPr>
              <a:t>Up</a:t>
            </a:r>
            <a:r>
              <a:rPr sz="950" spc="-160" dirty="0">
                <a:solidFill>
                  <a:srgbClr val="FFFFFF"/>
                </a:solidFill>
                <a:latin typeface="Tahoma"/>
                <a:cs typeface="Tahoma"/>
              </a:rPr>
              <a:t> </a:t>
            </a:r>
            <a:r>
              <a:rPr sz="950" spc="-30" dirty="0">
                <a:solidFill>
                  <a:srgbClr val="FFFFFF"/>
                </a:solidFill>
                <a:latin typeface="Tahoma"/>
                <a:cs typeface="Tahoma"/>
              </a:rPr>
              <a:t>144.6%</a:t>
            </a:r>
            <a:r>
              <a:rPr sz="825" spc="-44" baseline="30303" dirty="0">
                <a:solidFill>
                  <a:srgbClr val="FFFFFF"/>
                </a:solidFill>
                <a:latin typeface="Tahoma"/>
                <a:cs typeface="Tahoma"/>
              </a:rPr>
              <a:t>1</a:t>
            </a:r>
            <a:endParaRPr sz="825" baseline="30303">
              <a:latin typeface="Tahoma"/>
              <a:cs typeface="Tahoma"/>
            </a:endParaRPr>
          </a:p>
          <a:p>
            <a:pPr marL="133350">
              <a:lnSpc>
                <a:spcPct val="100000"/>
              </a:lnSpc>
              <a:spcBef>
                <a:spcPts val="775"/>
              </a:spcBef>
            </a:pPr>
            <a:r>
              <a:rPr sz="550" spc="20" dirty="0">
                <a:solidFill>
                  <a:srgbClr val="FFFFFF"/>
                </a:solidFill>
                <a:latin typeface="Tahoma"/>
                <a:cs typeface="Tahoma"/>
              </a:rPr>
              <a:t>AVERAGE</a:t>
            </a:r>
            <a:r>
              <a:rPr sz="550" spc="-110" dirty="0">
                <a:solidFill>
                  <a:srgbClr val="FFFFFF"/>
                </a:solidFill>
                <a:latin typeface="Tahoma"/>
                <a:cs typeface="Tahoma"/>
              </a:rPr>
              <a:t> </a:t>
            </a:r>
            <a:r>
              <a:rPr sz="550" spc="5" dirty="0">
                <a:solidFill>
                  <a:srgbClr val="FFFFFF"/>
                </a:solidFill>
                <a:latin typeface="Tahoma"/>
                <a:cs typeface="Tahoma"/>
              </a:rPr>
              <a:t>DURATION:</a:t>
            </a:r>
            <a:endParaRPr sz="550">
              <a:latin typeface="Tahoma"/>
              <a:cs typeface="Tahoma"/>
            </a:endParaRPr>
          </a:p>
          <a:p>
            <a:pPr marL="132715">
              <a:lnSpc>
                <a:spcPct val="100000"/>
              </a:lnSpc>
              <a:spcBef>
                <a:spcPts val="170"/>
              </a:spcBef>
            </a:pPr>
            <a:r>
              <a:rPr sz="950" spc="-5" dirty="0">
                <a:solidFill>
                  <a:srgbClr val="FFFFFF"/>
                </a:solidFill>
                <a:latin typeface="Tahoma"/>
                <a:cs typeface="Tahoma"/>
              </a:rPr>
              <a:t>Over </a:t>
            </a:r>
            <a:r>
              <a:rPr sz="950" spc="-15" dirty="0">
                <a:solidFill>
                  <a:srgbClr val="FFFFFF"/>
                </a:solidFill>
                <a:latin typeface="Tahoma"/>
                <a:cs typeface="Tahoma"/>
              </a:rPr>
              <a:t>3</a:t>
            </a:r>
            <a:r>
              <a:rPr sz="950" spc="-195" dirty="0">
                <a:solidFill>
                  <a:srgbClr val="FFFFFF"/>
                </a:solidFill>
                <a:latin typeface="Tahoma"/>
                <a:cs typeface="Tahoma"/>
              </a:rPr>
              <a:t> </a:t>
            </a:r>
            <a:r>
              <a:rPr sz="950" spc="10" dirty="0">
                <a:solidFill>
                  <a:srgbClr val="FFFFFF"/>
                </a:solidFill>
                <a:latin typeface="Tahoma"/>
                <a:cs typeface="Tahoma"/>
              </a:rPr>
              <a:t>years</a:t>
            </a:r>
            <a:r>
              <a:rPr sz="825" spc="15" baseline="30303" dirty="0">
                <a:solidFill>
                  <a:srgbClr val="FFFFFF"/>
                </a:solidFill>
                <a:latin typeface="Tahoma"/>
                <a:cs typeface="Tahoma"/>
              </a:rPr>
              <a:t>1</a:t>
            </a:r>
            <a:endParaRPr sz="825" baseline="30303">
              <a:latin typeface="Tahoma"/>
              <a:cs typeface="Tahoma"/>
            </a:endParaRPr>
          </a:p>
        </p:txBody>
      </p:sp>
      <p:sp>
        <p:nvSpPr>
          <p:cNvPr id="119" name="object 119"/>
          <p:cNvSpPr/>
          <p:nvPr/>
        </p:nvSpPr>
        <p:spPr>
          <a:xfrm>
            <a:off x="7406640" y="4674857"/>
            <a:ext cx="951865" cy="890905"/>
          </a:xfrm>
          <a:custGeom>
            <a:avLst/>
            <a:gdLst/>
            <a:ahLst/>
            <a:cxnLst/>
            <a:rect l="l" t="t" r="r" b="b"/>
            <a:pathLst>
              <a:path w="951865" h="890904">
                <a:moveTo>
                  <a:pt x="0" y="890879"/>
                </a:moveTo>
                <a:lnTo>
                  <a:pt x="951382" y="890879"/>
                </a:lnTo>
                <a:lnTo>
                  <a:pt x="951382" y="0"/>
                </a:lnTo>
                <a:lnTo>
                  <a:pt x="0" y="0"/>
                </a:lnTo>
                <a:lnTo>
                  <a:pt x="0" y="890879"/>
                </a:lnTo>
                <a:close/>
              </a:path>
            </a:pathLst>
          </a:custGeom>
          <a:solidFill>
            <a:srgbClr val="C12032"/>
          </a:solidFill>
        </p:spPr>
        <p:txBody>
          <a:bodyPr wrap="square" lIns="0" tIns="0" rIns="0" bIns="0" rtlCol="0"/>
          <a:lstStyle/>
          <a:p>
            <a:endParaRPr/>
          </a:p>
        </p:txBody>
      </p:sp>
      <p:sp>
        <p:nvSpPr>
          <p:cNvPr id="120" name="object 120"/>
          <p:cNvSpPr/>
          <p:nvPr/>
        </p:nvSpPr>
        <p:spPr>
          <a:xfrm>
            <a:off x="7406637" y="4674856"/>
            <a:ext cx="951865" cy="890905"/>
          </a:xfrm>
          <a:custGeom>
            <a:avLst/>
            <a:gdLst/>
            <a:ahLst/>
            <a:cxnLst/>
            <a:rect l="l" t="t" r="r" b="b"/>
            <a:pathLst>
              <a:path w="951865" h="890904">
                <a:moveTo>
                  <a:pt x="951382" y="0"/>
                </a:moveTo>
                <a:lnTo>
                  <a:pt x="0" y="890358"/>
                </a:lnTo>
                <a:lnTo>
                  <a:pt x="951382" y="890358"/>
                </a:lnTo>
                <a:lnTo>
                  <a:pt x="951382" y="0"/>
                </a:lnTo>
                <a:close/>
              </a:path>
            </a:pathLst>
          </a:custGeom>
          <a:solidFill>
            <a:srgbClr val="89163E"/>
          </a:solidFill>
        </p:spPr>
        <p:txBody>
          <a:bodyPr wrap="square" lIns="0" tIns="0" rIns="0" bIns="0" rtlCol="0"/>
          <a:lstStyle/>
          <a:p>
            <a:endParaRPr/>
          </a:p>
        </p:txBody>
      </p:sp>
      <p:sp>
        <p:nvSpPr>
          <p:cNvPr id="121" name="object 121"/>
          <p:cNvSpPr txBox="1"/>
          <p:nvPr/>
        </p:nvSpPr>
        <p:spPr>
          <a:xfrm>
            <a:off x="7527114" y="4772142"/>
            <a:ext cx="732155" cy="702310"/>
          </a:xfrm>
          <a:prstGeom prst="rect">
            <a:avLst/>
          </a:prstGeom>
        </p:spPr>
        <p:txBody>
          <a:bodyPr vert="horz" wrap="square" lIns="0" tIns="0" rIns="0" bIns="0" rtlCol="0">
            <a:spAutoFit/>
          </a:bodyPr>
          <a:lstStyle/>
          <a:p>
            <a:pPr marL="12700" marR="99695">
              <a:lnSpc>
                <a:spcPct val="100000"/>
              </a:lnSpc>
            </a:pPr>
            <a:r>
              <a:rPr sz="550" spc="20" dirty="0">
                <a:solidFill>
                  <a:srgbClr val="FFFFFF"/>
                </a:solidFill>
                <a:latin typeface="Tahoma"/>
                <a:cs typeface="Tahoma"/>
              </a:rPr>
              <a:t>AVERAGE </a:t>
            </a:r>
            <a:r>
              <a:rPr sz="550" spc="40" dirty="0">
                <a:solidFill>
                  <a:srgbClr val="FFFFFF"/>
                </a:solidFill>
                <a:latin typeface="Tahoma"/>
                <a:cs typeface="Tahoma"/>
              </a:rPr>
              <a:t>BEAR  </a:t>
            </a:r>
            <a:r>
              <a:rPr sz="550" spc="30" dirty="0">
                <a:solidFill>
                  <a:srgbClr val="FFFFFF"/>
                </a:solidFill>
                <a:latin typeface="Tahoma"/>
                <a:cs typeface="Tahoma"/>
              </a:rPr>
              <a:t>MARKET</a:t>
            </a:r>
            <a:r>
              <a:rPr sz="550" spc="-75" dirty="0">
                <a:solidFill>
                  <a:srgbClr val="FFFFFF"/>
                </a:solidFill>
                <a:latin typeface="Tahoma"/>
                <a:cs typeface="Tahoma"/>
              </a:rPr>
              <a:t> </a:t>
            </a:r>
            <a:r>
              <a:rPr sz="550" spc="20" dirty="0">
                <a:solidFill>
                  <a:srgbClr val="FFFFFF"/>
                </a:solidFill>
                <a:latin typeface="Tahoma"/>
                <a:cs typeface="Tahoma"/>
              </a:rPr>
              <a:t>RETURN:</a:t>
            </a:r>
            <a:endParaRPr sz="550">
              <a:latin typeface="Tahoma"/>
              <a:cs typeface="Tahoma"/>
            </a:endParaRPr>
          </a:p>
          <a:p>
            <a:pPr marL="12700">
              <a:lnSpc>
                <a:spcPct val="100000"/>
              </a:lnSpc>
              <a:spcBef>
                <a:spcPts val="175"/>
              </a:spcBef>
            </a:pPr>
            <a:r>
              <a:rPr sz="950" spc="-5" dirty="0">
                <a:solidFill>
                  <a:srgbClr val="FFFFFF"/>
                </a:solidFill>
                <a:latin typeface="Tahoma"/>
                <a:cs typeface="Tahoma"/>
              </a:rPr>
              <a:t>Down</a:t>
            </a:r>
            <a:r>
              <a:rPr sz="950" spc="-145" dirty="0">
                <a:solidFill>
                  <a:srgbClr val="FFFFFF"/>
                </a:solidFill>
                <a:latin typeface="Tahoma"/>
                <a:cs typeface="Tahoma"/>
              </a:rPr>
              <a:t> </a:t>
            </a:r>
            <a:r>
              <a:rPr sz="950" spc="-35" dirty="0">
                <a:solidFill>
                  <a:srgbClr val="FFFFFF"/>
                </a:solidFill>
                <a:latin typeface="Tahoma"/>
                <a:cs typeface="Tahoma"/>
              </a:rPr>
              <a:t>31.7%</a:t>
            </a:r>
            <a:r>
              <a:rPr sz="825" spc="-52" baseline="30303" dirty="0">
                <a:solidFill>
                  <a:srgbClr val="FFFFFF"/>
                </a:solidFill>
                <a:latin typeface="Tahoma"/>
                <a:cs typeface="Tahoma"/>
              </a:rPr>
              <a:t>1</a:t>
            </a:r>
            <a:endParaRPr sz="825" baseline="30303">
              <a:latin typeface="Tahoma"/>
              <a:cs typeface="Tahoma"/>
            </a:endParaRPr>
          </a:p>
          <a:p>
            <a:pPr marL="12700">
              <a:lnSpc>
                <a:spcPct val="100000"/>
              </a:lnSpc>
              <a:spcBef>
                <a:spcPts val="780"/>
              </a:spcBef>
            </a:pPr>
            <a:r>
              <a:rPr sz="550" spc="20" dirty="0">
                <a:solidFill>
                  <a:srgbClr val="FFFFFF"/>
                </a:solidFill>
                <a:latin typeface="Tahoma"/>
                <a:cs typeface="Tahoma"/>
              </a:rPr>
              <a:t>AVERAGE</a:t>
            </a:r>
            <a:r>
              <a:rPr sz="550" spc="-110" dirty="0">
                <a:solidFill>
                  <a:srgbClr val="FFFFFF"/>
                </a:solidFill>
                <a:latin typeface="Tahoma"/>
                <a:cs typeface="Tahoma"/>
              </a:rPr>
              <a:t> </a:t>
            </a:r>
            <a:r>
              <a:rPr sz="550" spc="5" dirty="0">
                <a:solidFill>
                  <a:srgbClr val="FFFFFF"/>
                </a:solidFill>
                <a:latin typeface="Tahoma"/>
                <a:cs typeface="Tahoma"/>
              </a:rPr>
              <a:t>DURATION:</a:t>
            </a:r>
            <a:endParaRPr sz="550">
              <a:latin typeface="Tahoma"/>
              <a:cs typeface="Tahoma"/>
            </a:endParaRPr>
          </a:p>
          <a:p>
            <a:pPr marL="12700">
              <a:lnSpc>
                <a:spcPct val="100000"/>
              </a:lnSpc>
              <a:spcBef>
                <a:spcPts val="175"/>
              </a:spcBef>
            </a:pPr>
            <a:r>
              <a:rPr sz="950" spc="-15" dirty="0">
                <a:solidFill>
                  <a:srgbClr val="FFFFFF"/>
                </a:solidFill>
                <a:latin typeface="Tahoma"/>
                <a:cs typeface="Tahoma"/>
              </a:rPr>
              <a:t>1</a:t>
            </a:r>
            <a:r>
              <a:rPr sz="950" spc="-145" dirty="0">
                <a:solidFill>
                  <a:srgbClr val="FFFFFF"/>
                </a:solidFill>
                <a:latin typeface="Tahoma"/>
                <a:cs typeface="Tahoma"/>
              </a:rPr>
              <a:t> </a:t>
            </a:r>
            <a:r>
              <a:rPr sz="950" spc="5" dirty="0">
                <a:solidFill>
                  <a:srgbClr val="FFFFFF"/>
                </a:solidFill>
                <a:latin typeface="Tahoma"/>
                <a:cs typeface="Tahoma"/>
              </a:rPr>
              <a:t>year</a:t>
            </a:r>
            <a:r>
              <a:rPr sz="825" spc="7" baseline="30303" dirty="0">
                <a:solidFill>
                  <a:srgbClr val="FFFFFF"/>
                </a:solidFill>
                <a:latin typeface="Tahoma"/>
                <a:cs typeface="Tahoma"/>
              </a:rPr>
              <a:t>1</a:t>
            </a:r>
            <a:endParaRPr sz="825" baseline="30303">
              <a:latin typeface="Tahoma"/>
              <a:cs typeface="Tahoma"/>
            </a:endParaRPr>
          </a:p>
        </p:txBody>
      </p:sp>
      <p:sp>
        <p:nvSpPr>
          <p:cNvPr id="122" name="object 122"/>
          <p:cNvSpPr/>
          <p:nvPr/>
        </p:nvSpPr>
        <p:spPr>
          <a:xfrm>
            <a:off x="7406640" y="4392929"/>
            <a:ext cx="282575" cy="281940"/>
          </a:xfrm>
          <a:custGeom>
            <a:avLst/>
            <a:gdLst/>
            <a:ahLst/>
            <a:cxnLst/>
            <a:rect l="l" t="t" r="r" b="b"/>
            <a:pathLst>
              <a:path w="282575" h="281939">
                <a:moveTo>
                  <a:pt x="282067" y="0"/>
                </a:moveTo>
                <a:lnTo>
                  <a:pt x="0" y="281927"/>
                </a:lnTo>
                <a:lnTo>
                  <a:pt x="282067" y="281927"/>
                </a:lnTo>
                <a:lnTo>
                  <a:pt x="282067" y="0"/>
                </a:lnTo>
                <a:close/>
              </a:path>
            </a:pathLst>
          </a:custGeom>
          <a:solidFill>
            <a:srgbClr val="C12032"/>
          </a:solidFill>
        </p:spPr>
        <p:txBody>
          <a:bodyPr wrap="square" lIns="0" tIns="0" rIns="0" bIns="0" rtlCol="0"/>
          <a:lstStyle/>
          <a:p>
            <a:endParaRPr/>
          </a:p>
        </p:txBody>
      </p:sp>
      <p:cxnSp>
        <p:nvCxnSpPr>
          <p:cNvPr id="123" name="Straight Connector 122">
            <a:extLst>
              <a:ext uri="{FF2B5EF4-FFF2-40B4-BE49-F238E27FC236}">
                <a16:creationId xmlns:a16="http://schemas.microsoft.com/office/drawing/2014/main" id="{29B2BC17-04E8-4D53-A6D2-F86CBB76A8B8}"/>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768600" y="6728459"/>
            <a:ext cx="5988050" cy="619125"/>
          </a:xfrm>
          <a:prstGeom prst="rect">
            <a:avLst/>
          </a:prstGeom>
        </p:spPr>
        <p:txBody>
          <a:bodyPr vert="horz" wrap="square" lIns="0" tIns="0" rIns="0" bIns="0" rtlCol="0">
            <a:spAutoFit/>
          </a:bodyPr>
          <a:lstStyle/>
          <a:p>
            <a:pPr marL="12700" marR="101600">
              <a:lnSpc>
                <a:spcPts val="900"/>
              </a:lnSpc>
            </a:pPr>
            <a:r>
              <a:rPr sz="800" spc="-10" dirty="0">
                <a:solidFill>
                  <a:srgbClr val="474C55"/>
                </a:solidFill>
                <a:latin typeface="Calibri"/>
                <a:cs typeface="Calibri"/>
              </a:rPr>
              <a:t>Data</a:t>
            </a:r>
            <a:r>
              <a:rPr sz="800" spc="-35" dirty="0">
                <a:solidFill>
                  <a:srgbClr val="474C55"/>
                </a:solidFill>
                <a:latin typeface="Calibri"/>
                <a:cs typeface="Calibri"/>
              </a:rPr>
              <a:t> </a:t>
            </a:r>
            <a:r>
              <a:rPr sz="800" spc="-10" dirty="0">
                <a:solidFill>
                  <a:srgbClr val="474C55"/>
                </a:solidFill>
                <a:latin typeface="Calibri"/>
                <a:cs typeface="Calibri"/>
              </a:rPr>
              <a:t>sources:</a:t>
            </a:r>
            <a:r>
              <a:rPr sz="800" spc="-35" dirty="0">
                <a:solidFill>
                  <a:srgbClr val="474C55"/>
                </a:solidFill>
                <a:latin typeface="Calibri"/>
                <a:cs typeface="Calibri"/>
              </a:rPr>
              <a:t> </a:t>
            </a:r>
            <a:r>
              <a:rPr sz="800" spc="-5" dirty="0">
                <a:solidFill>
                  <a:srgbClr val="474C55"/>
                </a:solidFill>
                <a:latin typeface="Calibri"/>
                <a:cs typeface="Calibri"/>
              </a:rPr>
              <a:t>Strategic</a:t>
            </a:r>
            <a:r>
              <a:rPr sz="800" spc="-35" dirty="0">
                <a:solidFill>
                  <a:srgbClr val="474C55"/>
                </a:solidFill>
                <a:latin typeface="Calibri"/>
                <a:cs typeface="Calibri"/>
              </a:rPr>
              <a:t> </a:t>
            </a:r>
            <a:r>
              <a:rPr sz="800" spc="-5" dirty="0">
                <a:solidFill>
                  <a:srgbClr val="474C55"/>
                </a:solidFill>
                <a:latin typeface="Calibri"/>
                <a:cs typeface="Calibri"/>
              </a:rPr>
              <a:t>Insight</a:t>
            </a:r>
            <a:r>
              <a:rPr sz="800" spc="-35" dirty="0">
                <a:solidFill>
                  <a:srgbClr val="474C55"/>
                </a:solidFill>
                <a:latin typeface="Calibri"/>
                <a:cs typeface="Calibri"/>
              </a:rPr>
              <a:t> </a:t>
            </a:r>
            <a:r>
              <a:rPr sz="800" dirty="0">
                <a:solidFill>
                  <a:srgbClr val="474C55"/>
                </a:solidFill>
                <a:latin typeface="Calibri"/>
                <a:cs typeface="Calibri"/>
              </a:rPr>
              <a:t>Simfund/TD;</a:t>
            </a:r>
            <a:r>
              <a:rPr sz="800" spc="-35" dirty="0">
                <a:solidFill>
                  <a:srgbClr val="474C55"/>
                </a:solidFill>
                <a:latin typeface="Calibri"/>
                <a:cs typeface="Calibri"/>
              </a:rPr>
              <a:t> </a:t>
            </a:r>
            <a:r>
              <a:rPr sz="800" dirty="0">
                <a:solidFill>
                  <a:srgbClr val="474C55"/>
                </a:solidFill>
                <a:latin typeface="Calibri"/>
                <a:cs typeface="Calibri"/>
              </a:rPr>
              <a:t>SPAR,</a:t>
            </a:r>
            <a:r>
              <a:rPr sz="800" spc="-35" dirty="0">
                <a:solidFill>
                  <a:srgbClr val="474C55"/>
                </a:solidFill>
                <a:latin typeface="Calibri"/>
                <a:cs typeface="Calibri"/>
              </a:rPr>
              <a:t> </a:t>
            </a:r>
            <a:r>
              <a:rPr sz="800" spc="-5" dirty="0">
                <a:solidFill>
                  <a:srgbClr val="474C55"/>
                </a:solidFill>
                <a:latin typeface="Calibri"/>
                <a:cs typeface="Calibri"/>
              </a:rPr>
              <a:t>FactSet</a:t>
            </a:r>
            <a:r>
              <a:rPr sz="800" spc="-35" dirty="0">
                <a:solidFill>
                  <a:srgbClr val="474C55"/>
                </a:solidFill>
                <a:latin typeface="Calibri"/>
                <a:cs typeface="Calibri"/>
              </a:rPr>
              <a:t> </a:t>
            </a:r>
            <a:r>
              <a:rPr sz="800" spc="-10" dirty="0">
                <a:solidFill>
                  <a:srgbClr val="474C55"/>
                </a:solidFill>
                <a:latin typeface="Calibri"/>
                <a:cs typeface="Calibri"/>
              </a:rPr>
              <a:t>Research</a:t>
            </a:r>
            <a:r>
              <a:rPr sz="800" spc="-35" dirty="0">
                <a:solidFill>
                  <a:srgbClr val="474C55"/>
                </a:solidFill>
                <a:latin typeface="Calibri"/>
                <a:cs typeface="Calibri"/>
              </a:rPr>
              <a:t> </a:t>
            </a:r>
            <a:r>
              <a:rPr sz="800" spc="-5" dirty="0">
                <a:solidFill>
                  <a:srgbClr val="474C55"/>
                </a:solidFill>
                <a:latin typeface="Calibri"/>
                <a:cs typeface="Calibri"/>
              </a:rPr>
              <a:t>Systems</a:t>
            </a:r>
            <a:r>
              <a:rPr sz="800" spc="-35" dirty="0">
                <a:solidFill>
                  <a:srgbClr val="474C55"/>
                </a:solidFill>
                <a:latin typeface="Calibri"/>
                <a:cs typeface="Calibri"/>
              </a:rPr>
              <a:t> </a:t>
            </a:r>
            <a:r>
              <a:rPr sz="800" dirty="0">
                <a:solidFill>
                  <a:srgbClr val="474C55"/>
                </a:solidFill>
                <a:latin typeface="Calibri"/>
                <a:cs typeface="Calibri"/>
              </a:rPr>
              <a:t>Inc.</a:t>
            </a:r>
            <a:r>
              <a:rPr sz="800" spc="-35" dirty="0">
                <a:solidFill>
                  <a:srgbClr val="474C55"/>
                </a:solidFill>
                <a:latin typeface="Calibri"/>
                <a:cs typeface="Calibri"/>
              </a:rPr>
              <a:t> </a:t>
            </a:r>
            <a:r>
              <a:rPr sz="800" spc="-10" dirty="0">
                <a:solidFill>
                  <a:srgbClr val="474C55"/>
                </a:solidFill>
                <a:latin typeface="Calibri"/>
                <a:cs typeface="Calibri"/>
              </a:rPr>
              <a:t>Index</a:t>
            </a:r>
            <a:r>
              <a:rPr sz="800" spc="-35" dirty="0">
                <a:solidFill>
                  <a:srgbClr val="474C55"/>
                </a:solidFill>
                <a:latin typeface="Calibri"/>
                <a:cs typeface="Calibri"/>
              </a:rPr>
              <a:t> </a:t>
            </a:r>
            <a:r>
              <a:rPr sz="800" spc="-5" dirty="0">
                <a:solidFill>
                  <a:srgbClr val="474C55"/>
                </a:solidFill>
                <a:latin typeface="Calibri"/>
                <a:cs typeface="Calibri"/>
              </a:rPr>
              <a:t>charts</a:t>
            </a:r>
            <a:r>
              <a:rPr sz="800" spc="-35" dirty="0">
                <a:solidFill>
                  <a:srgbClr val="474C55"/>
                </a:solidFill>
                <a:latin typeface="Calibri"/>
                <a:cs typeface="Calibri"/>
              </a:rPr>
              <a:t> </a:t>
            </a:r>
            <a:r>
              <a:rPr sz="800" spc="-25" dirty="0">
                <a:solidFill>
                  <a:srgbClr val="474C55"/>
                </a:solidFill>
                <a:latin typeface="Calibri"/>
                <a:cs typeface="Calibri"/>
              </a:rPr>
              <a:t>are</a:t>
            </a:r>
            <a:r>
              <a:rPr sz="800" spc="-35" dirty="0">
                <a:solidFill>
                  <a:srgbClr val="474C55"/>
                </a:solidFill>
                <a:latin typeface="Calibri"/>
                <a:cs typeface="Calibri"/>
              </a:rPr>
              <a:t> </a:t>
            </a:r>
            <a:r>
              <a:rPr sz="800" spc="-25" dirty="0">
                <a:solidFill>
                  <a:srgbClr val="474C55"/>
                </a:solidFill>
                <a:latin typeface="Calibri"/>
                <a:cs typeface="Calibri"/>
              </a:rPr>
              <a:t>for</a:t>
            </a:r>
            <a:r>
              <a:rPr sz="800" spc="-35" dirty="0">
                <a:solidFill>
                  <a:srgbClr val="474C55"/>
                </a:solidFill>
                <a:latin typeface="Calibri"/>
                <a:cs typeface="Calibri"/>
              </a:rPr>
              <a:t> </a:t>
            </a:r>
            <a:r>
              <a:rPr sz="800" spc="-15" dirty="0">
                <a:solidFill>
                  <a:srgbClr val="474C55"/>
                </a:solidFill>
                <a:latin typeface="Calibri"/>
                <a:cs typeface="Calibri"/>
              </a:rPr>
              <a:t>illustrative</a:t>
            </a:r>
            <a:r>
              <a:rPr sz="800" spc="-35" dirty="0">
                <a:solidFill>
                  <a:srgbClr val="474C55"/>
                </a:solidFill>
                <a:latin typeface="Calibri"/>
                <a:cs typeface="Calibri"/>
              </a:rPr>
              <a:t> </a:t>
            </a:r>
            <a:r>
              <a:rPr sz="800" spc="-5" dirty="0">
                <a:solidFill>
                  <a:srgbClr val="474C55"/>
                </a:solidFill>
                <a:latin typeface="Calibri"/>
                <a:cs typeface="Calibri"/>
              </a:rPr>
              <a:t>purposes</a:t>
            </a:r>
            <a:r>
              <a:rPr sz="800" spc="-35" dirty="0">
                <a:solidFill>
                  <a:srgbClr val="474C55"/>
                </a:solidFill>
                <a:latin typeface="Calibri"/>
                <a:cs typeface="Calibri"/>
              </a:rPr>
              <a:t> </a:t>
            </a:r>
            <a:r>
              <a:rPr sz="800" spc="-15" dirty="0">
                <a:solidFill>
                  <a:srgbClr val="474C55"/>
                </a:solidFill>
                <a:latin typeface="Calibri"/>
                <a:cs typeface="Calibri"/>
              </a:rPr>
              <a:t>only</a:t>
            </a:r>
            <a:r>
              <a:rPr sz="800" spc="-35" dirty="0">
                <a:solidFill>
                  <a:srgbClr val="474C55"/>
                </a:solidFill>
                <a:latin typeface="Calibri"/>
                <a:cs typeface="Calibri"/>
              </a:rPr>
              <a:t> </a:t>
            </a:r>
            <a:r>
              <a:rPr sz="800" spc="-10" dirty="0">
                <a:solidFill>
                  <a:srgbClr val="474C55"/>
                </a:solidFill>
                <a:latin typeface="Calibri"/>
                <a:cs typeface="Calibri"/>
              </a:rPr>
              <a:t>and</a:t>
            </a:r>
            <a:r>
              <a:rPr sz="800" spc="-35" dirty="0">
                <a:solidFill>
                  <a:srgbClr val="474C55"/>
                </a:solidFill>
                <a:latin typeface="Calibri"/>
                <a:cs typeface="Calibri"/>
              </a:rPr>
              <a:t> </a:t>
            </a:r>
            <a:r>
              <a:rPr sz="800" spc="-20" dirty="0">
                <a:solidFill>
                  <a:srgbClr val="474C55"/>
                </a:solidFill>
                <a:latin typeface="Calibri"/>
                <a:cs typeface="Calibri"/>
              </a:rPr>
              <a:t>not</a:t>
            </a:r>
            <a:r>
              <a:rPr sz="800" spc="-35" dirty="0">
                <a:solidFill>
                  <a:srgbClr val="474C55"/>
                </a:solidFill>
                <a:latin typeface="Calibri"/>
                <a:cs typeface="Calibri"/>
              </a:rPr>
              <a:t> </a:t>
            </a:r>
            <a:r>
              <a:rPr sz="800" spc="-10" dirty="0">
                <a:solidFill>
                  <a:srgbClr val="474C55"/>
                </a:solidFill>
                <a:latin typeface="Calibri"/>
                <a:cs typeface="Calibri"/>
              </a:rPr>
              <a:t>intended</a:t>
            </a:r>
            <a:r>
              <a:rPr sz="800" spc="-35" dirty="0">
                <a:solidFill>
                  <a:srgbClr val="474C55"/>
                </a:solidFill>
                <a:latin typeface="Calibri"/>
                <a:cs typeface="Calibri"/>
              </a:rPr>
              <a:t> </a:t>
            </a:r>
            <a:r>
              <a:rPr sz="800" spc="-25" dirty="0">
                <a:solidFill>
                  <a:srgbClr val="474C55"/>
                </a:solidFill>
                <a:latin typeface="Calibri"/>
                <a:cs typeface="Calibri"/>
              </a:rPr>
              <a:t>to  </a:t>
            </a:r>
            <a:r>
              <a:rPr sz="800" spc="-15" dirty="0">
                <a:solidFill>
                  <a:srgbClr val="474C55"/>
                </a:solidFill>
                <a:latin typeface="Calibri"/>
                <a:cs typeface="Calibri"/>
              </a:rPr>
              <a:t>represent</a:t>
            </a:r>
            <a:r>
              <a:rPr sz="800" spc="-40" dirty="0">
                <a:solidFill>
                  <a:srgbClr val="474C55"/>
                </a:solidFill>
                <a:latin typeface="Calibri"/>
                <a:cs typeface="Calibri"/>
              </a:rPr>
              <a:t> </a:t>
            </a:r>
            <a:r>
              <a:rPr sz="800" spc="-20" dirty="0">
                <a:solidFill>
                  <a:srgbClr val="474C55"/>
                </a:solidFill>
                <a:latin typeface="Calibri"/>
                <a:cs typeface="Calibri"/>
              </a:rPr>
              <a:t>future</a:t>
            </a:r>
            <a:r>
              <a:rPr sz="800" spc="-40" dirty="0">
                <a:solidFill>
                  <a:srgbClr val="474C55"/>
                </a:solidFill>
                <a:latin typeface="Calibri"/>
                <a:cs typeface="Calibri"/>
              </a:rPr>
              <a:t> </a:t>
            </a:r>
            <a:r>
              <a:rPr sz="800" spc="-10" dirty="0">
                <a:solidFill>
                  <a:srgbClr val="474C55"/>
                </a:solidFill>
                <a:latin typeface="Calibri"/>
                <a:cs typeface="Calibri"/>
              </a:rPr>
              <a:t>performance</a:t>
            </a:r>
            <a:r>
              <a:rPr sz="800" spc="-40" dirty="0">
                <a:solidFill>
                  <a:srgbClr val="474C55"/>
                </a:solidFill>
                <a:latin typeface="Calibri"/>
                <a:cs typeface="Calibri"/>
              </a:rPr>
              <a:t> </a:t>
            </a:r>
            <a:r>
              <a:rPr sz="800" spc="-35" dirty="0">
                <a:solidFill>
                  <a:srgbClr val="474C55"/>
                </a:solidFill>
                <a:latin typeface="Calibri"/>
                <a:cs typeface="Calibri"/>
              </a:rPr>
              <a:t>of</a:t>
            </a:r>
            <a:r>
              <a:rPr sz="800" spc="-40" dirty="0">
                <a:solidFill>
                  <a:srgbClr val="474C55"/>
                </a:solidFill>
                <a:latin typeface="Calibri"/>
                <a:cs typeface="Calibri"/>
              </a:rPr>
              <a:t> </a:t>
            </a:r>
            <a:r>
              <a:rPr sz="800" spc="-20" dirty="0">
                <a:solidFill>
                  <a:srgbClr val="474C55"/>
                </a:solidFill>
                <a:latin typeface="Calibri"/>
                <a:cs typeface="Calibri"/>
              </a:rPr>
              <a:t>any</a:t>
            </a:r>
            <a:r>
              <a:rPr sz="800" spc="-40" dirty="0">
                <a:solidFill>
                  <a:srgbClr val="474C55"/>
                </a:solidFill>
                <a:latin typeface="Calibri"/>
                <a:cs typeface="Calibri"/>
              </a:rPr>
              <a:t> </a:t>
            </a:r>
            <a:r>
              <a:rPr sz="800" spc="15" dirty="0">
                <a:solidFill>
                  <a:srgbClr val="474C55"/>
                </a:solidFill>
                <a:latin typeface="Calibri"/>
                <a:cs typeface="Calibri"/>
              </a:rPr>
              <a:t>MFS</a:t>
            </a:r>
            <a:r>
              <a:rPr sz="675" spc="22" baseline="30864" dirty="0">
                <a:solidFill>
                  <a:srgbClr val="474C55"/>
                </a:solidFill>
                <a:latin typeface="Calibri"/>
                <a:cs typeface="Calibri"/>
              </a:rPr>
              <a:t>®</a:t>
            </a:r>
            <a:r>
              <a:rPr sz="675" spc="-30" baseline="30864" dirty="0">
                <a:solidFill>
                  <a:srgbClr val="474C55"/>
                </a:solidFill>
                <a:latin typeface="Calibri"/>
                <a:cs typeface="Calibri"/>
              </a:rPr>
              <a:t> </a:t>
            </a:r>
            <a:r>
              <a:rPr sz="800" spc="-5" dirty="0">
                <a:solidFill>
                  <a:srgbClr val="474C55"/>
                </a:solidFill>
                <a:latin typeface="Calibri"/>
                <a:cs typeface="Calibri"/>
              </a:rPr>
              <a:t>product.</a:t>
            </a:r>
            <a:r>
              <a:rPr sz="800" spc="-40" dirty="0">
                <a:solidFill>
                  <a:srgbClr val="474C55"/>
                </a:solidFill>
                <a:latin typeface="Calibri"/>
                <a:cs typeface="Calibri"/>
              </a:rPr>
              <a:t> </a:t>
            </a:r>
            <a:r>
              <a:rPr sz="800" spc="-5" dirty="0">
                <a:solidFill>
                  <a:srgbClr val="474C55"/>
                </a:solidFill>
                <a:latin typeface="Trebuchet MS"/>
                <a:cs typeface="Trebuchet MS"/>
              </a:rPr>
              <a:t>Past</a:t>
            </a:r>
            <a:r>
              <a:rPr sz="800" spc="-105" dirty="0">
                <a:solidFill>
                  <a:srgbClr val="474C55"/>
                </a:solidFill>
                <a:latin typeface="Trebuchet MS"/>
                <a:cs typeface="Trebuchet MS"/>
              </a:rPr>
              <a:t> </a:t>
            </a:r>
            <a:r>
              <a:rPr sz="800" spc="-15" dirty="0">
                <a:solidFill>
                  <a:srgbClr val="474C55"/>
                </a:solidFill>
                <a:latin typeface="Trebuchet MS"/>
                <a:cs typeface="Trebuchet MS"/>
              </a:rPr>
              <a:t>performance</a:t>
            </a:r>
            <a:r>
              <a:rPr sz="800" spc="-105" dirty="0">
                <a:solidFill>
                  <a:srgbClr val="474C55"/>
                </a:solidFill>
                <a:latin typeface="Trebuchet MS"/>
                <a:cs typeface="Trebuchet MS"/>
              </a:rPr>
              <a:t> </a:t>
            </a:r>
            <a:r>
              <a:rPr sz="800" dirty="0">
                <a:solidFill>
                  <a:srgbClr val="474C55"/>
                </a:solidFill>
                <a:latin typeface="Trebuchet MS"/>
                <a:cs typeface="Trebuchet MS"/>
              </a:rPr>
              <a:t>is</a:t>
            </a:r>
            <a:r>
              <a:rPr sz="800" spc="-105" dirty="0">
                <a:solidFill>
                  <a:srgbClr val="474C55"/>
                </a:solidFill>
                <a:latin typeface="Trebuchet MS"/>
                <a:cs typeface="Trebuchet MS"/>
              </a:rPr>
              <a:t> </a:t>
            </a:r>
            <a:r>
              <a:rPr sz="800" dirty="0">
                <a:solidFill>
                  <a:srgbClr val="474C55"/>
                </a:solidFill>
                <a:latin typeface="Trebuchet MS"/>
                <a:cs typeface="Trebuchet MS"/>
              </a:rPr>
              <a:t>no</a:t>
            </a:r>
            <a:r>
              <a:rPr sz="800" spc="-105" dirty="0">
                <a:solidFill>
                  <a:srgbClr val="474C55"/>
                </a:solidFill>
                <a:latin typeface="Trebuchet MS"/>
                <a:cs typeface="Trebuchet MS"/>
              </a:rPr>
              <a:t> </a:t>
            </a:r>
            <a:r>
              <a:rPr sz="800" spc="-10" dirty="0">
                <a:solidFill>
                  <a:srgbClr val="474C55"/>
                </a:solidFill>
                <a:latin typeface="Trebuchet MS"/>
                <a:cs typeface="Trebuchet MS"/>
              </a:rPr>
              <a:t>guarantee</a:t>
            </a:r>
            <a:r>
              <a:rPr sz="800" spc="-105" dirty="0">
                <a:solidFill>
                  <a:srgbClr val="474C55"/>
                </a:solidFill>
                <a:latin typeface="Trebuchet MS"/>
                <a:cs typeface="Trebuchet MS"/>
              </a:rPr>
              <a:t> </a:t>
            </a:r>
            <a:r>
              <a:rPr sz="800" spc="-30" dirty="0">
                <a:solidFill>
                  <a:srgbClr val="474C55"/>
                </a:solidFill>
                <a:latin typeface="Trebuchet MS"/>
                <a:cs typeface="Trebuchet MS"/>
              </a:rPr>
              <a:t>of</a:t>
            </a:r>
            <a:r>
              <a:rPr sz="800" spc="-105" dirty="0">
                <a:solidFill>
                  <a:srgbClr val="474C55"/>
                </a:solidFill>
                <a:latin typeface="Trebuchet MS"/>
                <a:cs typeface="Trebuchet MS"/>
              </a:rPr>
              <a:t> </a:t>
            </a:r>
            <a:r>
              <a:rPr sz="800" spc="-25" dirty="0">
                <a:solidFill>
                  <a:srgbClr val="474C55"/>
                </a:solidFill>
                <a:latin typeface="Trebuchet MS"/>
                <a:cs typeface="Trebuchet MS"/>
              </a:rPr>
              <a:t>future</a:t>
            </a:r>
            <a:r>
              <a:rPr sz="800" spc="-105" dirty="0">
                <a:solidFill>
                  <a:srgbClr val="474C55"/>
                </a:solidFill>
                <a:latin typeface="Trebuchet MS"/>
                <a:cs typeface="Trebuchet MS"/>
              </a:rPr>
              <a:t> </a:t>
            </a:r>
            <a:r>
              <a:rPr sz="800" spc="-15" dirty="0">
                <a:solidFill>
                  <a:srgbClr val="474C55"/>
                </a:solidFill>
                <a:latin typeface="Trebuchet MS"/>
                <a:cs typeface="Trebuchet MS"/>
              </a:rPr>
              <a:t>results.</a:t>
            </a:r>
            <a:endParaRPr sz="800">
              <a:latin typeface="Trebuchet MS"/>
              <a:cs typeface="Trebuchet MS"/>
            </a:endParaRPr>
          </a:p>
          <a:p>
            <a:pPr marL="12700" marR="5080">
              <a:lnSpc>
                <a:spcPts val="900"/>
              </a:lnSpc>
              <a:spcBef>
                <a:spcPts val="300"/>
              </a:spcBef>
            </a:pPr>
            <a:r>
              <a:rPr sz="800" spc="-10" dirty="0">
                <a:solidFill>
                  <a:srgbClr val="474C55"/>
                </a:solidFill>
                <a:latin typeface="Calibri"/>
                <a:cs typeface="Calibri"/>
              </a:rPr>
              <a:t>The </a:t>
            </a:r>
            <a:r>
              <a:rPr sz="800" spc="5" dirty="0">
                <a:solidFill>
                  <a:srgbClr val="474C55"/>
                </a:solidFill>
                <a:latin typeface="Trebuchet MS"/>
                <a:cs typeface="Trebuchet MS"/>
              </a:rPr>
              <a:t>S&amp;P </a:t>
            </a:r>
            <a:r>
              <a:rPr sz="800" spc="25" dirty="0">
                <a:solidFill>
                  <a:srgbClr val="474C55"/>
                </a:solidFill>
                <a:latin typeface="Trebuchet MS"/>
                <a:cs typeface="Trebuchet MS"/>
              </a:rPr>
              <a:t>500 </a:t>
            </a:r>
            <a:r>
              <a:rPr sz="800" spc="-35" dirty="0">
                <a:solidFill>
                  <a:srgbClr val="474C55"/>
                </a:solidFill>
                <a:latin typeface="Trebuchet MS"/>
                <a:cs typeface="Trebuchet MS"/>
              </a:rPr>
              <a:t>(Total </a:t>
            </a:r>
            <a:r>
              <a:rPr sz="800" spc="-20" dirty="0">
                <a:solidFill>
                  <a:srgbClr val="474C55"/>
                </a:solidFill>
                <a:latin typeface="Trebuchet MS"/>
                <a:cs typeface="Trebuchet MS"/>
              </a:rPr>
              <a:t>Return) </a:t>
            </a:r>
            <a:r>
              <a:rPr sz="800" spc="-5" dirty="0">
                <a:solidFill>
                  <a:srgbClr val="474C55"/>
                </a:solidFill>
                <a:latin typeface="Trebuchet MS"/>
                <a:cs typeface="Trebuchet MS"/>
              </a:rPr>
              <a:t>Index </a:t>
            </a:r>
            <a:r>
              <a:rPr sz="800" spc="-15" dirty="0">
                <a:solidFill>
                  <a:srgbClr val="474C55"/>
                </a:solidFill>
                <a:latin typeface="Calibri"/>
                <a:cs typeface="Calibri"/>
              </a:rPr>
              <a:t>measures </a:t>
            </a:r>
            <a:r>
              <a:rPr sz="800" spc="-20" dirty="0">
                <a:solidFill>
                  <a:srgbClr val="474C55"/>
                </a:solidFill>
                <a:latin typeface="Calibri"/>
                <a:cs typeface="Calibri"/>
              </a:rPr>
              <a:t>the </a:t>
            </a:r>
            <a:r>
              <a:rPr sz="800" spc="-10" dirty="0">
                <a:solidFill>
                  <a:srgbClr val="474C55"/>
                </a:solidFill>
                <a:latin typeface="Calibri"/>
                <a:cs typeface="Calibri"/>
              </a:rPr>
              <a:t>broad </a:t>
            </a:r>
            <a:r>
              <a:rPr sz="800" dirty="0">
                <a:solidFill>
                  <a:srgbClr val="474C55"/>
                </a:solidFill>
                <a:latin typeface="Calibri"/>
                <a:cs typeface="Calibri"/>
              </a:rPr>
              <a:t>U.S. </a:t>
            </a:r>
            <a:r>
              <a:rPr sz="800" spc="-5" dirty="0">
                <a:solidFill>
                  <a:srgbClr val="474C55"/>
                </a:solidFill>
                <a:latin typeface="Calibri"/>
                <a:cs typeface="Calibri"/>
              </a:rPr>
              <a:t>stock </a:t>
            </a:r>
            <a:r>
              <a:rPr sz="800" spc="-20" dirty="0">
                <a:solidFill>
                  <a:srgbClr val="474C55"/>
                </a:solidFill>
                <a:latin typeface="Calibri"/>
                <a:cs typeface="Calibri"/>
              </a:rPr>
              <a:t>market. </a:t>
            </a:r>
            <a:r>
              <a:rPr sz="800" spc="-10" dirty="0">
                <a:solidFill>
                  <a:srgbClr val="474C55"/>
                </a:solidFill>
                <a:latin typeface="Calibri"/>
                <a:cs typeface="Calibri"/>
              </a:rPr>
              <a:t>Index performance </a:t>
            </a:r>
            <a:r>
              <a:rPr sz="800" spc="-5" dirty="0">
                <a:solidFill>
                  <a:srgbClr val="474C55"/>
                </a:solidFill>
                <a:latin typeface="Calibri"/>
                <a:cs typeface="Calibri"/>
              </a:rPr>
              <a:t>does </a:t>
            </a:r>
            <a:r>
              <a:rPr sz="800" spc="-20" dirty="0">
                <a:solidFill>
                  <a:srgbClr val="474C55"/>
                </a:solidFill>
                <a:latin typeface="Calibri"/>
                <a:cs typeface="Calibri"/>
              </a:rPr>
              <a:t>not </a:t>
            </a:r>
            <a:r>
              <a:rPr sz="800" spc="-10" dirty="0">
                <a:solidFill>
                  <a:srgbClr val="474C55"/>
                </a:solidFill>
                <a:latin typeface="Calibri"/>
                <a:cs typeface="Calibri"/>
              </a:rPr>
              <a:t>include </a:t>
            </a:r>
            <a:r>
              <a:rPr sz="800" spc="-20" dirty="0">
                <a:solidFill>
                  <a:srgbClr val="474C55"/>
                </a:solidFill>
                <a:latin typeface="Calibri"/>
                <a:cs typeface="Calibri"/>
              </a:rPr>
              <a:t>any </a:t>
            </a:r>
            <a:r>
              <a:rPr sz="800" spc="-15" dirty="0">
                <a:solidFill>
                  <a:srgbClr val="474C55"/>
                </a:solidFill>
                <a:latin typeface="Calibri"/>
                <a:cs typeface="Calibri"/>
              </a:rPr>
              <a:t>investment-related fees </a:t>
            </a:r>
            <a:r>
              <a:rPr sz="800" spc="-20" dirty="0">
                <a:solidFill>
                  <a:srgbClr val="474C55"/>
                </a:solidFill>
                <a:latin typeface="Calibri"/>
                <a:cs typeface="Calibri"/>
              </a:rPr>
              <a:t>or  </a:t>
            </a:r>
            <a:r>
              <a:rPr sz="800" spc="-5" dirty="0">
                <a:solidFill>
                  <a:srgbClr val="474C55"/>
                </a:solidFill>
                <a:latin typeface="Calibri"/>
                <a:cs typeface="Calibri"/>
              </a:rPr>
              <a:t>expenses.</a:t>
            </a:r>
            <a:r>
              <a:rPr sz="800" spc="-35" dirty="0">
                <a:solidFill>
                  <a:srgbClr val="474C55"/>
                </a:solidFill>
                <a:latin typeface="Calibri"/>
                <a:cs typeface="Calibri"/>
              </a:rPr>
              <a:t> </a:t>
            </a:r>
            <a:r>
              <a:rPr sz="800" spc="-20" dirty="0">
                <a:solidFill>
                  <a:srgbClr val="474C55"/>
                </a:solidFill>
                <a:latin typeface="Calibri"/>
                <a:cs typeface="Calibri"/>
              </a:rPr>
              <a:t>It</a:t>
            </a:r>
            <a:r>
              <a:rPr sz="800" spc="-35" dirty="0">
                <a:solidFill>
                  <a:srgbClr val="474C55"/>
                </a:solidFill>
                <a:latin typeface="Calibri"/>
                <a:cs typeface="Calibri"/>
              </a:rPr>
              <a:t> </a:t>
            </a:r>
            <a:r>
              <a:rPr sz="800" spc="-10" dirty="0">
                <a:solidFill>
                  <a:srgbClr val="474C55"/>
                </a:solidFill>
                <a:latin typeface="Calibri"/>
                <a:cs typeface="Calibri"/>
              </a:rPr>
              <a:t>is</a:t>
            </a:r>
            <a:r>
              <a:rPr sz="800" spc="-35" dirty="0">
                <a:solidFill>
                  <a:srgbClr val="474C55"/>
                </a:solidFill>
                <a:latin typeface="Calibri"/>
                <a:cs typeface="Calibri"/>
              </a:rPr>
              <a:t> </a:t>
            </a:r>
            <a:r>
              <a:rPr sz="800" spc="-20" dirty="0">
                <a:solidFill>
                  <a:srgbClr val="474C55"/>
                </a:solidFill>
                <a:latin typeface="Calibri"/>
                <a:cs typeface="Calibri"/>
              </a:rPr>
              <a:t>not</a:t>
            </a:r>
            <a:r>
              <a:rPr sz="800" spc="-35" dirty="0">
                <a:solidFill>
                  <a:srgbClr val="474C55"/>
                </a:solidFill>
                <a:latin typeface="Calibri"/>
                <a:cs typeface="Calibri"/>
              </a:rPr>
              <a:t> </a:t>
            </a:r>
            <a:r>
              <a:rPr sz="800" spc="-5" dirty="0">
                <a:solidFill>
                  <a:srgbClr val="474C55"/>
                </a:solidFill>
                <a:latin typeface="Calibri"/>
                <a:cs typeface="Calibri"/>
              </a:rPr>
              <a:t>possible</a:t>
            </a:r>
            <a:r>
              <a:rPr sz="800" spc="-35" dirty="0">
                <a:solidFill>
                  <a:srgbClr val="474C55"/>
                </a:solidFill>
                <a:latin typeface="Calibri"/>
                <a:cs typeface="Calibri"/>
              </a:rPr>
              <a:t> </a:t>
            </a:r>
            <a:r>
              <a:rPr sz="800" spc="-25" dirty="0">
                <a:solidFill>
                  <a:srgbClr val="474C55"/>
                </a:solidFill>
                <a:latin typeface="Calibri"/>
                <a:cs typeface="Calibri"/>
              </a:rPr>
              <a:t>to</a:t>
            </a:r>
            <a:r>
              <a:rPr sz="800" spc="-35" dirty="0">
                <a:solidFill>
                  <a:srgbClr val="474C55"/>
                </a:solidFill>
                <a:latin typeface="Calibri"/>
                <a:cs typeface="Calibri"/>
              </a:rPr>
              <a:t> </a:t>
            </a:r>
            <a:r>
              <a:rPr sz="800" spc="-15" dirty="0">
                <a:solidFill>
                  <a:srgbClr val="474C55"/>
                </a:solidFill>
                <a:latin typeface="Calibri"/>
                <a:cs typeface="Calibri"/>
              </a:rPr>
              <a:t>invest</a:t>
            </a:r>
            <a:r>
              <a:rPr sz="800" spc="-35" dirty="0">
                <a:solidFill>
                  <a:srgbClr val="474C55"/>
                </a:solidFill>
                <a:latin typeface="Calibri"/>
                <a:cs typeface="Calibri"/>
              </a:rPr>
              <a:t> </a:t>
            </a:r>
            <a:r>
              <a:rPr sz="800" spc="-10" dirty="0">
                <a:solidFill>
                  <a:srgbClr val="474C55"/>
                </a:solidFill>
                <a:latin typeface="Calibri"/>
                <a:cs typeface="Calibri"/>
              </a:rPr>
              <a:t>directly</a:t>
            </a:r>
            <a:r>
              <a:rPr sz="800" spc="-35" dirty="0">
                <a:solidFill>
                  <a:srgbClr val="474C55"/>
                </a:solidFill>
                <a:latin typeface="Calibri"/>
                <a:cs typeface="Calibri"/>
              </a:rPr>
              <a:t> </a:t>
            </a:r>
            <a:r>
              <a:rPr sz="800" spc="-15" dirty="0">
                <a:solidFill>
                  <a:srgbClr val="474C55"/>
                </a:solidFill>
                <a:latin typeface="Calibri"/>
                <a:cs typeface="Calibri"/>
              </a:rPr>
              <a:t>in</a:t>
            </a:r>
            <a:r>
              <a:rPr sz="800" spc="-35" dirty="0">
                <a:solidFill>
                  <a:srgbClr val="474C55"/>
                </a:solidFill>
                <a:latin typeface="Calibri"/>
                <a:cs typeface="Calibri"/>
              </a:rPr>
              <a:t> </a:t>
            </a:r>
            <a:r>
              <a:rPr sz="800" spc="-20" dirty="0">
                <a:solidFill>
                  <a:srgbClr val="474C55"/>
                </a:solidFill>
                <a:latin typeface="Calibri"/>
                <a:cs typeface="Calibri"/>
              </a:rPr>
              <a:t>an</a:t>
            </a:r>
            <a:r>
              <a:rPr sz="800" spc="-35" dirty="0">
                <a:solidFill>
                  <a:srgbClr val="474C55"/>
                </a:solidFill>
                <a:latin typeface="Calibri"/>
                <a:cs typeface="Calibri"/>
              </a:rPr>
              <a:t> </a:t>
            </a:r>
            <a:r>
              <a:rPr sz="800" spc="-5" dirty="0">
                <a:solidFill>
                  <a:srgbClr val="474C55"/>
                </a:solidFill>
                <a:latin typeface="Calibri"/>
                <a:cs typeface="Calibri"/>
              </a:rPr>
              <a:t>index.</a:t>
            </a:r>
            <a:r>
              <a:rPr sz="800" spc="-35" dirty="0">
                <a:solidFill>
                  <a:srgbClr val="474C55"/>
                </a:solidFill>
                <a:latin typeface="Calibri"/>
                <a:cs typeface="Calibri"/>
              </a:rPr>
              <a:t> </a:t>
            </a:r>
            <a:r>
              <a:rPr sz="800" spc="-30" dirty="0">
                <a:solidFill>
                  <a:srgbClr val="474C55"/>
                </a:solidFill>
                <a:latin typeface="Trebuchet MS"/>
                <a:cs typeface="Trebuchet MS"/>
              </a:rPr>
              <a:t>The</a:t>
            </a:r>
            <a:r>
              <a:rPr sz="800" spc="-100" dirty="0">
                <a:solidFill>
                  <a:srgbClr val="474C55"/>
                </a:solidFill>
                <a:latin typeface="Trebuchet MS"/>
                <a:cs typeface="Trebuchet MS"/>
              </a:rPr>
              <a:t> </a:t>
            </a:r>
            <a:r>
              <a:rPr sz="800" spc="-10" dirty="0">
                <a:solidFill>
                  <a:srgbClr val="474C55"/>
                </a:solidFill>
                <a:latin typeface="Trebuchet MS"/>
                <a:cs typeface="Trebuchet MS"/>
              </a:rPr>
              <a:t>investments</a:t>
            </a:r>
            <a:r>
              <a:rPr sz="800" spc="-100" dirty="0">
                <a:solidFill>
                  <a:srgbClr val="474C55"/>
                </a:solidFill>
                <a:latin typeface="Trebuchet MS"/>
                <a:cs typeface="Trebuchet MS"/>
              </a:rPr>
              <a:t> </a:t>
            </a:r>
            <a:r>
              <a:rPr sz="800" spc="-5" dirty="0">
                <a:solidFill>
                  <a:srgbClr val="474C55"/>
                </a:solidFill>
                <a:latin typeface="Trebuchet MS"/>
                <a:cs typeface="Trebuchet MS"/>
              </a:rPr>
              <a:t>you</a:t>
            </a:r>
            <a:r>
              <a:rPr sz="800" spc="-100" dirty="0">
                <a:solidFill>
                  <a:srgbClr val="474C55"/>
                </a:solidFill>
                <a:latin typeface="Trebuchet MS"/>
                <a:cs typeface="Trebuchet MS"/>
              </a:rPr>
              <a:t> </a:t>
            </a:r>
            <a:r>
              <a:rPr sz="800" spc="-5" dirty="0">
                <a:solidFill>
                  <a:srgbClr val="474C55"/>
                </a:solidFill>
                <a:latin typeface="Trebuchet MS"/>
                <a:cs typeface="Trebuchet MS"/>
              </a:rPr>
              <a:t>choose</a:t>
            </a:r>
            <a:r>
              <a:rPr sz="800" spc="-100" dirty="0">
                <a:solidFill>
                  <a:srgbClr val="474C55"/>
                </a:solidFill>
                <a:latin typeface="Trebuchet MS"/>
                <a:cs typeface="Trebuchet MS"/>
              </a:rPr>
              <a:t> </a:t>
            </a:r>
            <a:r>
              <a:rPr sz="800" dirty="0">
                <a:solidFill>
                  <a:srgbClr val="474C55"/>
                </a:solidFill>
                <a:latin typeface="Trebuchet MS"/>
                <a:cs typeface="Trebuchet MS"/>
              </a:rPr>
              <a:t>should</a:t>
            </a:r>
            <a:r>
              <a:rPr sz="800" spc="-100" dirty="0">
                <a:solidFill>
                  <a:srgbClr val="474C55"/>
                </a:solidFill>
                <a:latin typeface="Trebuchet MS"/>
                <a:cs typeface="Trebuchet MS"/>
              </a:rPr>
              <a:t> </a:t>
            </a:r>
            <a:r>
              <a:rPr sz="800" spc="-5" dirty="0">
                <a:solidFill>
                  <a:srgbClr val="474C55"/>
                </a:solidFill>
                <a:latin typeface="Trebuchet MS"/>
                <a:cs typeface="Trebuchet MS"/>
              </a:rPr>
              <a:t>correspond</a:t>
            </a:r>
            <a:r>
              <a:rPr sz="800" spc="-100" dirty="0">
                <a:solidFill>
                  <a:srgbClr val="474C55"/>
                </a:solidFill>
                <a:latin typeface="Trebuchet MS"/>
                <a:cs typeface="Trebuchet MS"/>
              </a:rPr>
              <a:t> </a:t>
            </a:r>
            <a:r>
              <a:rPr sz="800" spc="-25" dirty="0">
                <a:solidFill>
                  <a:srgbClr val="474C55"/>
                </a:solidFill>
                <a:latin typeface="Trebuchet MS"/>
                <a:cs typeface="Trebuchet MS"/>
              </a:rPr>
              <a:t>to</a:t>
            </a:r>
            <a:r>
              <a:rPr sz="800" spc="-100" dirty="0">
                <a:solidFill>
                  <a:srgbClr val="474C55"/>
                </a:solidFill>
                <a:latin typeface="Trebuchet MS"/>
                <a:cs typeface="Trebuchet MS"/>
              </a:rPr>
              <a:t> </a:t>
            </a:r>
            <a:r>
              <a:rPr sz="800" spc="-5" dirty="0">
                <a:solidFill>
                  <a:srgbClr val="474C55"/>
                </a:solidFill>
                <a:latin typeface="Trebuchet MS"/>
                <a:cs typeface="Trebuchet MS"/>
              </a:rPr>
              <a:t>your</a:t>
            </a:r>
            <a:r>
              <a:rPr sz="800" spc="-100" dirty="0">
                <a:solidFill>
                  <a:srgbClr val="474C55"/>
                </a:solidFill>
                <a:latin typeface="Trebuchet MS"/>
                <a:cs typeface="Trebuchet MS"/>
              </a:rPr>
              <a:t> </a:t>
            </a:r>
            <a:r>
              <a:rPr sz="800" spc="-25" dirty="0">
                <a:solidFill>
                  <a:srgbClr val="474C55"/>
                </a:solidFill>
                <a:latin typeface="Trebuchet MS"/>
                <a:cs typeface="Trebuchet MS"/>
              </a:rPr>
              <a:t>financial</a:t>
            </a:r>
            <a:r>
              <a:rPr sz="800" spc="-100" dirty="0">
                <a:solidFill>
                  <a:srgbClr val="474C55"/>
                </a:solidFill>
                <a:latin typeface="Trebuchet MS"/>
                <a:cs typeface="Trebuchet MS"/>
              </a:rPr>
              <a:t> </a:t>
            </a:r>
            <a:r>
              <a:rPr sz="800" spc="-15" dirty="0">
                <a:solidFill>
                  <a:srgbClr val="474C55"/>
                </a:solidFill>
                <a:latin typeface="Trebuchet MS"/>
                <a:cs typeface="Trebuchet MS"/>
              </a:rPr>
              <a:t>needs,</a:t>
            </a:r>
            <a:r>
              <a:rPr sz="800" spc="-100" dirty="0">
                <a:solidFill>
                  <a:srgbClr val="474C55"/>
                </a:solidFill>
                <a:latin typeface="Trebuchet MS"/>
                <a:cs typeface="Trebuchet MS"/>
              </a:rPr>
              <a:t> </a:t>
            </a:r>
            <a:r>
              <a:rPr sz="800" spc="-10" dirty="0">
                <a:solidFill>
                  <a:srgbClr val="474C55"/>
                </a:solidFill>
                <a:latin typeface="Trebuchet MS"/>
                <a:cs typeface="Trebuchet MS"/>
              </a:rPr>
              <a:t>goals,</a:t>
            </a:r>
            <a:r>
              <a:rPr sz="800" spc="-100" dirty="0">
                <a:solidFill>
                  <a:srgbClr val="474C55"/>
                </a:solidFill>
                <a:latin typeface="Trebuchet MS"/>
                <a:cs typeface="Trebuchet MS"/>
              </a:rPr>
              <a:t> </a:t>
            </a:r>
            <a:r>
              <a:rPr sz="800" spc="-5" dirty="0">
                <a:solidFill>
                  <a:srgbClr val="474C55"/>
                </a:solidFill>
                <a:latin typeface="Trebuchet MS"/>
                <a:cs typeface="Trebuchet MS"/>
              </a:rPr>
              <a:t>and</a:t>
            </a:r>
            <a:r>
              <a:rPr sz="800" spc="-100" dirty="0">
                <a:solidFill>
                  <a:srgbClr val="474C55"/>
                </a:solidFill>
                <a:latin typeface="Trebuchet MS"/>
                <a:cs typeface="Trebuchet MS"/>
              </a:rPr>
              <a:t> </a:t>
            </a:r>
            <a:r>
              <a:rPr sz="800" spc="-5" dirty="0">
                <a:solidFill>
                  <a:srgbClr val="474C55"/>
                </a:solidFill>
                <a:latin typeface="Trebuchet MS"/>
                <a:cs typeface="Trebuchet MS"/>
              </a:rPr>
              <a:t>risk  </a:t>
            </a:r>
            <a:r>
              <a:rPr sz="800" spc="-30" dirty="0">
                <a:solidFill>
                  <a:srgbClr val="474C55"/>
                </a:solidFill>
                <a:latin typeface="Trebuchet MS"/>
                <a:cs typeface="Trebuchet MS"/>
              </a:rPr>
              <a:t>tolerance.</a:t>
            </a:r>
            <a:r>
              <a:rPr sz="800" spc="-100" dirty="0">
                <a:solidFill>
                  <a:srgbClr val="474C55"/>
                </a:solidFill>
                <a:latin typeface="Trebuchet MS"/>
                <a:cs typeface="Trebuchet MS"/>
              </a:rPr>
              <a:t> </a:t>
            </a:r>
            <a:r>
              <a:rPr sz="800" spc="-15" dirty="0">
                <a:solidFill>
                  <a:srgbClr val="474C55"/>
                </a:solidFill>
                <a:latin typeface="Trebuchet MS"/>
                <a:cs typeface="Trebuchet MS"/>
              </a:rPr>
              <a:t>For</a:t>
            </a:r>
            <a:r>
              <a:rPr sz="800" spc="-100" dirty="0">
                <a:solidFill>
                  <a:srgbClr val="474C55"/>
                </a:solidFill>
                <a:latin typeface="Trebuchet MS"/>
                <a:cs typeface="Trebuchet MS"/>
              </a:rPr>
              <a:t> </a:t>
            </a:r>
            <a:r>
              <a:rPr sz="800" spc="-5" dirty="0">
                <a:solidFill>
                  <a:srgbClr val="474C55"/>
                </a:solidFill>
                <a:latin typeface="Trebuchet MS"/>
                <a:cs typeface="Trebuchet MS"/>
              </a:rPr>
              <a:t>assistance</a:t>
            </a:r>
            <a:r>
              <a:rPr sz="800" spc="-100" dirty="0">
                <a:solidFill>
                  <a:srgbClr val="474C55"/>
                </a:solidFill>
                <a:latin typeface="Trebuchet MS"/>
                <a:cs typeface="Trebuchet MS"/>
              </a:rPr>
              <a:t> </a:t>
            </a:r>
            <a:r>
              <a:rPr sz="800" spc="-15" dirty="0">
                <a:solidFill>
                  <a:srgbClr val="474C55"/>
                </a:solidFill>
                <a:latin typeface="Trebuchet MS"/>
                <a:cs typeface="Trebuchet MS"/>
              </a:rPr>
              <a:t>in</a:t>
            </a:r>
            <a:r>
              <a:rPr sz="800" spc="-100" dirty="0">
                <a:solidFill>
                  <a:srgbClr val="474C55"/>
                </a:solidFill>
                <a:latin typeface="Trebuchet MS"/>
                <a:cs typeface="Trebuchet MS"/>
              </a:rPr>
              <a:t> </a:t>
            </a:r>
            <a:r>
              <a:rPr sz="800" spc="-10" dirty="0">
                <a:solidFill>
                  <a:srgbClr val="474C55"/>
                </a:solidFill>
                <a:latin typeface="Trebuchet MS"/>
                <a:cs typeface="Trebuchet MS"/>
              </a:rPr>
              <a:t>determining</a:t>
            </a:r>
            <a:r>
              <a:rPr sz="800" spc="-100" dirty="0">
                <a:solidFill>
                  <a:srgbClr val="474C55"/>
                </a:solidFill>
                <a:latin typeface="Trebuchet MS"/>
                <a:cs typeface="Trebuchet MS"/>
              </a:rPr>
              <a:t> </a:t>
            </a:r>
            <a:r>
              <a:rPr sz="800" spc="-5" dirty="0">
                <a:solidFill>
                  <a:srgbClr val="474C55"/>
                </a:solidFill>
                <a:latin typeface="Trebuchet MS"/>
                <a:cs typeface="Trebuchet MS"/>
              </a:rPr>
              <a:t>your</a:t>
            </a:r>
            <a:r>
              <a:rPr sz="800" spc="-100" dirty="0">
                <a:solidFill>
                  <a:srgbClr val="474C55"/>
                </a:solidFill>
                <a:latin typeface="Trebuchet MS"/>
                <a:cs typeface="Trebuchet MS"/>
              </a:rPr>
              <a:t> </a:t>
            </a:r>
            <a:r>
              <a:rPr sz="800" spc="-25" dirty="0">
                <a:solidFill>
                  <a:srgbClr val="474C55"/>
                </a:solidFill>
                <a:latin typeface="Trebuchet MS"/>
                <a:cs typeface="Trebuchet MS"/>
              </a:rPr>
              <a:t>financial</a:t>
            </a:r>
            <a:r>
              <a:rPr sz="800" spc="-100" dirty="0">
                <a:solidFill>
                  <a:srgbClr val="474C55"/>
                </a:solidFill>
                <a:latin typeface="Trebuchet MS"/>
                <a:cs typeface="Trebuchet MS"/>
              </a:rPr>
              <a:t> </a:t>
            </a:r>
            <a:r>
              <a:rPr sz="800" spc="-20" dirty="0">
                <a:solidFill>
                  <a:srgbClr val="474C55"/>
                </a:solidFill>
                <a:latin typeface="Trebuchet MS"/>
                <a:cs typeface="Trebuchet MS"/>
              </a:rPr>
              <a:t>situation,</a:t>
            </a:r>
            <a:r>
              <a:rPr sz="800" spc="-100" dirty="0">
                <a:solidFill>
                  <a:srgbClr val="474C55"/>
                </a:solidFill>
                <a:latin typeface="Trebuchet MS"/>
                <a:cs typeface="Trebuchet MS"/>
              </a:rPr>
              <a:t> </a:t>
            </a:r>
            <a:r>
              <a:rPr sz="800" spc="-15" dirty="0">
                <a:solidFill>
                  <a:srgbClr val="474C55"/>
                </a:solidFill>
                <a:latin typeface="Trebuchet MS"/>
                <a:cs typeface="Trebuchet MS"/>
              </a:rPr>
              <a:t>please</a:t>
            </a:r>
            <a:r>
              <a:rPr sz="800" spc="-100" dirty="0">
                <a:solidFill>
                  <a:srgbClr val="474C55"/>
                </a:solidFill>
                <a:latin typeface="Trebuchet MS"/>
                <a:cs typeface="Trebuchet MS"/>
              </a:rPr>
              <a:t> </a:t>
            </a:r>
            <a:r>
              <a:rPr sz="800" spc="-10" dirty="0">
                <a:solidFill>
                  <a:srgbClr val="474C55"/>
                </a:solidFill>
                <a:latin typeface="Trebuchet MS"/>
                <a:cs typeface="Trebuchet MS"/>
              </a:rPr>
              <a:t>consult</a:t>
            </a:r>
            <a:r>
              <a:rPr sz="800" spc="-100" dirty="0">
                <a:solidFill>
                  <a:srgbClr val="474C55"/>
                </a:solidFill>
                <a:latin typeface="Trebuchet MS"/>
                <a:cs typeface="Trebuchet MS"/>
              </a:rPr>
              <a:t> </a:t>
            </a:r>
            <a:r>
              <a:rPr sz="800" spc="-25" dirty="0">
                <a:solidFill>
                  <a:srgbClr val="474C55"/>
                </a:solidFill>
                <a:latin typeface="Trebuchet MS"/>
                <a:cs typeface="Trebuchet MS"/>
              </a:rPr>
              <a:t>a</a:t>
            </a:r>
            <a:r>
              <a:rPr sz="800" spc="-100" dirty="0">
                <a:solidFill>
                  <a:srgbClr val="474C55"/>
                </a:solidFill>
                <a:latin typeface="Trebuchet MS"/>
                <a:cs typeface="Trebuchet MS"/>
              </a:rPr>
              <a:t> </a:t>
            </a:r>
            <a:r>
              <a:rPr sz="800" spc="-25" dirty="0">
                <a:solidFill>
                  <a:srgbClr val="474C55"/>
                </a:solidFill>
                <a:latin typeface="Trebuchet MS"/>
                <a:cs typeface="Trebuchet MS"/>
              </a:rPr>
              <a:t>financial</a:t>
            </a:r>
            <a:r>
              <a:rPr sz="800" spc="-100" dirty="0">
                <a:solidFill>
                  <a:srgbClr val="474C55"/>
                </a:solidFill>
                <a:latin typeface="Trebuchet MS"/>
                <a:cs typeface="Trebuchet MS"/>
              </a:rPr>
              <a:t> </a:t>
            </a:r>
            <a:r>
              <a:rPr sz="800" spc="-20" dirty="0">
                <a:solidFill>
                  <a:srgbClr val="474C55"/>
                </a:solidFill>
                <a:latin typeface="Trebuchet MS"/>
                <a:cs typeface="Trebuchet MS"/>
              </a:rPr>
              <a:t>advisor.</a:t>
            </a:r>
            <a:endParaRPr sz="800">
              <a:latin typeface="Trebuchet MS"/>
              <a:cs typeface="Trebuchet MS"/>
            </a:endParaRPr>
          </a:p>
        </p:txBody>
      </p:sp>
      <p:sp>
        <p:nvSpPr>
          <p:cNvPr id="3" name="object 3"/>
          <p:cNvSpPr txBox="1"/>
          <p:nvPr/>
        </p:nvSpPr>
        <p:spPr>
          <a:xfrm>
            <a:off x="3187700" y="593747"/>
            <a:ext cx="3828415" cy="294005"/>
          </a:xfrm>
          <a:prstGeom prst="rect">
            <a:avLst/>
          </a:prstGeom>
        </p:spPr>
        <p:txBody>
          <a:bodyPr vert="horz" wrap="square" lIns="0" tIns="0" rIns="0" bIns="0" rtlCol="0">
            <a:spAutoFit/>
          </a:bodyPr>
          <a:lstStyle/>
          <a:p>
            <a:pPr marL="12700">
              <a:lnSpc>
                <a:spcPct val="100000"/>
              </a:lnSpc>
            </a:pPr>
            <a:r>
              <a:rPr sz="1800" spc="-120" dirty="0">
                <a:solidFill>
                  <a:srgbClr val="474C55"/>
                </a:solidFill>
                <a:latin typeface="Tahoma"/>
                <a:cs typeface="Tahoma"/>
              </a:rPr>
              <a:t>You</a:t>
            </a:r>
            <a:r>
              <a:rPr sz="1800" spc="-235" dirty="0">
                <a:solidFill>
                  <a:srgbClr val="474C55"/>
                </a:solidFill>
                <a:latin typeface="Tahoma"/>
                <a:cs typeface="Tahoma"/>
              </a:rPr>
              <a:t> </a:t>
            </a:r>
            <a:r>
              <a:rPr sz="1800" spc="-20" dirty="0">
                <a:solidFill>
                  <a:srgbClr val="474C55"/>
                </a:solidFill>
                <a:latin typeface="Tahoma"/>
                <a:cs typeface="Tahoma"/>
              </a:rPr>
              <a:t>Control</a:t>
            </a:r>
            <a:r>
              <a:rPr sz="1800" spc="-235" dirty="0">
                <a:solidFill>
                  <a:srgbClr val="474C55"/>
                </a:solidFill>
                <a:latin typeface="Tahoma"/>
                <a:cs typeface="Tahoma"/>
              </a:rPr>
              <a:t> </a:t>
            </a:r>
            <a:r>
              <a:rPr sz="1800" spc="-80" dirty="0">
                <a:solidFill>
                  <a:srgbClr val="474C55"/>
                </a:solidFill>
                <a:latin typeface="Tahoma"/>
                <a:cs typeface="Tahoma"/>
              </a:rPr>
              <a:t>Your</a:t>
            </a:r>
            <a:r>
              <a:rPr sz="1800" spc="-235" dirty="0">
                <a:solidFill>
                  <a:srgbClr val="474C55"/>
                </a:solidFill>
                <a:latin typeface="Tahoma"/>
                <a:cs typeface="Tahoma"/>
              </a:rPr>
              <a:t> </a:t>
            </a:r>
            <a:r>
              <a:rPr sz="1800" spc="-20" dirty="0">
                <a:solidFill>
                  <a:srgbClr val="474C55"/>
                </a:solidFill>
                <a:latin typeface="Tahoma"/>
                <a:cs typeface="Tahoma"/>
              </a:rPr>
              <a:t>Emotions</a:t>
            </a:r>
            <a:r>
              <a:rPr sz="1800" spc="-235" dirty="0">
                <a:solidFill>
                  <a:srgbClr val="474C55"/>
                </a:solidFill>
                <a:latin typeface="Tahoma"/>
                <a:cs typeface="Tahoma"/>
              </a:rPr>
              <a:t> </a:t>
            </a:r>
            <a:r>
              <a:rPr sz="1800" spc="-40" dirty="0">
                <a:solidFill>
                  <a:srgbClr val="474C55"/>
                </a:solidFill>
                <a:latin typeface="Tahoma"/>
                <a:cs typeface="Tahoma"/>
              </a:rPr>
              <a:t>and</a:t>
            </a:r>
            <a:r>
              <a:rPr sz="1800" spc="-235" dirty="0">
                <a:solidFill>
                  <a:srgbClr val="474C55"/>
                </a:solidFill>
                <a:latin typeface="Tahoma"/>
                <a:cs typeface="Tahoma"/>
              </a:rPr>
              <a:t> </a:t>
            </a:r>
            <a:r>
              <a:rPr sz="1800" spc="-35" dirty="0">
                <a:solidFill>
                  <a:srgbClr val="474C55"/>
                </a:solidFill>
                <a:latin typeface="Tahoma"/>
                <a:cs typeface="Tahoma"/>
              </a:rPr>
              <a:t>Behavior</a:t>
            </a:r>
            <a:endParaRPr sz="1800">
              <a:latin typeface="Tahoma"/>
              <a:cs typeface="Tahoma"/>
            </a:endParaRPr>
          </a:p>
        </p:txBody>
      </p:sp>
      <p:sp>
        <p:nvSpPr>
          <p:cNvPr id="4" name="object 4"/>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5" name="object 5"/>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6" name="object 6"/>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7" name="object 7"/>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8" name="object 8"/>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10" name="object 10"/>
          <p:cNvSpPr txBox="1"/>
          <p:nvPr/>
        </p:nvSpPr>
        <p:spPr>
          <a:xfrm>
            <a:off x="444500" y="1967721"/>
            <a:ext cx="1531620" cy="334899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131445" indent="-100965">
              <a:lnSpc>
                <a:spcPct val="100000"/>
              </a:lnSpc>
              <a:spcBef>
                <a:spcPts val="570"/>
              </a:spcBef>
            </a:pPr>
            <a:r>
              <a:rPr sz="900" spc="142" baseline="9259" dirty="0">
                <a:solidFill>
                  <a:srgbClr val="474C55"/>
                </a:solidFill>
                <a:latin typeface="Lucida Sans"/>
                <a:cs typeface="Lucida Sans"/>
              </a:rPr>
              <a:t>n</a:t>
            </a:r>
            <a:r>
              <a:rPr sz="900" spc="-157" baseline="9259" dirty="0">
                <a:solidFill>
                  <a:srgbClr val="474C55"/>
                </a:solidFill>
                <a:latin typeface="Lucida Sans"/>
                <a:cs typeface="Lucida Sans"/>
              </a:rPr>
              <a:t> </a:t>
            </a:r>
            <a:r>
              <a:rPr sz="1000" spc="-40" dirty="0">
                <a:solidFill>
                  <a:srgbClr val="474C55"/>
                </a:solidFill>
                <a:latin typeface="Calibri"/>
                <a:cs typeface="Calibri"/>
              </a:rPr>
              <a:t>Most </a:t>
            </a:r>
            <a:r>
              <a:rPr sz="1000" spc="-25" dirty="0">
                <a:solidFill>
                  <a:srgbClr val="474C55"/>
                </a:solidFill>
                <a:latin typeface="Calibri"/>
                <a:cs typeface="Calibri"/>
              </a:rPr>
              <a:t>investors </a:t>
            </a:r>
            <a:r>
              <a:rPr sz="1000" spc="-30" dirty="0">
                <a:solidFill>
                  <a:srgbClr val="474C55"/>
                </a:solidFill>
                <a:latin typeface="Calibri"/>
                <a:cs typeface="Calibri"/>
              </a:rPr>
              <a:t>have </a:t>
            </a:r>
            <a:r>
              <a:rPr sz="1000" spc="-25" dirty="0">
                <a:solidFill>
                  <a:srgbClr val="474C55"/>
                </a:solidFill>
                <a:latin typeface="Calibri"/>
                <a:cs typeface="Calibri"/>
              </a:rPr>
              <a:t>heard  </a:t>
            </a:r>
            <a:r>
              <a:rPr sz="1000" spc="-30" dirty="0">
                <a:solidFill>
                  <a:srgbClr val="474C55"/>
                </a:solidFill>
                <a:latin typeface="Calibri"/>
                <a:cs typeface="Calibri"/>
              </a:rPr>
              <a:t>the </a:t>
            </a:r>
            <a:r>
              <a:rPr sz="1000" spc="-20" dirty="0">
                <a:solidFill>
                  <a:srgbClr val="474C55"/>
                </a:solidFill>
                <a:latin typeface="Calibri"/>
                <a:cs typeface="Calibri"/>
              </a:rPr>
              <a:t>phrase “buy </a:t>
            </a:r>
            <a:r>
              <a:rPr sz="1000" spc="-30" dirty="0">
                <a:solidFill>
                  <a:srgbClr val="474C55"/>
                </a:solidFill>
                <a:latin typeface="Calibri"/>
                <a:cs typeface="Calibri"/>
              </a:rPr>
              <a:t>low, </a:t>
            </a:r>
            <a:r>
              <a:rPr sz="1000" spc="-20" dirty="0">
                <a:solidFill>
                  <a:srgbClr val="474C55"/>
                </a:solidFill>
                <a:latin typeface="Calibri"/>
                <a:cs typeface="Calibri"/>
              </a:rPr>
              <a:t>sell  </a:t>
            </a:r>
            <a:r>
              <a:rPr sz="1000" spc="-5" dirty="0">
                <a:solidFill>
                  <a:srgbClr val="474C55"/>
                </a:solidFill>
                <a:latin typeface="Calibri"/>
                <a:cs typeface="Calibri"/>
              </a:rPr>
              <a:t>high.”</a:t>
            </a:r>
            <a:endParaRPr sz="1000">
              <a:latin typeface="Calibri"/>
              <a:cs typeface="Calibri"/>
            </a:endParaRPr>
          </a:p>
          <a:p>
            <a:pPr marL="113030" marR="83185" indent="-100965">
              <a:lnSpc>
                <a:spcPct val="100000"/>
              </a:lnSpc>
              <a:spcBef>
                <a:spcPts val="450"/>
              </a:spcBef>
            </a:pPr>
            <a:r>
              <a:rPr sz="900" spc="142" baseline="9259" dirty="0">
                <a:solidFill>
                  <a:srgbClr val="474C55"/>
                </a:solidFill>
                <a:latin typeface="Lucida Sans"/>
                <a:cs typeface="Lucida Sans"/>
              </a:rPr>
              <a:t>n </a:t>
            </a:r>
            <a:r>
              <a:rPr sz="1000" spc="-30" dirty="0">
                <a:solidFill>
                  <a:srgbClr val="474C55"/>
                </a:solidFill>
                <a:latin typeface="Calibri"/>
                <a:cs typeface="Calibri"/>
              </a:rPr>
              <a:t>Unfortunately, </a:t>
            </a:r>
            <a:r>
              <a:rPr sz="1000" spc="-25" dirty="0">
                <a:solidFill>
                  <a:srgbClr val="474C55"/>
                </a:solidFill>
                <a:latin typeface="Calibri"/>
                <a:cs typeface="Calibri"/>
              </a:rPr>
              <a:t>emotions </a:t>
            </a:r>
            <a:r>
              <a:rPr sz="1000" spc="-135" dirty="0">
                <a:solidFill>
                  <a:srgbClr val="474C55"/>
                </a:solidFill>
                <a:latin typeface="Calibri"/>
                <a:cs typeface="Calibri"/>
              </a:rPr>
              <a:t>—  </a:t>
            </a:r>
            <a:r>
              <a:rPr sz="1000" spc="-30" dirty="0">
                <a:solidFill>
                  <a:srgbClr val="474C55"/>
                </a:solidFill>
                <a:latin typeface="Calibri"/>
                <a:cs typeface="Calibri"/>
              </a:rPr>
              <a:t>anxiety </a:t>
            </a:r>
            <a:r>
              <a:rPr sz="1000" spc="-5" dirty="0">
                <a:solidFill>
                  <a:srgbClr val="474C55"/>
                </a:solidFill>
                <a:latin typeface="Calibri"/>
                <a:cs typeface="Calibri"/>
              </a:rPr>
              <a:t>during </a:t>
            </a:r>
            <a:r>
              <a:rPr sz="1000" spc="-15" dirty="0">
                <a:solidFill>
                  <a:srgbClr val="474C55"/>
                </a:solidFill>
                <a:latin typeface="Calibri"/>
                <a:cs typeface="Calibri"/>
              </a:rPr>
              <a:t>declines </a:t>
            </a:r>
            <a:r>
              <a:rPr sz="1000" spc="-35" dirty="0">
                <a:solidFill>
                  <a:srgbClr val="474C55"/>
                </a:solidFill>
                <a:latin typeface="Calibri"/>
                <a:cs typeface="Calibri"/>
              </a:rPr>
              <a:t>or  </a:t>
            </a:r>
            <a:r>
              <a:rPr sz="1000" spc="-30" dirty="0">
                <a:solidFill>
                  <a:srgbClr val="474C55"/>
                </a:solidFill>
                <a:latin typeface="Calibri"/>
                <a:cs typeface="Calibri"/>
              </a:rPr>
              <a:t>excitement </a:t>
            </a:r>
            <a:r>
              <a:rPr sz="1000" spc="-5" dirty="0">
                <a:solidFill>
                  <a:srgbClr val="474C55"/>
                </a:solidFill>
                <a:latin typeface="Calibri"/>
                <a:cs typeface="Calibri"/>
              </a:rPr>
              <a:t>during </a:t>
            </a:r>
            <a:r>
              <a:rPr sz="1000" spc="-25" dirty="0">
                <a:solidFill>
                  <a:srgbClr val="474C55"/>
                </a:solidFill>
                <a:latin typeface="Calibri"/>
                <a:cs typeface="Calibri"/>
              </a:rPr>
              <a:t>rallies</a:t>
            </a:r>
            <a:r>
              <a:rPr sz="1000" spc="-165" dirty="0">
                <a:solidFill>
                  <a:srgbClr val="474C55"/>
                </a:solidFill>
                <a:latin typeface="Calibri"/>
                <a:cs typeface="Calibri"/>
              </a:rPr>
              <a:t> </a:t>
            </a:r>
            <a:r>
              <a:rPr sz="1000" spc="-135" dirty="0">
                <a:solidFill>
                  <a:srgbClr val="474C55"/>
                </a:solidFill>
                <a:latin typeface="Calibri"/>
                <a:cs typeface="Calibri"/>
              </a:rPr>
              <a:t>—  </a:t>
            </a:r>
            <a:r>
              <a:rPr sz="1000" spc="-35" dirty="0">
                <a:solidFill>
                  <a:srgbClr val="474C55"/>
                </a:solidFill>
                <a:latin typeface="Calibri"/>
                <a:cs typeface="Calibri"/>
              </a:rPr>
              <a:t>often </a:t>
            </a:r>
            <a:r>
              <a:rPr sz="1000" spc="-10" dirty="0">
                <a:solidFill>
                  <a:srgbClr val="474C55"/>
                </a:solidFill>
                <a:latin typeface="Calibri"/>
                <a:cs typeface="Calibri"/>
              </a:rPr>
              <a:t>trigger </a:t>
            </a:r>
            <a:r>
              <a:rPr sz="1000" spc="-5" dirty="0">
                <a:solidFill>
                  <a:srgbClr val="474C55"/>
                </a:solidFill>
                <a:latin typeface="Calibri"/>
                <a:cs typeface="Calibri"/>
              </a:rPr>
              <a:t>buying </a:t>
            </a:r>
            <a:r>
              <a:rPr sz="1000" spc="-35" dirty="0">
                <a:solidFill>
                  <a:srgbClr val="474C55"/>
                </a:solidFill>
                <a:latin typeface="Calibri"/>
                <a:cs typeface="Calibri"/>
              </a:rPr>
              <a:t>when  </a:t>
            </a:r>
            <a:r>
              <a:rPr sz="1000" spc="-15" dirty="0">
                <a:solidFill>
                  <a:srgbClr val="474C55"/>
                </a:solidFill>
                <a:latin typeface="Calibri"/>
                <a:cs typeface="Calibri"/>
              </a:rPr>
              <a:t>prices </a:t>
            </a:r>
            <a:r>
              <a:rPr sz="1000" spc="-35" dirty="0">
                <a:solidFill>
                  <a:srgbClr val="474C55"/>
                </a:solidFill>
                <a:latin typeface="Calibri"/>
                <a:cs typeface="Calibri"/>
              </a:rPr>
              <a:t>are </a:t>
            </a:r>
            <a:r>
              <a:rPr sz="1000" dirty="0">
                <a:solidFill>
                  <a:srgbClr val="474C55"/>
                </a:solidFill>
                <a:latin typeface="Calibri"/>
                <a:cs typeface="Calibri"/>
              </a:rPr>
              <a:t>high </a:t>
            </a:r>
            <a:r>
              <a:rPr sz="1000" spc="-15" dirty="0">
                <a:solidFill>
                  <a:srgbClr val="474C55"/>
                </a:solidFill>
                <a:latin typeface="Calibri"/>
                <a:cs typeface="Calibri"/>
              </a:rPr>
              <a:t>and </a:t>
            </a:r>
            <a:r>
              <a:rPr sz="1000" spc="-10" dirty="0">
                <a:solidFill>
                  <a:srgbClr val="474C55"/>
                </a:solidFill>
                <a:latin typeface="Calibri"/>
                <a:cs typeface="Calibri"/>
              </a:rPr>
              <a:t>selling  </a:t>
            </a:r>
            <a:r>
              <a:rPr sz="1000" spc="-30" dirty="0">
                <a:solidFill>
                  <a:srgbClr val="474C55"/>
                </a:solidFill>
                <a:latin typeface="Calibri"/>
                <a:cs typeface="Calibri"/>
              </a:rPr>
              <a:t>when</a:t>
            </a:r>
            <a:r>
              <a:rPr sz="1000" spc="-85" dirty="0">
                <a:solidFill>
                  <a:srgbClr val="474C55"/>
                </a:solidFill>
                <a:latin typeface="Calibri"/>
                <a:cs typeface="Calibri"/>
              </a:rPr>
              <a:t> </a:t>
            </a:r>
            <a:r>
              <a:rPr sz="1000" spc="-15" dirty="0">
                <a:solidFill>
                  <a:srgbClr val="474C55"/>
                </a:solidFill>
                <a:latin typeface="Calibri"/>
                <a:cs typeface="Calibri"/>
              </a:rPr>
              <a:t>prices</a:t>
            </a:r>
            <a:r>
              <a:rPr sz="1000" spc="-85" dirty="0">
                <a:solidFill>
                  <a:srgbClr val="474C55"/>
                </a:solidFill>
                <a:latin typeface="Calibri"/>
                <a:cs typeface="Calibri"/>
              </a:rPr>
              <a:t> </a:t>
            </a:r>
            <a:r>
              <a:rPr sz="1000" spc="-35" dirty="0">
                <a:solidFill>
                  <a:srgbClr val="474C55"/>
                </a:solidFill>
                <a:latin typeface="Calibri"/>
                <a:cs typeface="Calibri"/>
              </a:rPr>
              <a:t>are</a:t>
            </a:r>
            <a:r>
              <a:rPr sz="1000" spc="-85" dirty="0">
                <a:solidFill>
                  <a:srgbClr val="474C55"/>
                </a:solidFill>
                <a:latin typeface="Calibri"/>
                <a:cs typeface="Calibri"/>
              </a:rPr>
              <a:t> </a:t>
            </a:r>
            <a:r>
              <a:rPr sz="1000" spc="-30" dirty="0">
                <a:solidFill>
                  <a:srgbClr val="474C55"/>
                </a:solidFill>
                <a:latin typeface="Calibri"/>
                <a:cs typeface="Calibri"/>
              </a:rPr>
              <a:t>low.</a:t>
            </a:r>
            <a:endParaRPr sz="1000">
              <a:latin typeface="Calibri"/>
              <a:cs typeface="Calibri"/>
            </a:endParaRPr>
          </a:p>
          <a:p>
            <a:pPr marL="113030" marR="5080" indent="-100965">
              <a:lnSpc>
                <a:spcPct val="100000"/>
              </a:lnSpc>
              <a:spcBef>
                <a:spcPts val="450"/>
              </a:spcBef>
            </a:pPr>
            <a:r>
              <a:rPr sz="900" spc="142" baseline="9259" dirty="0">
                <a:solidFill>
                  <a:srgbClr val="474C55"/>
                </a:solidFill>
                <a:latin typeface="Lucida Sans"/>
                <a:cs typeface="Lucida Sans"/>
              </a:rPr>
              <a:t>n </a:t>
            </a:r>
            <a:r>
              <a:rPr sz="1000" spc="-25" dirty="0">
                <a:solidFill>
                  <a:srgbClr val="474C55"/>
                </a:solidFill>
                <a:latin typeface="Calibri"/>
                <a:cs typeface="Calibri"/>
              </a:rPr>
              <a:t>Poor </a:t>
            </a:r>
            <a:r>
              <a:rPr sz="1000" spc="-30" dirty="0">
                <a:solidFill>
                  <a:srgbClr val="474C55"/>
                </a:solidFill>
                <a:latin typeface="Calibri"/>
                <a:cs typeface="Calibri"/>
              </a:rPr>
              <a:t>market </a:t>
            </a:r>
            <a:r>
              <a:rPr sz="1000" spc="-15" dirty="0">
                <a:solidFill>
                  <a:srgbClr val="474C55"/>
                </a:solidFill>
                <a:latin typeface="Calibri"/>
                <a:cs typeface="Calibri"/>
              </a:rPr>
              <a:t>timing</a:t>
            </a:r>
            <a:r>
              <a:rPr sz="1000" spc="-160" dirty="0">
                <a:solidFill>
                  <a:srgbClr val="474C55"/>
                </a:solidFill>
                <a:latin typeface="Calibri"/>
                <a:cs typeface="Calibri"/>
              </a:rPr>
              <a:t> </a:t>
            </a:r>
            <a:r>
              <a:rPr sz="1000" spc="-135" dirty="0">
                <a:solidFill>
                  <a:srgbClr val="474C55"/>
                </a:solidFill>
                <a:latin typeface="Calibri"/>
                <a:cs typeface="Calibri"/>
              </a:rPr>
              <a:t>— </a:t>
            </a:r>
            <a:r>
              <a:rPr sz="1000" spc="-10" dirty="0">
                <a:solidFill>
                  <a:srgbClr val="474C55"/>
                </a:solidFill>
                <a:latin typeface="Calibri"/>
                <a:cs typeface="Calibri"/>
              </a:rPr>
              <a:t>selling  </a:t>
            </a:r>
            <a:r>
              <a:rPr sz="1000" spc="-35" dirty="0">
                <a:solidFill>
                  <a:srgbClr val="474C55"/>
                </a:solidFill>
                <a:latin typeface="Calibri"/>
                <a:cs typeface="Calibri"/>
              </a:rPr>
              <a:t>to </a:t>
            </a:r>
            <a:r>
              <a:rPr sz="1000" spc="-25" dirty="0">
                <a:solidFill>
                  <a:srgbClr val="474C55"/>
                </a:solidFill>
                <a:latin typeface="Calibri"/>
                <a:cs typeface="Calibri"/>
              </a:rPr>
              <a:t>avoid </a:t>
            </a:r>
            <a:r>
              <a:rPr sz="1000" spc="-15" dirty="0">
                <a:solidFill>
                  <a:srgbClr val="474C55"/>
                </a:solidFill>
                <a:latin typeface="Calibri"/>
                <a:cs typeface="Calibri"/>
              </a:rPr>
              <a:t>declines </a:t>
            </a:r>
            <a:r>
              <a:rPr sz="1000" spc="-30" dirty="0">
                <a:solidFill>
                  <a:srgbClr val="474C55"/>
                </a:solidFill>
                <a:latin typeface="Calibri"/>
                <a:cs typeface="Calibri"/>
              </a:rPr>
              <a:t>or </a:t>
            </a:r>
            <a:r>
              <a:rPr sz="1000" spc="-5" dirty="0">
                <a:solidFill>
                  <a:srgbClr val="474C55"/>
                </a:solidFill>
                <a:latin typeface="Calibri"/>
                <a:cs typeface="Calibri"/>
              </a:rPr>
              <a:t>buying  </a:t>
            </a:r>
            <a:r>
              <a:rPr sz="1000" spc="-40" dirty="0">
                <a:solidFill>
                  <a:srgbClr val="474C55"/>
                </a:solidFill>
                <a:latin typeface="Calibri"/>
                <a:cs typeface="Calibri"/>
              </a:rPr>
              <a:t>after </a:t>
            </a:r>
            <a:r>
              <a:rPr sz="1000" spc="-30" dirty="0">
                <a:solidFill>
                  <a:srgbClr val="474C55"/>
                </a:solidFill>
                <a:latin typeface="Calibri"/>
                <a:cs typeface="Calibri"/>
              </a:rPr>
              <a:t>a </a:t>
            </a:r>
            <a:r>
              <a:rPr sz="1000" spc="-25" dirty="0">
                <a:solidFill>
                  <a:srgbClr val="474C55"/>
                </a:solidFill>
                <a:latin typeface="Calibri"/>
                <a:cs typeface="Calibri"/>
              </a:rPr>
              <a:t>rally </a:t>
            </a:r>
            <a:r>
              <a:rPr sz="1000" spc="-135" dirty="0">
                <a:solidFill>
                  <a:srgbClr val="474C55"/>
                </a:solidFill>
                <a:latin typeface="Calibri"/>
                <a:cs typeface="Calibri"/>
              </a:rPr>
              <a:t>— </a:t>
            </a:r>
            <a:r>
              <a:rPr sz="1000" spc="-15" dirty="0">
                <a:solidFill>
                  <a:srgbClr val="474C55"/>
                </a:solidFill>
                <a:latin typeface="Calibri"/>
                <a:cs typeface="Calibri"/>
              </a:rPr>
              <a:t>can </a:t>
            </a:r>
            <a:r>
              <a:rPr sz="1000" spc="-20" dirty="0">
                <a:solidFill>
                  <a:srgbClr val="474C55"/>
                </a:solidFill>
                <a:latin typeface="Calibri"/>
                <a:cs typeface="Calibri"/>
              </a:rPr>
              <a:t>lessen  </a:t>
            </a:r>
            <a:r>
              <a:rPr sz="1000" spc="-25" dirty="0">
                <a:solidFill>
                  <a:srgbClr val="474C55"/>
                </a:solidFill>
                <a:latin typeface="Calibri"/>
                <a:cs typeface="Calibri"/>
              </a:rPr>
              <a:t>your portfolio’s </a:t>
            </a:r>
            <a:r>
              <a:rPr sz="1000" spc="-20" dirty="0">
                <a:solidFill>
                  <a:srgbClr val="474C55"/>
                </a:solidFill>
                <a:latin typeface="Calibri"/>
                <a:cs typeface="Calibri"/>
              </a:rPr>
              <a:t>long-term  </a:t>
            </a:r>
            <a:r>
              <a:rPr sz="1000" spc="-25" dirty="0">
                <a:solidFill>
                  <a:srgbClr val="474C55"/>
                </a:solidFill>
                <a:latin typeface="Calibri"/>
                <a:cs typeface="Calibri"/>
              </a:rPr>
              <a:t>potential.</a:t>
            </a:r>
            <a:endParaRPr sz="1000">
              <a:latin typeface="Calibri"/>
              <a:cs typeface="Calibri"/>
            </a:endParaRPr>
          </a:p>
          <a:p>
            <a:pPr marL="113030" marR="59055" indent="-100965">
              <a:lnSpc>
                <a:spcPct val="100000"/>
              </a:lnSpc>
              <a:spcBef>
                <a:spcPts val="450"/>
              </a:spcBef>
            </a:pPr>
            <a:r>
              <a:rPr sz="900" spc="142" baseline="9259" dirty="0">
                <a:solidFill>
                  <a:srgbClr val="474C55"/>
                </a:solidFill>
                <a:latin typeface="Lucida Sans"/>
                <a:cs typeface="Lucida Sans"/>
              </a:rPr>
              <a:t>n </a:t>
            </a:r>
            <a:r>
              <a:rPr sz="1000" spc="-30" dirty="0">
                <a:solidFill>
                  <a:srgbClr val="474C55"/>
                </a:solidFill>
                <a:latin typeface="Calibri"/>
                <a:cs typeface="Calibri"/>
              </a:rPr>
              <a:t>When volatility </a:t>
            </a:r>
            <a:r>
              <a:rPr sz="1000" spc="-20" dirty="0">
                <a:solidFill>
                  <a:srgbClr val="474C55"/>
                </a:solidFill>
                <a:latin typeface="Calibri"/>
                <a:cs typeface="Calibri"/>
              </a:rPr>
              <a:t>hits, don’t  </a:t>
            </a:r>
            <a:r>
              <a:rPr sz="1000" spc="-30" dirty="0">
                <a:solidFill>
                  <a:srgbClr val="474C55"/>
                </a:solidFill>
                <a:latin typeface="Calibri"/>
                <a:cs typeface="Calibri"/>
              </a:rPr>
              <a:t>let</a:t>
            </a:r>
            <a:r>
              <a:rPr sz="1000" spc="-75" dirty="0">
                <a:solidFill>
                  <a:srgbClr val="474C55"/>
                </a:solidFill>
                <a:latin typeface="Calibri"/>
                <a:cs typeface="Calibri"/>
              </a:rPr>
              <a:t> </a:t>
            </a:r>
            <a:r>
              <a:rPr sz="1000" spc="-25" dirty="0">
                <a:solidFill>
                  <a:srgbClr val="474C55"/>
                </a:solidFill>
                <a:latin typeface="Calibri"/>
                <a:cs typeface="Calibri"/>
              </a:rPr>
              <a:t>your</a:t>
            </a:r>
            <a:r>
              <a:rPr sz="1000" spc="-75" dirty="0">
                <a:solidFill>
                  <a:srgbClr val="474C55"/>
                </a:solidFill>
                <a:latin typeface="Calibri"/>
                <a:cs typeface="Calibri"/>
              </a:rPr>
              <a:t> </a:t>
            </a:r>
            <a:r>
              <a:rPr sz="1000" spc="-25" dirty="0">
                <a:solidFill>
                  <a:srgbClr val="474C55"/>
                </a:solidFill>
                <a:latin typeface="Calibri"/>
                <a:cs typeface="Calibri"/>
              </a:rPr>
              <a:t>emotions</a:t>
            </a:r>
            <a:r>
              <a:rPr sz="1000" spc="-75" dirty="0">
                <a:solidFill>
                  <a:srgbClr val="474C55"/>
                </a:solidFill>
                <a:latin typeface="Calibri"/>
                <a:cs typeface="Calibri"/>
              </a:rPr>
              <a:t> </a:t>
            </a:r>
            <a:r>
              <a:rPr sz="1000" spc="-30" dirty="0">
                <a:solidFill>
                  <a:srgbClr val="474C55"/>
                </a:solidFill>
                <a:latin typeface="Calibri"/>
                <a:cs typeface="Calibri"/>
              </a:rPr>
              <a:t>take</a:t>
            </a:r>
            <a:r>
              <a:rPr sz="1000" spc="-75" dirty="0">
                <a:solidFill>
                  <a:srgbClr val="474C55"/>
                </a:solidFill>
                <a:latin typeface="Calibri"/>
                <a:cs typeface="Calibri"/>
              </a:rPr>
              <a:t> </a:t>
            </a:r>
            <a:r>
              <a:rPr sz="1000" spc="-30" dirty="0">
                <a:solidFill>
                  <a:srgbClr val="474C55"/>
                </a:solidFill>
                <a:latin typeface="Calibri"/>
                <a:cs typeface="Calibri"/>
              </a:rPr>
              <a:t>over.  </a:t>
            </a:r>
            <a:r>
              <a:rPr sz="1000" spc="-25" dirty="0">
                <a:solidFill>
                  <a:srgbClr val="474C55"/>
                </a:solidFill>
                <a:latin typeface="Calibri"/>
                <a:cs typeface="Calibri"/>
              </a:rPr>
              <a:t>Remember your financial  </a:t>
            </a:r>
            <a:r>
              <a:rPr sz="1000" spc="-20" dirty="0">
                <a:solidFill>
                  <a:srgbClr val="474C55"/>
                </a:solidFill>
                <a:latin typeface="Calibri"/>
                <a:cs typeface="Calibri"/>
              </a:rPr>
              <a:t>plan </a:t>
            </a:r>
            <a:r>
              <a:rPr sz="1000" spc="-15" dirty="0">
                <a:solidFill>
                  <a:srgbClr val="474C55"/>
                </a:solidFill>
                <a:latin typeface="Calibri"/>
                <a:cs typeface="Calibri"/>
              </a:rPr>
              <a:t>and </a:t>
            </a:r>
            <a:r>
              <a:rPr sz="1000" spc="-25" dirty="0">
                <a:solidFill>
                  <a:srgbClr val="474C55"/>
                </a:solidFill>
                <a:latin typeface="Calibri"/>
                <a:cs typeface="Calibri"/>
              </a:rPr>
              <a:t>resist </a:t>
            </a:r>
            <a:r>
              <a:rPr sz="1000" spc="-30" dirty="0">
                <a:solidFill>
                  <a:srgbClr val="474C55"/>
                </a:solidFill>
                <a:latin typeface="Calibri"/>
                <a:cs typeface="Calibri"/>
              </a:rPr>
              <a:t>the </a:t>
            </a:r>
            <a:r>
              <a:rPr sz="1000" spc="-10" dirty="0">
                <a:solidFill>
                  <a:srgbClr val="474C55"/>
                </a:solidFill>
                <a:latin typeface="Calibri"/>
                <a:cs typeface="Calibri"/>
              </a:rPr>
              <a:t>urge </a:t>
            </a:r>
            <a:r>
              <a:rPr sz="1000" spc="-40" dirty="0">
                <a:solidFill>
                  <a:srgbClr val="474C55"/>
                </a:solidFill>
                <a:latin typeface="Calibri"/>
                <a:cs typeface="Calibri"/>
              </a:rPr>
              <a:t>to  </a:t>
            </a:r>
            <a:r>
              <a:rPr sz="1000" spc="-30" dirty="0">
                <a:solidFill>
                  <a:srgbClr val="474C55"/>
                </a:solidFill>
                <a:latin typeface="Calibri"/>
                <a:cs typeface="Calibri"/>
              </a:rPr>
              <a:t>time the</a:t>
            </a:r>
            <a:r>
              <a:rPr sz="1000" spc="-180" dirty="0">
                <a:solidFill>
                  <a:srgbClr val="474C55"/>
                </a:solidFill>
                <a:latin typeface="Calibri"/>
                <a:cs typeface="Calibri"/>
              </a:rPr>
              <a:t> </a:t>
            </a:r>
            <a:r>
              <a:rPr sz="1000" spc="-25" dirty="0">
                <a:solidFill>
                  <a:srgbClr val="474C55"/>
                </a:solidFill>
                <a:latin typeface="Calibri"/>
                <a:cs typeface="Calibri"/>
              </a:rPr>
              <a:t>market.</a:t>
            </a:r>
            <a:endParaRPr sz="1000">
              <a:latin typeface="Calibri"/>
              <a:cs typeface="Calibri"/>
            </a:endParaRPr>
          </a:p>
        </p:txBody>
      </p:sp>
      <p:sp>
        <p:nvSpPr>
          <p:cNvPr id="11" name="object 11"/>
          <p:cNvSpPr txBox="1"/>
          <p:nvPr/>
        </p:nvSpPr>
        <p:spPr>
          <a:xfrm>
            <a:off x="2768600" y="1458277"/>
            <a:ext cx="3886835" cy="238760"/>
          </a:xfrm>
          <a:prstGeom prst="rect">
            <a:avLst/>
          </a:prstGeom>
        </p:spPr>
        <p:txBody>
          <a:bodyPr vert="horz" wrap="square" lIns="0" tIns="0" rIns="0" bIns="0" rtlCol="0">
            <a:spAutoFit/>
          </a:bodyPr>
          <a:lstStyle/>
          <a:p>
            <a:pPr marL="12700">
              <a:lnSpc>
                <a:spcPct val="100000"/>
              </a:lnSpc>
            </a:pPr>
            <a:r>
              <a:rPr sz="1500" spc="5" dirty="0">
                <a:solidFill>
                  <a:srgbClr val="474C55"/>
                </a:solidFill>
                <a:latin typeface="Calibri"/>
                <a:cs typeface="Calibri"/>
              </a:rPr>
              <a:t>Emotions</a:t>
            </a:r>
            <a:r>
              <a:rPr sz="1500" spc="-60" dirty="0">
                <a:solidFill>
                  <a:srgbClr val="474C55"/>
                </a:solidFill>
                <a:latin typeface="Calibri"/>
                <a:cs typeface="Calibri"/>
              </a:rPr>
              <a:t> </a:t>
            </a:r>
            <a:r>
              <a:rPr sz="1500" dirty="0">
                <a:solidFill>
                  <a:srgbClr val="474C55"/>
                </a:solidFill>
                <a:latin typeface="Calibri"/>
                <a:cs typeface="Calibri"/>
              </a:rPr>
              <a:t>may</a:t>
            </a:r>
            <a:r>
              <a:rPr sz="1500" spc="-60" dirty="0">
                <a:solidFill>
                  <a:srgbClr val="474C55"/>
                </a:solidFill>
                <a:latin typeface="Calibri"/>
                <a:cs typeface="Calibri"/>
              </a:rPr>
              <a:t> </a:t>
            </a:r>
            <a:r>
              <a:rPr sz="1500" dirty="0">
                <a:solidFill>
                  <a:srgbClr val="474C55"/>
                </a:solidFill>
                <a:latin typeface="Calibri"/>
                <a:cs typeface="Calibri"/>
              </a:rPr>
              <a:t>lead</a:t>
            </a:r>
            <a:r>
              <a:rPr sz="1500" spc="-60" dirty="0">
                <a:solidFill>
                  <a:srgbClr val="474C55"/>
                </a:solidFill>
                <a:latin typeface="Calibri"/>
                <a:cs typeface="Calibri"/>
              </a:rPr>
              <a:t> </a:t>
            </a:r>
            <a:r>
              <a:rPr sz="1500" spc="-20" dirty="0">
                <a:solidFill>
                  <a:srgbClr val="474C55"/>
                </a:solidFill>
                <a:latin typeface="Calibri"/>
                <a:cs typeface="Calibri"/>
              </a:rPr>
              <a:t>to</a:t>
            </a:r>
            <a:r>
              <a:rPr sz="1500" spc="-60" dirty="0">
                <a:solidFill>
                  <a:srgbClr val="474C55"/>
                </a:solidFill>
                <a:latin typeface="Calibri"/>
                <a:cs typeface="Calibri"/>
              </a:rPr>
              <a:t> </a:t>
            </a:r>
            <a:r>
              <a:rPr sz="1500" spc="25" dirty="0">
                <a:solidFill>
                  <a:srgbClr val="474C55"/>
                </a:solidFill>
                <a:latin typeface="Calibri"/>
                <a:cs typeface="Calibri"/>
              </a:rPr>
              <a:t>buying</a:t>
            </a:r>
            <a:r>
              <a:rPr sz="1500" spc="-60" dirty="0">
                <a:solidFill>
                  <a:srgbClr val="474C55"/>
                </a:solidFill>
                <a:latin typeface="Calibri"/>
                <a:cs typeface="Calibri"/>
              </a:rPr>
              <a:t> </a:t>
            </a:r>
            <a:r>
              <a:rPr sz="1500" spc="30" dirty="0">
                <a:solidFill>
                  <a:srgbClr val="474C55"/>
                </a:solidFill>
                <a:latin typeface="Calibri"/>
                <a:cs typeface="Calibri"/>
              </a:rPr>
              <a:t>high</a:t>
            </a:r>
            <a:r>
              <a:rPr sz="1500" spc="-60" dirty="0">
                <a:solidFill>
                  <a:srgbClr val="474C55"/>
                </a:solidFill>
                <a:latin typeface="Calibri"/>
                <a:cs typeface="Calibri"/>
              </a:rPr>
              <a:t> </a:t>
            </a:r>
            <a:r>
              <a:rPr sz="1500" spc="10" dirty="0">
                <a:solidFill>
                  <a:srgbClr val="474C55"/>
                </a:solidFill>
                <a:latin typeface="Calibri"/>
                <a:cs typeface="Calibri"/>
              </a:rPr>
              <a:t>and</a:t>
            </a:r>
            <a:r>
              <a:rPr sz="1500" spc="-60" dirty="0">
                <a:solidFill>
                  <a:srgbClr val="474C55"/>
                </a:solidFill>
                <a:latin typeface="Calibri"/>
                <a:cs typeface="Calibri"/>
              </a:rPr>
              <a:t> </a:t>
            </a:r>
            <a:r>
              <a:rPr sz="1500" spc="20" dirty="0">
                <a:solidFill>
                  <a:srgbClr val="474C55"/>
                </a:solidFill>
                <a:latin typeface="Calibri"/>
                <a:cs typeface="Calibri"/>
              </a:rPr>
              <a:t>selling</a:t>
            </a:r>
            <a:r>
              <a:rPr sz="1500" spc="-60" dirty="0">
                <a:solidFill>
                  <a:srgbClr val="474C55"/>
                </a:solidFill>
                <a:latin typeface="Calibri"/>
                <a:cs typeface="Calibri"/>
              </a:rPr>
              <a:t> </a:t>
            </a:r>
            <a:r>
              <a:rPr sz="1500" spc="-30" dirty="0">
                <a:solidFill>
                  <a:srgbClr val="474C55"/>
                </a:solidFill>
                <a:latin typeface="Calibri"/>
                <a:cs typeface="Calibri"/>
              </a:rPr>
              <a:t>low.</a:t>
            </a:r>
            <a:endParaRPr sz="1500" dirty="0">
              <a:latin typeface="Calibri"/>
              <a:cs typeface="Calibri"/>
            </a:endParaRPr>
          </a:p>
        </p:txBody>
      </p:sp>
      <p:sp>
        <p:nvSpPr>
          <p:cNvPr id="12" name="object 12"/>
          <p:cNvSpPr txBox="1"/>
          <p:nvPr/>
        </p:nvSpPr>
        <p:spPr>
          <a:xfrm>
            <a:off x="2768600" y="6011608"/>
            <a:ext cx="5523865" cy="467995"/>
          </a:xfrm>
          <a:prstGeom prst="rect">
            <a:avLst/>
          </a:prstGeom>
        </p:spPr>
        <p:txBody>
          <a:bodyPr vert="horz" wrap="square" lIns="0" tIns="0" rIns="0" bIns="0" rtlCol="0">
            <a:spAutoFit/>
          </a:bodyPr>
          <a:lstStyle/>
          <a:p>
            <a:pPr marL="12700" marR="5080">
              <a:lnSpc>
                <a:spcPct val="100000"/>
              </a:lnSpc>
            </a:pPr>
            <a:r>
              <a:rPr sz="1500" dirty="0">
                <a:solidFill>
                  <a:schemeClr val="accent6">
                    <a:lumMod val="75000"/>
                  </a:schemeClr>
                </a:solidFill>
                <a:latin typeface="Calibri"/>
                <a:cs typeface="Calibri"/>
              </a:rPr>
              <a:t>Investing</a:t>
            </a:r>
            <a:r>
              <a:rPr sz="1500" spc="-50"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for</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the</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long</a:t>
            </a:r>
            <a:r>
              <a:rPr sz="1500" spc="-50" dirty="0">
                <a:solidFill>
                  <a:schemeClr val="accent6">
                    <a:lumMod val="75000"/>
                  </a:schemeClr>
                </a:solidFill>
                <a:latin typeface="Calibri"/>
                <a:cs typeface="Calibri"/>
              </a:rPr>
              <a:t> </a:t>
            </a:r>
            <a:r>
              <a:rPr sz="1500" spc="-30" dirty="0">
                <a:solidFill>
                  <a:schemeClr val="accent6">
                    <a:lumMod val="75000"/>
                  </a:schemeClr>
                </a:solidFill>
                <a:latin typeface="Calibri"/>
                <a:cs typeface="Calibri"/>
              </a:rPr>
              <a:t>term</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and</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resisting</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the</a:t>
            </a:r>
            <a:r>
              <a:rPr sz="1500" spc="-5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urge</a:t>
            </a:r>
            <a:r>
              <a:rPr sz="1500" spc="-50"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to</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time</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the</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market</a:t>
            </a:r>
            <a:r>
              <a:rPr sz="1500" spc="-5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may  </a:t>
            </a:r>
            <a:r>
              <a:rPr sz="1500" spc="-10" dirty="0">
                <a:solidFill>
                  <a:schemeClr val="accent6">
                    <a:lumMod val="75000"/>
                  </a:schemeClr>
                </a:solidFill>
                <a:latin typeface="Calibri"/>
                <a:cs typeface="Calibri"/>
              </a:rPr>
              <a:t>be </a:t>
            </a:r>
            <a:r>
              <a:rPr sz="1500" spc="-30" dirty="0">
                <a:solidFill>
                  <a:schemeClr val="accent6">
                    <a:lumMod val="75000"/>
                  </a:schemeClr>
                </a:solidFill>
                <a:latin typeface="Calibri"/>
                <a:cs typeface="Calibri"/>
              </a:rPr>
              <a:t>a better way </a:t>
            </a:r>
            <a:r>
              <a:rPr sz="1500" spc="-35" dirty="0">
                <a:solidFill>
                  <a:schemeClr val="accent6">
                    <a:lumMod val="75000"/>
                  </a:schemeClr>
                </a:solidFill>
                <a:latin typeface="Calibri"/>
                <a:cs typeface="Calibri"/>
              </a:rPr>
              <a:t>to </a:t>
            </a:r>
            <a:r>
              <a:rPr sz="1500" spc="-25" dirty="0">
                <a:solidFill>
                  <a:schemeClr val="accent6">
                    <a:lumMod val="75000"/>
                  </a:schemeClr>
                </a:solidFill>
                <a:latin typeface="Calibri"/>
                <a:cs typeface="Calibri"/>
              </a:rPr>
              <a:t>work </a:t>
            </a:r>
            <a:r>
              <a:rPr sz="1500" spc="-30" dirty="0">
                <a:solidFill>
                  <a:schemeClr val="accent6">
                    <a:lumMod val="75000"/>
                  </a:schemeClr>
                </a:solidFill>
                <a:latin typeface="Calibri"/>
                <a:cs typeface="Calibri"/>
              </a:rPr>
              <a:t>toward </a:t>
            </a:r>
            <a:r>
              <a:rPr sz="1500" spc="-20" dirty="0">
                <a:solidFill>
                  <a:schemeClr val="accent6">
                    <a:lumMod val="75000"/>
                  </a:schemeClr>
                </a:solidFill>
                <a:latin typeface="Calibri"/>
                <a:cs typeface="Calibri"/>
              </a:rPr>
              <a:t>your</a:t>
            </a:r>
            <a:r>
              <a:rPr sz="1500" spc="-204"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goals.</a:t>
            </a:r>
            <a:endParaRPr sz="1500" dirty="0">
              <a:solidFill>
                <a:schemeClr val="accent6">
                  <a:lumMod val="75000"/>
                </a:schemeClr>
              </a:solidFill>
              <a:latin typeface="Calibri"/>
              <a:cs typeface="Calibri"/>
            </a:endParaRPr>
          </a:p>
        </p:txBody>
      </p:sp>
      <p:sp>
        <p:nvSpPr>
          <p:cNvPr id="13" name="object 13"/>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4" name="object 14"/>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3</a:t>
            </a:r>
            <a:endParaRPr sz="1550">
              <a:latin typeface="Tahoma"/>
              <a:cs typeface="Tahoma"/>
            </a:endParaRPr>
          </a:p>
        </p:txBody>
      </p:sp>
      <p:sp>
        <p:nvSpPr>
          <p:cNvPr id="15" name="object 15"/>
          <p:cNvSpPr/>
          <p:nvPr/>
        </p:nvSpPr>
        <p:spPr>
          <a:xfrm>
            <a:off x="2801099" y="2226525"/>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607B"/>
          </a:solidFill>
        </p:spPr>
        <p:txBody>
          <a:bodyPr wrap="square" lIns="0" tIns="0" rIns="0" bIns="0" rtlCol="0"/>
          <a:lstStyle/>
          <a:p>
            <a:endParaRPr/>
          </a:p>
        </p:txBody>
      </p:sp>
      <p:sp>
        <p:nvSpPr>
          <p:cNvPr id="16" name="object 16"/>
          <p:cNvSpPr/>
          <p:nvPr/>
        </p:nvSpPr>
        <p:spPr>
          <a:xfrm>
            <a:off x="2801099" y="2378925"/>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B5D1"/>
          </a:solidFill>
        </p:spPr>
        <p:txBody>
          <a:bodyPr wrap="square" lIns="0" tIns="0" rIns="0" bIns="0" rtlCol="0"/>
          <a:lstStyle/>
          <a:p>
            <a:endParaRPr/>
          </a:p>
        </p:txBody>
      </p:sp>
      <p:sp>
        <p:nvSpPr>
          <p:cNvPr id="17" name="object 17"/>
          <p:cNvSpPr txBox="1"/>
          <p:nvPr/>
        </p:nvSpPr>
        <p:spPr>
          <a:xfrm>
            <a:off x="2788398" y="1975484"/>
            <a:ext cx="4427855" cy="501650"/>
          </a:xfrm>
          <a:prstGeom prst="rect">
            <a:avLst/>
          </a:prstGeom>
        </p:spPr>
        <p:txBody>
          <a:bodyPr vert="horz" wrap="square" lIns="0" tIns="0" rIns="0" bIns="0" rtlCol="0">
            <a:spAutoFit/>
          </a:bodyPr>
          <a:lstStyle/>
          <a:p>
            <a:pPr marL="12700">
              <a:lnSpc>
                <a:spcPct val="100000"/>
              </a:lnSpc>
            </a:pPr>
            <a:r>
              <a:rPr sz="1000" spc="-10" dirty="0">
                <a:solidFill>
                  <a:srgbClr val="474C55"/>
                </a:solidFill>
                <a:latin typeface="Calibri"/>
                <a:cs typeface="Calibri"/>
              </a:rPr>
              <a:t>Monthly</a:t>
            </a:r>
            <a:r>
              <a:rPr sz="1000" spc="-25" dirty="0">
                <a:solidFill>
                  <a:srgbClr val="474C55"/>
                </a:solidFill>
                <a:latin typeface="Calibri"/>
                <a:cs typeface="Calibri"/>
              </a:rPr>
              <a:t> </a:t>
            </a:r>
            <a:r>
              <a:rPr sz="1000" spc="-10" dirty="0">
                <a:solidFill>
                  <a:srgbClr val="474C55"/>
                </a:solidFill>
                <a:latin typeface="Calibri"/>
                <a:cs typeface="Calibri"/>
              </a:rPr>
              <a:t>flows</a:t>
            </a:r>
            <a:r>
              <a:rPr sz="1000" spc="-25" dirty="0">
                <a:solidFill>
                  <a:srgbClr val="474C55"/>
                </a:solidFill>
                <a:latin typeface="Calibri"/>
                <a:cs typeface="Calibri"/>
              </a:rPr>
              <a:t> </a:t>
            </a:r>
            <a:r>
              <a:rPr sz="1000" spc="-15" dirty="0">
                <a:solidFill>
                  <a:srgbClr val="474C55"/>
                </a:solidFill>
                <a:latin typeface="Calibri"/>
                <a:cs typeface="Calibri"/>
              </a:rPr>
              <a:t>for</a:t>
            </a:r>
            <a:r>
              <a:rPr sz="1000" spc="-25" dirty="0">
                <a:solidFill>
                  <a:srgbClr val="474C55"/>
                </a:solidFill>
                <a:latin typeface="Calibri"/>
                <a:cs typeface="Calibri"/>
              </a:rPr>
              <a:t> </a:t>
            </a:r>
            <a:r>
              <a:rPr sz="1000" spc="10" dirty="0">
                <a:solidFill>
                  <a:srgbClr val="474C55"/>
                </a:solidFill>
                <a:latin typeface="Calibri"/>
                <a:cs typeface="Calibri"/>
              </a:rPr>
              <a:t>US</a:t>
            </a:r>
            <a:r>
              <a:rPr sz="1000" spc="-25" dirty="0">
                <a:solidFill>
                  <a:srgbClr val="474C55"/>
                </a:solidFill>
                <a:latin typeface="Calibri"/>
                <a:cs typeface="Calibri"/>
              </a:rPr>
              <a:t> </a:t>
            </a:r>
            <a:r>
              <a:rPr sz="1000" spc="5" dirty="0">
                <a:solidFill>
                  <a:srgbClr val="474C55"/>
                </a:solidFill>
                <a:latin typeface="Calibri"/>
                <a:cs typeface="Calibri"/>
              </a:rPr>
              <a:t>stock</a:t>
            </a:r>
            <a:r>
              <a:rPr sz="1000" spc="-25" dirty="0">
                <a:solidFill>
                  <a:srgbClr val="474C55"/>
                </a:solidFill>
                <a:latin typeface="Calibri"/>
                <a:cs typeface="Calibri"/>
              </a:rPr>
              <a:t> </a:t>
            </a:r>
            <a:r>
              <a:rPr sz="1000" spc="-5" dirty="0">
                <a:solidFill>
                  <a:srgbClr val="474C55"/>
                </a:solidFill>
                <a:latin typeface="Calibri"/>
                <a:cs typeface="Calibri"/>
              </a:rPr>
              <a:t>mutual</a:t>
            </a:r>
            <a:r>
              <a:rPr sz="1000" spc="-25" dirty="0">
                <a:solidFill>
                  <a:srgbClr val="474C55"/>
                </a:solidFill>
                <a:latin typeface="Calibri"/>
                <a:cs typeface="Calibri"/>
              </a:rPr>
              <a:t> </a:t>
            </a:r>
            <a:r>
              <a:rPr sz="1000" spc="5" dirty="0">
                <a:solidFill>
                  <a:srgbClr val="474C55"/>
                </a:solidFill>
                <a:latin typeface="Calibri"/>
                <a:cs typeface="Calibri"/>
              </a:rPr>
              <a:t>funds</a:t>
            </a:r>
            <a:r>
              <a:rPr sz="1000" spc="-25" dirty="0">
                <a:solidFill>
                  <a:srgbClr val="474C55"/>
                </a:solidFill>
                <a:latin typeface="Calibri"/>
                <a:cs typeface="Calibri"/>
              </a:rPr>
              <a:t> </a:t>
            </a:r>
            <a:r>
              <a:rPr sz="1000" spc="10" dirty="0">
                <a:solidFill>
                  <a:srgbClr val="474C55"/>
                </a:solidFill>
                <a:latin typeface="Calibri"/>
                <a:cs typeface="Calibri"/>
              </a:rPr>
              <a:t>vs.</a:t>
            </a:r>
            <a:r>
              <a:rPr sz="1000" spc="-25" dirty="0">
                <a:solidFill>
                  <a:srgbClr val="474C55"/>
                </a:solidFill>
                <a:latin typeface="Calibri"/>
                <a:cs typeface="Calibri"/>
              </a:rPr>
              <a:t> </a:t>
            </a:r>
            <a:r>
              <a:rPr sz="1000" spc="5" dirty="0">
                <a:solidFill>
                  <a:srgbClr val="474C55"/>
                </a:solidFill>
                <a:latin typeface="Calibri"/>
                <a:cs typeface="Calibri"/>
              </a:rPr>
              <a:t>stock</a:t>
            </a:r>
            <a:r>
              <a:rPr sz="1000" spc="-25" dirty="0">
                <a:solidFill>
                  <a:srgbClr val="474C55"/>
                </a:solidFill>
                <a:latin typeface="Calibri"/>
                <a:cs typeface="Calibri"/>
              </a:rPr>
              <a:t> </a:t>
            </a:r>
            <a:r>
              <a:rPr sz="1000" spc="-5" dirty="0">
                <a:solidFill>
                  <a:srgbClr val="474C55"/>
                </a:solidFill>
                <a:latin typeface="Calibri"/>
                <a:cs typeface="Calibri"/>
              </a:rPr>
              <a:t>market</a:t>
            </a:r>
            <a:r>
              <a:rPr sz="1000" spc="-25" dirty="0">
                <a:solidFill>
                  <a:srgbClr val="474C55"/>
                </a:solidFill>
                <a:latin typeface="Calibri"/>
                <a:cs typeface="Calibri"/>
              </a:rPr>
              <a:t> </a:t>
            </a:r>
            <a:r>
              <a:rPr sz="1000" spc="-5" dirty="0">
                <a:solidFill>
                  <a:srgbClr val="474C55"/>
                </a:solidFill>
                <a:latin typeface="Calibri"/>
                <a:cs typeface="Calibri"/>
              </a:rPr>
              <a:t>performance,</a:t>
            </a:r>
            <a:r>
              <a:rPr sz="1000" spc="-25" dirty="0">
                <a:solidFill>
                  <a:srgbClr val="474C55"/>
                </a:solidFill>
                <a:latin typeface="Calibri"/>
                <a:cs typeface="Calibri"/>
              </a:rPr>
              <a:t> </a:t>
            </a:r>
            <a:r>
              <a:rPr sz="1000" spc="25" dirty="0">
                <a:solidFill>
                  <a:srgbClr val="474C55"/>
                </a:solidFill>
                <a:latin typeface="Calibri"/>
                <a:cs typeface="Calibri"/>
              </a:rPr>
              <a:t>12/97–12/18</a:t>
            </a:r>
            <a:endParaRPr sz="1000">
              <a:latin typeface="Calibri"/>
              <a:cs typeface="Calibri"/>
            </a:endParaRPr>
          </a:p>
          <a:p>
            <a:pPr marL="104139">
              <a:lnSpc>
                <a:spcPct val="100000"/>
              </a:lnSpc>
              <a:spcBef>
                <a:spcPts val="500"/>
              </a:spcBef>
            </a:pPr>
            <a:r>
              <a:rPr sz="800" spc="-15" dirty="0">
                <a:solidFill>
                  <a:srgbClr val="474C55"/>
                </a:solidFill>
                <a:latin typeface="Calibri"/>
                <a:cs typeface="Calibri"/>
              </a:rPr>
              <a:t>12-Month </a:t>
            </a:r>
            <a:r>
              <a:rPr sz="800" dirty="0">
                <a:solidFill>
                  <a:srgbClr val="474C55"/>
                </a:solidFill>
                <a:latin typeface="Calibri"/>
                <a:cs typeface="Calibri"/>
              </a:rPr>
              <a:t>Equity</a:t>
            </a:r>
            <a:r>
              <a:rPr sz="800" spc="-114" dirty="0">
                <a:solidFill>
                  <a:srgbClr val="474C55"/>
                </a:solidFill>
                <a:latin typeface="Calibri"/>
                <a:cs typeface="Calibri"/>
              </a:rPr>
              <a:t> </a:t>
            </a:r>
            <a:r>
              <a:rPr sz="800" spc="-5" dirty="0">
                <a:solidFill>
                  <a:srgbClr val="474C55"/>
                </a:solidFill>
                <a:latin typeface="Calibri"/>
                <a:cs typeface="Calibri"/>
              </a:rPr>
              <a:t>Flows</a:t>
            </a:r>
            <a:endParaRPr sz="800">
              <a:latin typeface="Calibri"/>
              <a:cs typeface="Calibri"/>
            </a:endParaRPr>
          </a:p>
          <a:p>
            <a:pPr marL="104139">
              <a:lnSpc>
                <a:spcPct val="100000"/>
              </a:lnSpc>
              <a:spcBef>
                <a:spcPts val="240"/>
              </a:spcBef>
            </a:pPr>
            <a:r>
              <a:rPr sz="800" spc="-15" dirty="0">
                <a:solidFill>
                  <a:srgbClr val="474C55"/>
                </a:solidFill>
                <a:latin typeface="Calibri"/>
                <a:cs typeface="Calibri"/>
              </a:rPr>
              <a:t>12-Month</a:t>
            </a:r>
            <a:r>
              <a:rPr sz="800" spc="-60" dirty="0">
                <a:solidFill>
                  <a:srgbClr val="474C55"/>
                </a:solidFill>
                <a:latin typeface="Calibri"/>
                <a:cs typeface="Calibri"/>
              </a:rPr>
              <a:t> </a:t>
            </a:r>
            <a:r>
              <a:rPr sz="800" spc="5" dirty="0">
                <a:solidFill>
                  <a:srgbClr val="474C55"/>
                </a:solidFill>
                <a:latin typeface="Calibri"/>
                <a:cs typeface="Calibri"/>
              </a:rPr>
              <a:t>S&amp;P</a:t>
            </a:r>
            <a:r>
              <a:rPr sz="800" spc="-60" dirty="0">
                <a:solidFill>
                  <a:srgbClr val="474C55"/>
                </a:solidFill>
                <a:latin typeface="Calibri"/>
                <a:cs typeface="Calibri"/>
              </a:rPr>
              <a:t> </a:t>
            </a:r>
            <a:r>
              <a:rPr sz="800" spc="15" dirty="0">
                <a:solidFill>
                  <a:srgbClr val="474C55"/>
                </a:solidFill>
                <a:latin typeface="Calibri"/>
                <a:cs typeface="Calibri"/>
              </a:rPr>
              <a:t>500</a:t>
            </a:r>
            <a:r>
              <a:rPr sz="800" spc="-60" dirty="0">
                <a:solidFill>
                  <a:srgbClr val="474C55"/>
                </a:solidFill>
                <a:latin typeface="Calibri"/>
                <a:cs typeface="Calibri"/>
              </a:rPr>
              <a:t> </a:t>
            </a:r>
            <a:r>
              <a:rPr sz="800" spc="-15" dirty="0">
                <a:solidFill>
                  <a:srgbClr val="474C55"/>
                </a:solidFill>
                <a:latin typeface="Calibri"/>
                <a:cs typeface="Calibri"/>
              </a:rPr>
              <a:t>Total</a:t>
            </a:r>
            <a:r>
              <a:rPr sz="800" spc="-60" dirty="0">
                <a:solidFill>
                  <a:srgbClr val="474C55"/>
                </a:solidFill>
                <a:latin typeface="Calibri"/>
                <a:cs typeface="Calibri"/>
              </a:rPr>
              <a:t> </a:t>
            </a:r>
            <a:r>
              <a:rPr sz="800" spc="-5" dirty="0">
                <a:solidFill>
                  <a:srgbClr val="474C55"/>
                </a:solidFill>
                <a:latin typeface="Calibri"/>
                <a:cs typeface="Calibri"/>
              </a:rPr>
              <a:t>Return</a:t>
            </a:r>
            <a:endParaRPr sz="800">
              <a:latin typeface="Calibri"/>
              <a:cs typeface="Calibri"/>
            </a:endParaRPr>
          </a:p>
        </p:txBody>
      </p:sp>
      <p:sp>
        <p:nvSpPr>
          <p:cNvPr id="18" name="object 18"/>
          <p:cNvSpPr txBox="1"/>
          <p:nvPr/>
        </p:nvSpPr>
        <p:spPr>
          <a:xfrm>
            <a:off x="9528049" y="3615769"/>
            <a:ext cx="109855" cy="1196975"/>
          </a:xfrm>
          <a:prstGeom prst="rect">
            <a:avLst/>
          </a:prstGeom>
        </p:spPr>
        <p:txBody>
          <a:bodyPr vert="vert" wrap="square" lIns="0" tIns="0" rIns="0" bIns="0" rtlCol="0">
            <a:spAutoFit/>
          </a:bodyPr>
          <a:lstStyle/>
          <a:p>
            <a:pPr marL="12700">
              <a:lnSpc>
                <a:spcPts val="770"/>
              </a:lnSpc>
            </a:pPr>
            <a:r>
              <a:rPr sz="650" dirty="0">
                <a:solidFill>
                  <a:srgbClr val="00B5D1"/>
                </a:solidFill>
                <a:latin typeface="Calibri"/>
                <a:cs typeface="Calibri"/>
              </a:rPr>
              <a:t>12-MONTH</a:t>
            </a:r>
            <a:r>
              <a:rPr sz="650" spc="-35" dirty="0">
                <a:solidFill>
                  <a:srgbClr val="00B5D1"/>
                </a:solidFill>
                <a:latin typeface="Calibri"/>
                <a:cs typeface="Calibri"/>
              </a:rPr>
              <a:t> </a:t>
            </a:r>
            <a:r>
              <a:rPr sz="650" dirty="0">
                <a:solidFill>
                  <a:srgbClr val="00B5D1"/>
                </a:solidFill>
                <a:latin typeface="Calibri"/>
                <a:cs typeface="Calibri"/>
              </a:rPr>
              <a:t>ROLLING</a:t>
            </a:r>
            <a:r>
              <a:rPr sz="650" spc="-35" dirty="0">
                <a:solidFill>
                  <a:srgbClr val="00B5D1"/>
                </a:solidFill>
                <a:latin typeface="Calibri"/>
                <a:cs typeface="Calibri"/>
              </a:rPr>
              <a:t> </a:t>
            </a:r>
            <a:r>
              <a:rPr sz="650" dirty="0">
                <a:solidFill>
                  <a:srgbClr val="00B5D1"/>
                </a:solidFill>
                <a:latin typeface="Calibri"/>
                <a:cs typeface="Calibri"/>
              </a:rPr>
              <a:t>S&amp;P</a:t>
            </a:r>
            <a:r>
              <a:rPr sz="650" spc="-35" dirty="0">
                <a:solidFill>
                  <a:srgbClr val="00B5D1"/>
                </a:solidFill>
                <a:latin typeface="Calibri"/>
                <a:cs typeface="Calibri"/>
              </a:rPr>
              <a:t> </a:t>
            </a:r>
            <a:r>
              <a:rPr sz="650" dirty="0">
                <a:solidFill>
                  <a:srgbClr val="00B5D1"/>
                </a:solidFill>
                <a:latin typeface="Calibri"/>
                <a:cs typeface="Calibri"/>
              </a:rPr>
              <a:t>500</a:t>
            </a:r>
            <a:r>
              <a:rPr sz="650" spc="-35" dirty="0">
                <a:solidFill>
                  <a:srgbClr val="00B5D1"/>
                </a:solidFill>
                <a:latin typeface="Calibri"/>
                <a:cs typeface="Calibri"/>
              </a:rPr>
              <a:t> </a:t>
            </a:r>
            <a:r>
              <a:rPr sz="650" dirty="0">
                <a:solidFill>
                  <a:srgbClr val="00B5D1"/>
                </a:solidFill>
                <a:latin typeface="Calibri"/>
                <a:cs typeface="Calibri"/>
              </a:rPr>
              <a:t>TR</a:t>
            </a:r>
            <a:r>
              <a:rPr sz="650" spc="-35" dirty="0">
                <a:solidFill>
                  <a:srgbClr val="00B5D1"/>
                </a:solidFill>
                <a:latin typeface="Calibri"/>
                <a:cs typeface="Calibri"/>
              </a:rPr>
              <a:t> </a:t>
            </a:r>
            <a:r>
              <a:rPr sz="650" dirty="0">
                <a:solidFill>
                  <a:srgbClr val="00B5D1"/>
                </a:solidFill>
                <a:latin typeface="Calibri"/>
                <a:cs typeface="Calibri"/>
              </a:rPr>
              <a:t>%</a:t>
            </a:r>
            <a:endParaRPr sz="650">
              <a:latin typeface="Calibri"/>
              <a:cs typeface="Calibri"/>
            </a:endParaRPr>
          </a:p>
        </p:txBody>
      </p:sp>
      <p:sp>
        <p:nvSpPr>
          <p:cNvPr id="19" name="object 19"/>
          <p:cNvSpPr txBox="1"/>
          <p:nvPr/>
        </p:nvSpPr>
        <p:spPr>
          <a:xfrm>
            <a:off x="2722807" y="3768191"/>
            <a:ext cx="109855" cy="935355"/>
          </a:xfrm>
          <a:prstGeom prst="rect">
            <a:avLst/>
          </a:prstGeom>
        </p:spPr>
        <p:txBody>
          <a:bodyPr vert="vert270" wrap="square" lIns="0" tIns="0" rIns="0" bIns="0" rtlCol="0">
            <a:spAutoFit/>
          </a:bodyPr>
          <a:lstStyle/>
          <a:p>
            <a:pPr marL="12700">
              <a:lnSpc>
                <a:spcPts val="770"/>
              </a:lnSpc>
            </a:pPr>
            <a:r>
              <a:rPr sz="650" dirty="0">
                <a:solidFill>
                  <a:srgbClr val="42859D"/>
                </a:solidFill>
                <a:latin typeface="Calibri"/>
                <a:cs typeface="Calibri"/>
              </a:rPr>
              <a:t>12-MONTH</a:t>
            </a:r>
            <a:r>
              <a:rPr sz="650" spc="-35" dirty="0">
                <a:solidFill>
                  <a:srgbClr val="42859D"/>
                </a:solidFill>
                <a:latin typeface="Calibri"/>
                <a:cs typeface="Calibri"/>
              </a:rPr>
              <a:t> </a:t>
            </a:r>
            <a:r>
              <a:rPr sz="650" dirty="0">
                <a:solidFill>
                  <a:srgbClr val="42859D"/>
                </a:solidFill>
                <a:latin typeface="Calibri"/>
                <a:cs typeface="Calibri"/>
              </a:rPr>
              <a:t>EQUITY</a:t>
            </a:r>
            <a:r>
              <a:rPr sz="650" spc="-35" dirty="0">
                <a:solidFill>
                  <a:srgbClr val="42859D"/>
                </a:solidFill>
                <a:latin typeface="Calibri"/>
                <a:cs typeface="Calibri"/>
              </a:rPr>
              <a:t> </a:t>
            </a:r>
            <a:r>
              <a:rPr sz="650" dirty="0">
                <a:solidFill>
                  <a:srgbClr val="42859D"/>
                </a:solidFill>
                <a:latin typeface="Calibri"/>
                <a:cs typeface="Calibri"/>
              </a:rPr>
              <a:t>FLOWS</a:t>
            </a:r>
            <a:endParaRPr sz="650">
              <a:latin typeface="Calibri"/>
              <a:cs typeface="Calibri"/>
            </a:endParaRPr>
          </a:p>
        </p:txBody>
      </p:sp>
      <p:sp>
        <p:nvSpPr>
          <p:cNvPr id="20" name="object 20"/>
          <p:cNvSpPr txBox="1"/>
          <p:nvPr/>
        </p:nvSpPr>
        <p:spPr>
          <a:xfrm>
            <a:off x="2753239" y="5499655"/>
            <a:ext cx="329565"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Calibri"/>
                <a:cs typeface="Calibri"/>
              </a:rPr>
              <a:t>$</a:t>
            </a:r>
            <a:r>
              <a:rPr sz="800" spc="-5" dirty="0">
                <a:solidFill>
                  <a:srgbClr val="474C55"/>
                </a:solidFill>
                <a:latin typeface="Calibri"/>
                <a:cs typeface="Calibri"/>
              </a:rPr>
              <a:t>-</a:t>
            </a:r>
            <a:r>
              <a:rPr sz="800" dirty="0">
                <a:solidFill>
                  <a:srgbClr val="474C55"/>
                </a:solidFill>
                <a:latin typeface="Calibri"/>
                <a:cs typeface="Calibri"/>
              </a:rPr>
              <a:t>3</a:t>
            </a:r>
            <a:r>
              <a:rPr sz="800" spc="10" dirty="0">
                <a:solidFill>
                  <a:srgbClr val="474C55"/>
                </a:solidFill>
                <a:latin typeface="Calibri"/>
                <a:cs typeface="Calibri"/>
              </a:rPr>
              <a:t>5</a:t>
            </a:r>
            <a:r>
              <a:rPr sz="800" spc="15" dirty="0">
                <a:solidFill>
                  <a:srgbClr val="474C55"/>
                </a:solidFill>
                <a:latin typeface="Calibri"/>
                <a:cs typeface="Calibri"/>
              </a:rPr>
              <a:t>0B</a:t>
            </a:r>
            <a:endParaRPr sz="800">
              <a:latin typeface="Calibri"/>
              <a:cs typeface="Calibri"/>
            </a:endParaRPr>
          </a:p>
        </p:txBody>
      </p:sp>
      <p:sp>
        <p:nvSpPr>
          <p:cNvPr id="21" name="object 21"/>
          <p:cNvSpPr txBox="1"/>
          <p:nvPr/>
        </p:nvSpPr>
        <p:spPr>
          <a:xfrm>
            <a:off x="2951359" y="4172352"/>
            <a:ext cx="132715" cy="133350"/>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$0</a:t>
            </a:r>
            <a:endParaRPr sz="800">
              <a:latin typeface="Calibri"/>
              <a:cs typeface="Calibri"/>
            </a:endParaRPr>
          </a:p>
        </p:txBody>
      </p:sp>
      <p:sp>
        <p:nvSpPr>
          <p:cNvPr id="22" name="object 22"/>
          <p:cNvSpPr/>
          <p:nvPr/>
        </p:nvSpPr>
        <p:spPr>
          <a:xfrm>
            <a:off x="3187369" y="3282848"/>
            <a:ext cx="0" cy="940435"/>
          </a:xfrm>
          <a:custGeom>
            <a:avLst/>
            <a:gdLst/>
            <a:ahLst/>
            <a:cxnLst/>
            <a:rect l="l" t="t" r="r" b="b"/>
            <a:pathLst>
              <a:path h="940435">
                <a:moveTo>
                  <a:pt x="0" y="0"/>
                </a:moveTo>
                <a:lnTo>
                  <a:pt x="0" y="939838"/>
                </a:lnTo>
              </a:path>
            </a:pathLst>
          </a:custGeom>
          <a:ln w="10591">
            <a:solidFill>
              <a:srgbClr val="42859D"/>
            </a:solidFill>
          </a:ln>
        </p:spPr>
        <p:txBody>
          <a:bodyPr wrap="square" lIns="0" tIns="0" rIns="0" bIns="0" rtlCol="0"/>
          <a:lstStyle/>
          <a:p>
            <a:endParaRPr/>
          </a:p>
        </p:txBody>
      </p:sp>
      <p:sp>
        <p:nvSpPr>
          <p:cNvPr id="23" name="object 23"/>
          <p:cNvSpPr/>
          <p:nvPr/>
        </p:nvSpPr>
        <p:spPr>
          <a:xfrm>
            <a:off x="3210941" y="3335947"/>
            <a:ext cx="0" cy="887094"/>
          </a:xfrm>
          <a:custGeom>
            <a:avLst/>
            <a:gdLst/>
            <a:ahLst/>
            <a:cxnLst/>
            <a:rect l="l" t="t" r="r" b="b"/>
            <a:pathLst>
              <a:path h="887095">
                <a:moveTo>
                  <a:pt x="0" y="0"/>
                </a:moveTo>
                <a:lnTo>
                  <a:pt x="0" y="886739"/>
                </a:lnTo>
              </a:path>
            </a:pathLst>
          </a:custGeom>
          <a:ln w="10591">
            <a:solidFill>
              <a:srgbClr val="42859D"/>
            </a:solidFill>
          </a:ln>
        </p:spPr>
        <p:txBody>
          <a:bodyPr wrap="square" lIns="0" tIns="0" rIns="0" bIns="0" rtlCol="0"/>
          <a:lstStyle/>
          <a:p>
            <a:endParaRPr/>
          </a:p>
        </p:txBody>
      </p:sp>
      <p:sp>
        <p:nvSpPr>
          <p:cNvPr id="24" name="object 24"/>
          <p:cNvSpPr/>
          <p:nvPr/>
        </p:nvSpPr>
        <p:spPr>
          <a:xfrm>
            <a:off x="3234512" y="3308413"/>
            <a:ext cx="0" cy="914400"/>
          </a:xfrm>
          <a:custGeom>
            <a:avLst/>
            <a:gdLst/>
            <a:ahLst/>
            <a:cxnLst/>
            <a:rect l="l" t="t" r="r" b="b"/>
            <a:pathLst>
              <a:path h="914400">
                <a:moveTo>
                  <a:pt x="0" y="0"/>
                </a:moveTo>
                <a:lnTo>
                  <a:pt x="0" y="914273"/>
                </a:lnTo>
              </a:path>
            </a:pathLst>
          </a:custGeom>
          <a:ln w="10591">
            <a:solidFill>
              <a:srgbClr val="42859D"/>
            </a:solidFill>
          </a:ln>
        </p:spPr>
        <p:txBody>
          <a:bodyPr wrap="square" lIns="0" tIns="0" rIns="0" bIns="0" rtlCol="0"/>
          <a:lstStyle/>
          <a:p>
            <a:endParaRPr/>
          </a:p>
        </p:txBody>
      </p:sp>
      <p:sp>
        <p:nvSpPr>
          <p:cNvPr id="25" name="object 25"/>
          <p:cNvSpPr/>
          <p:nvPr/>
        </p:nvSpPr>
        <p:spPr>
          <a:xfrm>
            <a:off x="3258077" y="3258159"/>
            <a:ext cx="0" cy="964565"/>
          </a:xfrm>
          <a:custGeom>
            <a:avLst/>
            <a:gdLst/>
            <a:ahLst/>
            <a:cxnLst/>
            <a:rect l="l" t="t" r="r" b="b"/>
            <a:pathLst>
              <a:path h="964564">
                <a:moveTo>
                  <a:pt x="0" y="0"/>
                </a:moveTo>
                <a:lnTo>
                  <a:pt x="0" y="964526"/>
                </a:lnTo>
              </a:path>
            </a:pathLst>
          </a:custGeom>
          <a:ln w="10604">
            <a:solidFill>
              <a:srgbClr val="42859D"/>
            </a:solidFill>
          </a:ln>
        </p:spPr>
        <p:txBody>
          <a:bodyPr wrap="square" lIns="0" tIns="0" rIns="0" bIns="0" rtlCol="0"/>
          <a:lstStyle/>
          <a:p>
            <a:endParaRPr/>
          </a:p>
        </p:txBody>
      </p:sp>
      <p:sp>
        <p:nvSpPr>
          <p:cNvPr id="26" name="object 26"/>
          <p:cNvSpPr/>
          <p:nvPr/>
        </p:nvSpPr>
        <p:spPr>
          <a:xfrm>
            <a:off x="3281648" y="3218611"/>
            <a:ext cx="0" cy="1004569"/>
          </a:xfrm>
          <a:custGeom>
            <a:avLst/>
            <a:gdLst/>
            <a:ahLst/>
            <a:cxnLst/>
            <a:rect l="l" t="t" r="r" b="b"/>
            <a:pathLst>
              <a:path h="1004570">
                <a:moveTo>
                  <a:pt x="0" y="0"/>
                </a:moveTo>
                <a:lnTo>
                  <a:pt x="0" y="1004074"/>
                </a:lnTo>
              </a:path>
            </a:pathLst>
          </a:custGeom>
          <a:ln w="10604">
            <a:solidFill>
              <a:srgbClr val="42859D"/>
            </a:solidFill>
          </a:ln>
        </p:spPr>
        <p:txBody>
          <a:bodyPr wrap="square" lIns="0" tIns="0" rIns="0" bIns="0" rtlCol="0"/>
          <a:lstStyle/>
          <a:p>
            <a:endParaRPr/>
          </a:p>
        </p:txBody>
      </p:sp>
      <p:sp>
        <p:nvSpPr>
          <p:cNvPr id="27" name="object 27"/>
          <p:cNvSpPr/>
          <p:nvPr/>
        </p:nvSpPr>
        <p:spPr>
          <a:xfrm>
            <a:off x="3305200" y="3224987"/>
            <a:ext cx="0" cy="998219"/>
          </a:xfrm>
          <a:custGeom>
            <a:avLst/>
            <a:gdLst/>
            <a:ahLst/>
            <a:cxnLst/>
            <a:rect l="l" t="t" r="r" b="b"/>
            <a:pathLst>
              <a:path h="998220">
                <a:moveTo>
                  <a:pt x="0" y="0"/>
                </a:moveTo>
                <a:lnTo>
                  <a:pt x="0" y="997699"/>
                </a:lnTo>
              </a:path>
            </a:pathLst>
          </a:custGeom>
          <a:ln w="10591">
            <a:solidFill>
              <a:srgbClr val="42859D"/>
            </a:solidFill>
          </a:ln>
        </p:spPr>
        <p:txBody>
          <a:bodyPr wrap="square" lIns="0" tIns="0" rIns="0" bIns="0" rtlCol="0"/>
          <a:lstStyle/>
          <a:p>
            <a:endParaRPr/>
          </a:p>
        </p:txBody>
      </p:sp>
      <p:sp>
        <p:nvSpPr>
          <p:cNvPr id="28" name="object 28"/>
          <p:cNvSpPr/>
          <p:nvPr/>
        </p:nvSpPr>
        <p:spPr>
          <a:xfrm>
            <a:off x="3328765" y="3215982"/>
            <a:ext cx="0" cy="1007110"/>
          </a:xfrm>
          <a:custGeom>
            <a:avLst/>
            <a:gdLst/>
            <a:ahLst/>
            <a:cxnLst/>
            <a:rect l="l" t="t" r="r" b="b"/>
            <a:pathLst>
              <a:path h="1007110">
                <a:moveTo>
                  <a:pt x="0" y="0"/>
                </a:moveTo>
                <a:lnTo>
                  <a:pt x="0" y="1006703"/>
                </a:lnTo>
              </a:path>
            </a:pathLst>
          </a:custGeom>
          <a:ln w="10579">
            <a:solidFill>
              <a:srgbClr val="42859D"/>
            </a:solidFill>
          </a:ln>
        </p:spPr>
        <p:txBody>
          <a:bodyPr wrap="square" lIns="0" tIns="0" rIns="0" bIns="0" rtlCol="0"/>
          <a:lstStyle/>
          <a:p>
            <a:endParaRPr/>
          </a:p>
        </p:txBody>
      </p:sp>
      <p:sp>
        <p:nvSpPr>
          <p:cNvPr id="29" name="object 29"/>
          <p:cNvSpPr/>
          <p:nvPr/>
        </p:nvSpPr>
        <p:spPr>
          <a:xfrm>
            <a:off x="3352336" y="3245167"/>
            <a:ext cx="0" cy="977900"/>
          </a:xfrm>
          <a:custGeom>
            <a:avLst/>
            <a:gdLst/>
            <a:ahLst/>
            <a:cxnLst/>
            <a:rect l="l" t="t" r="r" b="b"/>
            <a:pathLst>
              <a:path h="977900">
                <a:moveTo>
                  <a:pt x="0" y="0"/>
                </a:moveTo>
                <a:lnTo>
                  <a:pt x="0" y="977519"/>
                </a:lnTo>
              </a:path>
            </a:pathLst>
          </a:custGeom>
          <a:ln w="10604">
            <a:solidFill>
              <a:srgbClr val="42859D"/>
            </a:solidFill>
          </a:ln>
        </p:spPr>
        <p:txBody>
          <a:bodyPr wrap="square" lIns="0" tIns="0" rIns="0" bIns="0" rtlCol="0"/>
          <a:lstStyle/>
          <a:p>
            <a:endParaRPr/>
          </a:p>
        </p:txBody>
      </p:sp>
      <p:sp>
        <p:nvSpPr>
          <p:cNvPr id="30" name="object 30"/>
          <p:cNvSpPr/>
          <p:nvPr/>
        </p:nvSpPr>
        <p:spPr>
          <a:xfrm>
            <a:off x="3375914" y="3351517"/>
            <a:ext cx="0" cy="871219"/>
          </a:xfrm>
          <a:custGeom>
            <a:avLst/>
            <a:gdLst/>
            <a:ahLst/>
            <a:cxnLst/>
            <a:rect l="l" t="t" r="r" b="b"/>
            <a:pathLst>
              <a:path h="871220">
                <a:moveTo>
                  <a:pt x="0" y="0"/>
                </a:moveTo>
                <a:lnTo>
                  <a:pt x="0" y="871169"/>
                </a:lnTo>
              </a:path>
            </a:pathLst>
          </a:custGeom>
          <a:ln w="10591">
            <a:solidFill>
              <a:srgbClr val="42859D"/>
            </a:solidFill>
          </a:ln>
        </p:spPr>
        <p:txBody>
          <a:bodyPr wrap="square" lIns="0" tIns="0" rIns="0" bIns="0" rtlCol="0"/>
          <a:lstStyle/>
          <a:p>
            <a:endParaRPr/>
          </a:p>
        </p:txBody>
      </p:sp>
      <p:sp>
        <p:nvSpPr>
          <p:cNvPr id="31" name="object 31"/>
          <p:cNvSpPr/>
          <p:nvPr/>
        </p:nvSpPr>
        <p:spPr>
          <a:xfrm>
            <a:off x="3399478" y="3432314"/>
            <a:ext cx="0" cy="790575"/>
          </a:xfrm>
          <a:custGeom>
            <a:avLst/>
            <a:gdLst/>
            <a:ahLst/>
            <a:cxnLst/>
            <a:rect l="l" t="t" r="r" b="b"/>
            <a:pathLst>
              <a:path h="790575">
                <a:moveTo>
                  <a:pt x="0" y="0"/>
                </a:moveTo>
                <a:lnTo>
                  <a:pt x="0" y="790371"/>
                </a:lnTo>
              </a:path>
            </a:pathLst>
          </a:custGeom>
          <a:ln w="10604">
            <a:solidFill>
              <a:srgbClr val="42859D"/>
            </a:solidFill>
          </a:ln>
        </p:spPr>
        <p:txBody>
          <a:bodyPr wrap="square" lIns="0" tIns="0" rIns="0" bIns="0" rtlCol="0"/>
          <a:lstStyle/>
          <a:p>
            <a:endParaRPr/>
          </a:p>
        </p:txBody>
      </p:sp>
      <p:sp>
        <p:nvSpPr>
          <p:cNvPr id="32" name="object 32"/>
          <p:cNvSpPr/>
          <p:nvPr/>
        </p:nvSpPr>
        <p:spPr>
          <a:xfrm>
            <a:off x="3423043" y="3505187"/>
            <a:ext cx="0" cy="717550"/>
          </a:xfrm>
          <a:custGeom>
            <a:avLst/>
            <a:gdLst/>
            <a:ahLst/>
            <a:cxnLst/>
            <a:rect l="l" t="t" r="r" b="b"/>
            <a:pathLst>
              <a:path h="717550">
                <a:moveTo>
                  <a:pt x="0" y="0"/>
                </a:moveTo>
                <a:lnTo>
                  <a:pt x="0" y="717499"/>
                </a:lnTo>
              </a:path>
            </a:pathLst>
          </a:custGeom>
          <a:ln w="10591">
            <a:solidFill>
              <a:srgbClr val="42859D"/>
            </a:solidFill>
          </a:ln>
        </p:spPr>
        <p:txBody>
          <a:bodyPr wrap="square" lIns="0" tIns="0" rIns="0" bIns="0" rtlCol="0"/>
          <a:lstStyle/>
          <a:p>
            <a:endParaRPr/>
          </a:p>
        </p:txBody>
      </p:sp>
      <p:sp>
        <p:nvSpPr>
          <p:cNvPr id="33" name="object 33"/>
          <p:cNvSpPr/>
          <p:nvPr/>
        </p:nvSpPr>
        <p:spPr>
          <a:xfrm>
            <a:off x="3446602" y="3526244"/>
            <a:ext cx="0" cy="696595"/>
          </a:xfrm>
          <a:custGeom>
            <a:avLst/>
            <a:gdLst/>
            <a:ahLst/>
            <a:cxnLst/>
            <a:rect l="l" t="t" r="r" b="b"/>
            <a:pathLst>
              <a:path h="696595">
                <a:moveTo>
                  <a:pt x="0" y="0"/>
                </a:moveTo>
                <a:lnTo>
                  <a:pt x="0" y="696442"/>
                </a:lnTo>
              </a:path>
            </a:pathLst>
          </a:custGeom>
          <a:ln w="10591">
            <a:solidFill>
              <a:srgbClr val="42859D"/>
            </a:solidFill>
          </a:ln>
        </p:spPr>
        <p:txBody>
          <a:bodyPr wrap="square" lIns="0" tIns="0" rIns="0" bIns="0" rtlCol="0"/>
          <a:lstStyle/>
          <a:p>
            <a:endParaRPr/>
          </a:p>
        </p:txBody>
      </p:sp>
      <p:sp>
        <p:nvSpPr>
          <p:cNvPr id="34" name="object 34"/>
          <p:cNvSpPr/>
          <p:nvPr/>
        </p:nvSpPr>
        <p:spPr>
          <a:xfrm>
            <a:off x="3470173" y="3577691"/>
            <a:ext cx="0" cy="645160"/>
          </a:xfrm>
          <a:custGeom>
            <a:avLst/>
            <a:gdLst/>
            <a:ahLst/>
            <a:cxnLst/>
            <a:rect l="l" t="t" r="r" b="b"/>
            <a:pathLst>
              <a:path h="645160">
                <a:moveTo>
                  <a:pt x="0" y="0"/>
                </a:moveTo>
                <a:lnTo>
                  <a:pt x="0" y="644994"/>
                </a:lnTo>
              </a:path>
            </a:pathLst>
          </a:custGeom>
          <a:ln w="10591">
            <a:solidFill>
              <a:srgbClr val="42859D"/>
            </a:solidFill>
          </a:ln>
        </p:spPr>
        <p:txBody>
          <a:bodyPr wrap="square" lIns="0" tIns="0" rIns="0" bIns="0" rtlCol="0"/>
          <a:lstStyle/>
          <a:p>
            <a:endParaRPr/>
          </a:p>
        </p:txBody>
      </p:sp>
      <p:sp>
        <p:nvSpPr>
          <p:cNvPr id="35" name="object 35"/>
          <p:cNvSpPr/>
          <p:nvPr/>
        </p:nvSpPr>
        <p:spPr>
          <a:xfrm>
            <a:off x="3493751" y="3573957"/>
            <a:ext cx="0" cy="648970"/>
          </a:xfrm>
          <a:custGeom>
            <a:avLst/>
            <a:gdLst/>
            <a:ahLst/>
            <a:cxnLst/>
            <a:rect l="l" t="t" r="r" b="b"/>
            <a:pathLst>
              <a:path h="648970">
                <a:moveTo>
                  <a:pt x="0" y="0"/>
                </a:moveTo>
                <a:lnTo>
                  <a:pt x="0" y="648728"/>
                </a:lnTo>
              </a:path>
            </a:pathLst>
          </a:custGeom>
          <a:ln w="10604">
            <a:solidFill>
              <a:srgbClr val="42859D"/>
            </a:solidFill>
          </a:ln>
        </p:spPr>
        <p:txBody>
          <a:bodyPr wrap="square" lIns="0" tIns="0" rIns="0" bIns="0" rtlCol="0"/>
          <a:lstStyle/>
          <a:p>
            <a:endParaRPr/>
          </a:p>
        </p:txBody>
      </p:sp>
      <p:sp>
        <p:nvSpPr>
          <p:cNvPr id="36" name="object 36"/>
          <p:cNvSpPr/>
          <p:nvPr/>
        </p:nvSpPr>
        <p:spPr>
          <a:xfrm>
            <a:off x="3517309" y="3676548"/>
            <a:ext cx="0" cy="546735"/>
          </a:xfrm>
          <a:custGeom>
            <a:avLst/>
            <a:gdLst/>
            <a:ahLst/>
            <a:cxnLst/>
            <a:rect l="l" t="t" r="r" b="b"/>
            <a:pathLst>
              <a:path h="546735">
                <a:moveTo>
                  <a:pt x="0" y="0"/>
                </a:moveTo>
                <a:lnTo>
                  <a:pt x="0" y="546138"/>
                </a:lnTo>
              </a:path>
            </a:pathLst>
          </a:custGeom>
          <a:ln w="10604">
            <a:solidFill>
              <a:srgbClr val="42859D"/>
            </a:solidFill>
          </a:ln>
        </p:spPr>
        <p:txBody>
          <a:bodyPr wrap="square" lIns="0" tIns="0" rIns="0" bIns="0" rtlCol="0"/>
          <a:lstStyle/>
          <a:p>
            <a:endParaRPr/>
          </a:p>
        </p:txBody>
      </p:sp>
      <p:sp>
        <p:nvSpPr>
          <p:cNvPr id="37" name="object 37"/>
          <p:cNvSpPr/>
          <p:nvPr/>
        </p:nvSpPr>
        <p:spPr>
          <a:xfrm>
            <a:off x="3540880" y="3725621"/>
            <a:ext cx="0" cy="497205"/>
          </a:xfrm>
          <a:custGeom>
            <a:avLst/>
            <a:gdLst/>
            <a:ahLst/>
            <a:cxnLst/>
            <a:rect l="l" t="t" r="r" b="b"/>
            <a:pathLst>
              <a:path h="497204">
                <a:moveTo>
                  <a:pt x="0" y="0"/>
                </a:moveTo>
                <a:lnTo>
                  <a:pt x="0" y="497065"/>
                </a:lnTo>
              </a:path>
            </a:pathLst>
          </a:custGeom>
          <a:ln w="10604">
            <a:solidFill>
              <a:srgbClr val="42859D"/>
            </a:solidFill>
          </a:ln>
        </p:spPr>
        <p:txBody>
          <a:bodyPr wrap="square" lIns="0" tIns="0" rIns="0" bIns="0" rtlCol="0"/>
          <a:lstStyle/>
          <a:p>
            <a:endParaRPr/>
          </a:p>
        </p:txBody>
      </p:sp>
      <p:sp>
        <p:nvSpPr>
          <p:cNvPr id="38" name="object 38"/>
          <p:cNvSpPr/>
          <p:nvPr/>
        </p:nvSpPr>
        <p:spPr>
          <a:xfrm>
            <a:off x="3564445" y="3732657"/>
            <a:ext cx="0" cy="490220"/>
          </a:xfrm>
          <a:custGeom>
            <a:avLst/>
            <a:gdLst/>
            <a:ahLst/>
            <a:cxnLst/>
            <a:rect l="l" t="t" r="r" b="b"/>
            <a:pathLst>
              <a:path h="490220">
                <a:moveTo>
                  <a:pt x="0" y="0"/>
                </a:moveTo>
                <a:lnTo>
                  <a:pt x="0" y="490029"/>
                </a:lnTo>
              </a:path>
            </a:pathLst>
          </a:custGeom>
          <a:ln w="10591">
            <a:solidFill>
              <a:srgbClr val="42859D"/>
            </a:solidFill>
          </a:ln>
        </p:spPr>
        <p:txBody>
          <a:bodyPr wrap="square" lIns="0" tIns="0" rIns="0" bIns="0" rtlCol="0"/>
          <a:lstStyle/>
          <a:p>
            <a:endParaRPr/>
          </a:p>
        </p:txBody>
      </p:sp>
      <p:sp>
        <p:nvSpPr>
          <p:cNvPr id="39" name="object 39"/>
          <p:cNvSpPr/>
          <p:nvPr/>
        </p:nvSpPr>
        <p:spPr>
          <a:xfrm>
            <a:off x="3588010" y="3753472"/>
            <a:ext cx="0" cy="469265"/>
          </a:xfrm>
          <a:custGeom>
            <a:avLst/>
            <a:gdLst/>
            <a:ahLst/>
            <a:cxnLst/>
            <a:rect l="l" t="t" r="r" b="b"/>
            <a:pathLst>
              <a:path h="469264">
                <a:moveTo>
                  <a:pt x="0" y="0"/>
                </a:moveTo>
                <a:lnTo>
                  <a:pt x="0" y="469214"/>
                </a:lnTo>
              </a:path>
            </a:pathLst>
          </a:custGeom>
          <a:ln w="10604">
            <a:solidFill>
              <a:srgbClr val="42859D"/>
            </a:solidFill>
          </a:ln>
        </p:spPr>
        <p:txBody>
          <a:bodyPr wrap="square" lIns="0" tIns="0" rIns="0" bIns="0" rtlCol="0"/>
          <a:lstStyle/>
          <a:p>
            <a:endParaRPr/>
          </a:p>
        </p:txBody>
      </p:sp>
      <p:sp>
        <p:nvSpPr>
          <p:cNvPr id="40" name="object 40"/>
          <p:cNvSpPr/>
          <p:nvPr/>
        </p:nvSpPr>
        <p:spPr>
          <a:xfrm>
            <a:off x="3611575" y="3759543"/>
            <a:ext cx="0" cy="463550"/>
          </a:xfrm>
          <a:custGeom>
            <a:avLst/>
            <a:gdLst/>
            <a:ahLst/>
            <a:cxnLst/>
            <a:rect l="l" t="t" r="r" b="b"/>
            <a:pathLst>
              <a:path h="463550">
                <a:moveTo>
                  <a:pt x="0" y="0"/>
                </a:moveTo>
                <a:lnTo>
                  <a:pt x="0" y="463143"/>
                </a:lnTo>
              </a:path>
            </a:pathLst>
          </a:custGeom>
          <a:ln w="10591">
            <a:solidFill>
              <a:srgbClr val="42859D"/>
            </a:solidFill>
          </a:ln>
        </p:spPr>
        <p:txBody>
          <a:bodyPr wrap="square" lIns="0" tIns="0" rIns="0" bIns="0" rtlCol="0"/>
          <a:lstStyle/>
          <a:p>
            <a:endParaRPr/>
          </a:p>
        </p:txBody>
      </p:sp>
      <p:sp>
        <p:nvSpPr>
          <p:cNvPr id="41" name="object 41"/>
          <p:cNvSpPr/>
          <p:nvPr/>
        </p:nvSpPr>
        <p:spPr>
          <a:xfrm>
            <a:off x="3635146" y="3792194"/>
            <a:ext cx="0" cy="430530"/>
          </a:xfrm>
          <a:custGeom>
            <a:avLst/>
            <a:gdLst/>
            <a:ahLst/>
            <a:cxnLst/>
            <a:rect l="l" t="t" r="r" b="b"/>
            <a:pathLst>
              <a:path h="430529">
                <a:moveTo>
                  <a:pt x="0" y="0"/>
                </a:moveTo>
                <a:lnTo>
                  <a:pt x="0" y="430491"/>
                </a:lnTo>
              </a:path>
            </a:pathLst>
          </a:custGeom>
          <a:ln w="10591">
            <a:solidFill>
              <a:srgbClr val="42859D"/>
            </a:solidFill>
          </a:ln>
        </p:spPr>
        <p:txBody>
          <a:bodyPr wrap="square" lIns="0" tIns="0" rIns="0" bIns="0" rtlCol="0"/>
          <a:lstStyle/>
          <a:p>
            <a:endParaRPr/>
          </a:p>
        </p:txBody>
      </p:sp>
      <p:sp>
        <p:nvSpPr>
          <p:cNvPr id="42" name="object 42"/>
          <p:cNvSpPr/>
          <p:nvPr/>
        </p:nvSpPr>
        <p:spPr>
          <a:xfrm>
            <a:off x="3658711" y="3711460"/>
            <a:ext cx="0" cy="511809"/>
          </a:xfrm>
          <a:custGeom>
            <a:avLst/>
            <a:gdLst/>
            <a:ahLst/>
            <a:cxnLst/>
            <a:rect l="l" t="t" r="r" b="b"/>
            <a:pathLst>
              <a:path h="511810">
                <a:moveTo>
                  <a:pt x="0" y="0"/>
                </a:moveTo>
                <a:lnTo>
                  <a:pt x="0" y="511225"/>
                </a:lnTo>
              </a:path>
            </a:pathLst>
          </a:custGeom>
          <a:ln w="10604">
            <a:solidFill>
              <a:srgbClr val="42859D"/>
            </a:solidFill>
          </a:ln>
        </p:spPr>
        <p:txBody>
          <a:bodyPr wrap="square" lIns="0" tIns="0" rIns="0" bIns="0" rtlCol="0"/>
          <a:lstStyle/>
          <a:p>
            <a:endParaRPr/>
          </a:p>
        </p:txBody>
      </p:sp>
      <p:sp>
        <p:nvSpPr>
          <p:cNvPr id="43" name="object 43"/>
          <p:cNvSpPr/>
          <p:nvPr/>
        </p:nvSpPr>
        <p:spPr>
          <a:xfrm>
            <a:off x="3682276" y="3694048"/>
            <a:ext cx="0" cy="528955"/>
          </a:xfrm>
          <a:custGeom>
            <a:avLst/>
            <a:gdLst/>
            <a:ahLst/>
            <a:cxnLst/>
            <a:rect l="l" t="t" r="r" b="b"/>
            <a:pathLst>
              <a:path h="528954">
                <a:moveTo>
                  <a:pt x="0" y="0"/>
                </a:moveTo>
                <a:lnTo>
                  <a:pt x="0" y="528637"/>
                </a:lnTo>
              </a:path>
            </a:pathLst>
          </a:custGeom>
          <a:ln w="10591">
            <a:solidFill>
              <a:srgbClr val="42859D"/>
            </a:solidFill>
          </a:ln>
        </p:spPr>
        <p:txBody>
          <a:bodyPr wrap="square" lIns="0" tIns="0" rIns="0" bIns="0" rtlCol="0"/>
          <a:lstStyle/>
          <a:p>
            <a:endParaRPr/>
          </a:p>
        </p:txBody>
      </p:sp>
      <p:sp>
        <p:nvSpPr>
          <p:cNvPr id="44" name="object 44"/>
          <p:cNvSpPr/>
          <p:nvPr/>
        </p:nvSpPr>
        <p:spPr>
          <a:xfrm>
            <a:off x="3705834" y="3625227"/>
            <a:ext cx="0" cy="597535"/>
          </a:xfrm>
          <a:custGeom>
            <a:avLst/>
            <a:gdLst/>
            <a:ahLst/>
            <a:cxnLst/>
            <a:rect l="l" t="t" r="r" b="b"/>
            <a:pathLst>
              <a:path h="597535">
                <a:moveTo>
                  <a:pt x="0" y="0"/>
                </a:moveTo>
                <a:lnTo>
                  <a:pt x="0" y="597458"/>
                </a:lnTo>
              </a:path>
            </a:pathLst>
          </a:custGeom>
          <a:ln w="10591">
            <a:solidFill>
              <a:srgbClr val="42859D"/>
            </a:solidFill>
          </a:ln>
        </p:spPr>
        <p:txBody>
          <a:bodyPr wrap="square" lIns="0" tIns="0" rIns="0" bIns="0" rtlCol="0"/>
          <a:lstStyle/>
          <a:p>
            <a:endParaRPr/>
          </a:p>
        </p:txBody>
      </p:sp>
      <p:sp>
        <p:nvSpPr>
          <p:cNvPr id="45" name="object 45"/>
          <p:cNvSpPr/>
          <p:nvPr/>
        </p:nvSpPr>
        <p:spPr>
          <a:xfrm>
            <a:off x="3729405" y="3619271"/>
            <a:ext cx="0" cy="603885"/>
          </a:xfrm>
          <a:custGeom>
            <a:avLst/>
            <a:gdLst/>
            <a:ahLst/>
            <a:cxnLst/>
            <a:rect l="l" t="t" r="r" b="b"/>
            <a:pathLst>
              <a:path h="603885">
                <a:moveTo>
                  <a:pt x="0" y="0"/>
                </a:moveTo>
                <a:lnTo>
                  <a:pt x="0" y="603415"/>
                </a:lnTo>
              </a:path>
            </a:pathLst>
          </a:custGeom>
          <a:ln w="10591">
            <a:solidFill>
              <a:srgbClr val="42859D"/>
            </a:solidFill>
          </a:ln>
        </p:spPr>
        <p:txBody>
          <a:bodyPr wrap="square" lIns="0" tIns="0" rIns="0" bIns="0" rtlCol="0"/>
          <a:lstStyle/>
          <a:p>
            <a:endParaRPr/>
          </a:p>
        </p:txBody>
      </p:sp>
      <p:sp>
        <p:nvSpPr>
          <p:cNvPr id="46" name="object 46"/>
          <p:cNvSpPr/>
          <p:nvPr/>
        </p:nvSpPr>
        <p:spPr>
          <a:xfrm>
            <a:off x="3752970" y="3551161"/>
            <a:ext cx="0" cy="671830"/>
          </a:xfrm>
          <a:custGeom>
            <a:avLst/>
            <a:gdLst/>
            <a:ahLst/>
            <a:cxnLst/>
            <a:rect l="l" t="t" r="r" b="b"/>
            <a:pathLst>
              <a:path h="671829">
                <a:moveTo>
                  <a:pt x="0" y="0"/>
                </a:moveTo>
                <a:lnTo>
                  <a:pt x="0" y="671525"/>
                </a:lnTo>
              </a:path>
            </a:pathLst>
          </a:custGeom>
          <a:ln w="10604">
            <a:solidFill>
              <a:srgbClr val="42859D"/>
            </a:solidFill>
          </a:ln>
        </p:spPr>
        <p:txBody>
          <a:bodyPr wrap="square" lIns="0" tIns="0" rIns="0" bIns="0" rtlCol="0"/>
          <a:lstStyle/>
          <a:p>
            <a:endParaRPr/>
          </a:p>
        </p:txBody>
      </p:sp>
      <p:sp>
        <p:nvSpPr>
          <p:cNvPr id="47" name="object 47"/>
          <p:cNvSpPr/>
          <p:nvPr/>
        </p:nvSpPr>
        <p:spPr>
          <a:xfrm>
            <a:off x="3776548" y="3471455"/>
            <a:ext cx="0" cy="751840"/>
          </a:xfrm>
          <a:custGeom>
            <a:avLst/>
            <a:gdLst/>
            <a:ahLst/>
            <a:cxnLst/>
            <a:rect l="l" t="t" r="r" b="b"/>
            <a:pathLst>
              <a:path h="751839">
                <a:moveTo>
                  <a:pt x="0" y="0"/>
                </a:moveTo>
                <a:lnTo>
                  <a:pt x="0" y="751230"/>
                </a:lnTo>
              </a:path>
            </a:pathLst>
          </a:custGeom>
          <a:ln w="10617">
            <a:solidFill>
              <a:srgbClr val="42859D"/>
            </a:solidFill>
          </a:ln>
        </p:spPr>
        <p:txBody>
          <a:bodyPr wrap="square" lIns="0" tIns="0" rIns="0" bIns="0" rtlCol="0"/>
          <a:lstStyle/>
          <a:p>
            <a:endParaRPr/>
          </a:p>
        </p:txBody>
      </p:sp>
      <p:sp>
        <p:nvSpPr>
          <p:cNvPr id="48" name="object 48"/>
          <p:cNvSpPr/>
          <p:nvPr/>
        </p:nvSpPr>
        <p:spPr>
          <a:xfrm>
            <a:off x="3800113" y="3275291"/>
            <a:ext cx="0" cy="947419"/>
          </a:xfrm>
          <a:custGeom>
            <a:avLst/>
            <a:gdLst/>
            <a:ahLst/>
            <a:cxnLst/>
            <a:rect l="l" t="t" r="r" b="b"/>
            <a:pathLst>
              <a:path h="947420">
                <a:moveTo>
                  <a:pt x="0" y="0"/>
                </a:moveTo>
                <a:lnTo>
                  <a:pt x="0" y="947394"/>
                </a:lnTo>
              </a:path>
            </a:pathLst>
          </a:custGeom>
          <a:ln w="10579">
            <a:solidFill>
              <a:srgbClr val="42859D"/>
            </a:solidFill>
          </a:ln>
        </p:spPr>
        <p:txBody>
          <a:bodyPr wrap="square" lIns="0" tIns="0" rIns="0" bIns="0" rtlCol="0"/>
          <a:lstStyle/>
          <a:p>
            <a:endParaRPr/>
          </a:p>
        </p:txBody>
      </p:sp>
      <p:sp>
        <p:nvSpPr>
          <p:cNvPr id="49" name="object 49"/>
          <p:cNvSpPr/>
          <p:nvPr/>
        </p:nvSpPr>
        <p:spPr>
          <a:xfrm>
            <a:off x="3823677" y="3184944"/>
            <a:ext cx="0" cy="1038225"/>
          </a:xfrm>
          <a:custGeom>
            <a:avLst/>
            <a:gdLst/>
            <a:ahLst/>
            <a:cxnLst/>
            <a:rect l="l" t="t" r="r" b="b"/>
            <a:pathLst>
              <a:path h="1038225">
                <a:moveTo>
                  <a:pt x="0" y="0"/>
                </a:moveTo>
                <a:lnTo>
                  <a:pt x="0" y="1037742"/>
                </a:lnTo>
              </a:path>
            </a:pathLst>
          </a:custGeom>
          <a:ln w="10591">
            <a:solidFill>
              <a:srgbClr val="42859D"/>
            </a:solidFill>
          </a:ln>
        </p:spPr>
        <p:txBody>
          <a:bodyPr wrap="square" lIns="0" tIns="0" rIns="0" bIns="0" rtlCol="0"/>
          <a:lstStyle/>
          <a:p>
            <a:endParaRPr/>
          </a:p>
        </p:txBody>
      </p:sp>
      <p:sp>
        <p:nvSpPr>
          <p:cNvPr id="50" name="object 50"/>
          <p:cNvSpPr/>
          <p:nvPr/>
        </p:nvSpPr>
        <p:spPr>
          <a:xfrm>
            <a:off x="3847242" y="3153803"/>
            <a:ext cx="0" cy="1069340"/>
          </a:xfrm>
          <a:custGeom>
            <a:avLst/>
            <a:gdLst/>
            <a:ahLst/>
            <a:cxnLst/>
            <a:rect l="l" t="t" r="r" b="b"/>
            <a:pathLst>
              <a:path h="1069339">
                <a:moveTo>
                  <a:pt x="0" y="0"/>
                </a:moveTo>
                <a:lnTo>
                  <a:pt x="0" y="1068882"/>
                </a:lnTo>
              </a:path>
            </a:pathLst>
          </a:custGeom>
          <a:ln w="10604">
            <a:solidFill>
              <a:srgbClr val="42859D"/>
            </a:solidFill>
          </a:ln>
        </p:spPr>
        <p:txBody>
          <a:bodyPr wrap="square" lIns="0" tIns="0" rIns="0" bIns="0" rtlCol="0"/>
          <a:lstStyle/>
          <a:p>
            <a:endParaRPr/>
          </a:p>
        </p:txBody>
      </p:sp>
      <p:sp>
        <p:nvSpPr>
          <p:cNvPr id="51" name="object 51"/>
          <p:cNvSpPr/>
          <p:nvPr/>
        </p:nvSpPr>
        <p:spPr>
          <a:xfrm>
            <a:off x="3870807" y="3151835"/>
            <a:ext cx="0" cy="1071245"/>
          </a:xfrm>
          <a:custGeom>
            <a:avLst/>
            <a:gdLst/>
            <a:ahLst/>
            <a:cxnLst/>
            <a:rect l="l" t="t" r="r" b="b"/>
            <a:pathLst>
              <a:path h="1071245">
                <a:moveTo>
                  <a:pt x="0" y="0"/>
                </a:moveTo>
                <a:lnTo>
                  <a:pt x="0" y="1070851"/>
                </a:lnTo>
              </a:path>
            </a:pathLst>
          </a:custGeom>
          <a:ln w="10591">
            <a:solidFill>
              <a:srgbClr val="42859D"/>
            </a:solidFill>
          </a:ln>
        </p:spPr>
        <p:txBody>
          <a:bodyPr wrap="square" lIns="0" tIns="0" rIns="0" bIns="0" rtlCol="0"/>
          <a:lstStyle/>
          <a:p>
            <a:endParaRPr/>
          </a:p>
        </p:txBody>
      </p:sp>
      <p:sp>
        <p:nvSpPr>
          <p:cNvPr id="52" name="object 52"/>
          <p:cNvSpPr/>
          <p:nvPr/>
        </p:nvSpPr>
        <p:spPr>
          <a:xfrm>
            <a:off x="3894372" y="3145650"/>
            <a:ext cx="0" cy="1077595"/>
          </a:xfrm>
          <a:custGeom>
            <a:avLst/>
            <a:gdLst/>
            <a:ahLst/>
            <a:cxnLst/>
            <a:rect l="l" t="t" r="r" b="b"/>
            <a:pathLst>
              <a:path h="1077595">
                <a:moveTo>
                  <a:pt x="0" y="0"/>
                </a:moveTo>
                <a:lnTo>
                  <a:pt x="0" y="1077036"/>
                </a:lnTo>
              </a:path>
            </a:pathLst>
          </a:custGeom>
          <a:ln w="10604">
            <a:solidFill>
              <a:srgbClr val="42859D"/>
            </a:solidFill>
          </a:ln>
        </p:spPr>
        <p:txBody>
          <a:bodyPr wrap="square" lIns="0" tIns="0" rIns="0" bIns="0" rtlCol="0"/>
          <a:lstStyle/>
          <a:p>
            <a:endParaRPr/>
          </a:p>
        </p:txBody>
      </p:sp>
      <p:sp>
        <p:nvSpPr>
          <p:cNvPr id="53" name="object 53"/>
          <p:cNvSpPr/>
          <p:nvPr/>
        </p:nvSpPr>
        <p:spPr>
          <a:xfrm>
            <a:off x="3917956" y="3133610"/>
            <a:ext cx="0" cy="1089660"/>
          </a:xfrm>
          <a:custGeom>
            <a:avLst/>
            <a:gdLst/>
            <a:ahLst/>
            <a:cxnLst/>
            <a:rect l="l" t="t" r="r" b="b"/>
            <a:pathLst>
              <a:path h="1089660">
                <a:moveTo>
                  <a:pt x="0" y="0"/>
                </a:moveTo>
                <a:lnTo>
                  <a:pt x="0" y="1089075"/>
                </a:lnTo>
              </a:path>
            </a:pathLst>
          </a:custGeom>
          <a:ln w="10604">
            <a:solidFill>
              <a:srgbClr val="42859D"/>
            </a:solidFill>
          </a:ln>
        </p:spPr>
        <p:txBody>
          <a:bodyPr wrap="square" lIns="0" tIns="0" rIns="0" bIns="0" rtlCol="0"/>
          <a:lstStyle/>
          <a:p>
            <a:endParaRPr/>
          </a:p>
        </p:txBody>
      </p:sp>
      <p:sp>
        <p:nvSpPr>
          <p:cNvPr id="54" name="object 54"/>
          <p:cNvSpPr/>
          <p:nvPr/>
        </p:nvSpPr>
        <p:spPr>
          <a:xfrm>
            <a:off x="3941502" y="3079927"/>
            <a:ext cx="0" cy="1143000"/>
          </a:xfrm>
          <a:custGeom>
            <a:avLst/>
            <a:gdLst/>
            <a:ahLst/>
            <a:cxnLst/>
            <a:rect l="l" t="t" r="r" b="b"/>
            <a:pathLst>
              <a:path h="1143000">
                <a:moveTo>
                  <a:pt x="0" y="0"/>
                </a:moveTo>
                <a:lnTo>
                  <a:pt x="0" y="1142758"/>
                </a:lnTo>
              </a:path>
            </a:pathLst>
          </a:custGeom>
          <a:ln w="10579">
            <a:solidFill>
              <a:srgbClr val="42859D"/>
            </a:solidFill>
          </a:ln>
        </p:spPr>
        <p:txBody>
          <a:bodyPr wrap="square" lIns="0" tIns="0" rIns="0" bIns="0" rtlCol="0"/>
          <a:lstStyle/>
          <a:p>
            <a:endParaRPr/>
          </a:p>
        </p:txBody>
      </p:sp>
      <p:sp>
        <p:nvSpPr>
          <p:cNvPr id="55" name="object 55"/>
          <p:cNvSpPr/>
          <p:nvPr/>
        </p:nvSpPr>
        <p:spPr>
          <a:xfrm>
            <a:off x="3965066" y="3058210"/>
            <a:ext cx="0" cy="1164590"/>
          </a:xfrm>
          <a:custGeom>
            <a:avLst/>
            <a:gdLst/>
            <a:ahLst/>
            <a:cxnLst/>
            <a:rect l="l" t="t" r="r" b="b"/>
            <a:pathLst>
              <a:path h="1164589">
                <a:moveTo>
                  <a:pt x="0" y="0"/>
                </a:moveTo>
                <a:lnTo>
                  <a:pt x="0" y="1164475"/>
                </a:lnTo>
              </a:path>
            </a:pathLst>
          </a:custGeom>
          <a:ln w="10591">
            <a:solidFill>
              <a:srgbClr val="42859D"/>
            </a:solidFill>
          </a:ln>
        </p:spPr>
        <p:txBody>
          <a:bodyPr wrap="square" lIns="0" tIns="0" rIns="0" bIns="0" rtlCol="0"/>
          <a:lstStyle/>
          <a:p>
            <a:endParaRPr/>
          </a:p>
        </p:txBody>
      </p:sp>
      <p:sp>
        <p:nvSpPr>
          <p:cNvPr id="56" name="object 56"/>
          <p:cNvSpPr/>
          <p:nvPr/>
        </p:nvSpPr>
        <p:spPr>
          <a:xfrm>
            <a:off x="3988644" y="3065703"/>
            <a:ext cx="0" cy="1156970"/>
          </a:xfrm>
          <a:custGeom>
            <a:avLst/>
            <a:gdLst/>
            <a:ahLst/>
            <a:cxnLst/>
            <a:rect l="l" t="t" r="r" b="b"/>
            <a:pathLst>
              <a:path h="1156970">
                <a:moveTo>
                  <a:pt x="0" y="0"/>
                </a:moveTo>
                <a:lnTo>
                  <a:pt x="0" y="1156982"/>
                </a:lnTo>
              </a:path>
            </a:pathLst>
          </a:custGeom>
          <a:ln w="10604">
            <a:solidFill>
              <a:srgbClr val="42859D"/>
            </a:solidFill>
          </a:ln>
        </p:spPr>
        <p:txBody>
          <a:bodyPr wrap="square" lIns="0" tIns="0" rIns="0" bIns="0" rtlCol="0"/>
          <a:lstStyle/>
          <a:p>
            <a:endParaRPr/>
          </a:p>
        </p:txBody>
      </p:sp>
      <p:sp>
        <p:nvSpPr>
          <p:cNvPr id="57" name="object 57"/>
          <p:cNvSpPr/>
          <p:nvPr/>
        </p:nvSpPr>
        <p:spPr>
          <a:xfrm>
            <a:off x="4012209" y="3108566"/>
            <a:ext cx="0" cy="1114425"/>
          </a:xfrm>
          <a:custGeom>
            <a:avLst/>
            <a:gdLst/>
            <a:ahLst/>
            <a:cxnLst/>
            <a:rect l="l" t="t" r="r" b="b"/>
            <a:pathLst>
              <a:path h="1114425">
                <a:moveTo>
                  <a:pt x="0" y="0"/>
                </a:moveTo>
                <a:lnTo>
                  <a:pt x="0" y="1114120"/>
                </a:lnTo>
              </a:path>
            </a:pathLst>
          </a:custGeom>
          <a:ln w="10591">
            <a:solidFill>
              <a:srgbClr val="42859D"/>
            </a:solidFill>
          </a:ln>
        </p:spPr>
        <p:txBody>
          <a:bodyPr wrap="square" lIns="0" tIns="0" rIns="0" bIns="0" rtlCol="0"/>
          <a:lstStyle/>
          <a:p>
            <a:endParaRPr/>
          </a:p>
        </p:txBody>
      </p:sp>
      <p:sp>
        <p:nvSpPr>
          <p:cNvPr id="58" name="object 58"/>
          <p:cNvSpPr/>
          <p:nvPr/>
        </p:nvSpPr>
        <p:spPr>
          <a:xfrm>
            <a:off x="4035780" y="3147720"/>
            <a:ext cx="0" cy="1075055"/>
          </a:xfrm>
          <a:custGeom>
            <a:avLst/>
            <a:gdLst/>
            <a:ahLst/>
            <a:cxnLst/>
            <a:rect l="l" t="t" r="r" b="b"/>
            <a:pathLst>
              <a:path h="1075054">
                <a:moveTo>
                  <a:pt x="0" y="0"/>
                </a:moveTo>
                <a:lnTo>
                  <a:pt x="0" y="1074966"/>
                </a:lnTo>
              </a:path>
            </a:pathLst>
          </a:custGeom>
          <a:ln w="10617">
            <a:solidFill>
              <a:srgbClr val="42859D"/>
            </a:solidFill>
          </a:ln>
        </p:spPr>
        <p:txBody>
          <a:bodyPr wrap="square" lIns="0" tIns="0" rIns="0" bIns="0" rtlCol="0"/>
          <a:lstStyle/>
          <a:p>
            <a:endParaRPr/>
          </a:p>
        </p:txBody>
      </p:sp>
      <p:sp>
        <p:nvSpPr>
          <p:cNvPr id="59" name="object 59"/>
          <p:cNvSpPr/>
          <p:nvPr/>
        </p:nvSpPr>
        <p:spPr>
          <a:xfrm>
            <a:off x="4059351" y="3189477"/>
            <a:ext cx="0" cy="1033780"/>
          </a:xfrm>
          <a:custGeom>
            <a:avLst/>
            <a:gdLst/>
            <a:ahLst/>
            <a:cxnLst/>
            <a:rect l="l" t="t" r="r" b="b"/>
            <a:pathLst>
              <a:path h="1033779">
                <a:moveTo>
                  <a:pt x="0" y="0"/>
                </a:moveTo>
                <a:lnTo>
                  <a:pt x="0" y="1033208"/>
                </a:lnTo>
              </a:path>
            </a:pathLst>
          </a:custGeom>
          <a:ln w="10591">
            <a:solidFill>
              <a:srgbClr val="42859D"/>
            </a:solidFill>
          </a:ln>
        </p:spPr>
        <p:txBody>
          <a:bodyPr wrap="square" lIns="0" tIns="0" rIns="0" bIns="0" rtlCol="0"/>
          <a:lstStyle/>
          <a:p>
            <a:endParaRPr/>
          </a:p>
        </p:txBody>
      </p:sp>
      <p:sp>
        <p:nvSpPr>
          <p:cNvPr id="60" name="object 60"/>
          <p:cNvSpPr/>
          <p:nvPr/>
        </p:nvSpPr>
        <p:spPr>
          <a:xfrm>
            <a:off x="4082897" y="3391534"/>
            <a:ext cx="0" cy="831215"/>
          </a:xfrm>
          <a:custGeom>
            <a:avLst/>
            <a:gdLst/>
            <a:ahLst/>
            <a:cxnLst/>
            <a:rect l="l" t="t" r="r" b="b"/>
            <a:pathLst>
              <a:path h="831214">
                <a:moveTo>
                  <a:pt x="0" y="0"/>
                </a:moveTo>
                <a:lnTo>
                  <a:pt x="0" y="831151"/>
                </a:lnTo>
              </a:path>
            </a:pathLst>
          </a:custGeom>
          <a:ln w="10591">
            <a:solidFill>
              <a:srgbClr val="42859D"/>
            </a:solidFill>
          </a:ln>
        </p:spPr>
        <p:txBody>
          <a:bodyPr wrap="square" lIns="0" tIns="0" rIns="0" bIns="0" rtlCol="0"/>
          <a:lstStyle/>
          <a:p>
            <a:endParaRPr/>
          </a:p>
        </p:txBody>
      </p:sp>
      <p:sp>
        <p:nvSpPr>
          <p:cNvPr id="61" name="object 61"/>
          <p:cNvSpPr/>
          <p:nvPr/>
        </p:nvSpPr>
        <p:spPr>
          <a:xfrm>
            <a:off x="4106475" y="3607460"/>
            <a:ext cx="0" cy="615315"/>
          </a:xfrm>
          <a:custGeom>
            <a:avLst/>
            <a:gdLst/>
            <a:ahLst/>
            <a:cxnLst/>
            <a:rect l="l" t="t" r="r" b="b"/>
            <a:pathLst>
              <a:path h="615314">
                <a:moveTo>
                  <a:pt x="0" y="0"/>
                </a:moveTo>
                <a:lnTo>
                  <a:pt x="0" y="615226"/>
                </a:lnTo>
              </a:path>
            </a:pathLst>
          </a:custGeom>
          <a:ln w="10604">
            <a:solidFill>
              <a:srgbClr val="42859D"/>
            </a:solidFill>
          </a:ln>
        </p:spPr>
        <p:txBody>
          <a:bodyPr wrap="square" lIns="0" tIns="0" rIns="0" bIns="0" rtlCol="0"/>
          <a:lstStyle/>
          <a:p>
            <a:endParaRPr/>
          </a:p>
        </p:txBody>
      </p:sp>
      <p:sp>
        <p:nvSpPr>
          <p:cNvPr id="62" name="object 62"/>
          <p:cNvSpPr/>
          <p:nvPr/>
        </p:nvSpPr>
        <p:spPr>
          <a:xfrm>
            <a:off x="4130040" y="3658069"/>
            <a:ext cx="0" cy="565150"/>
          </a:xfrm>
          <a:custGeom>
            <a:avLst/>
            <a:gdLst/>
            <a:ahLst/>
            <a:cxnLst/>
            <a:rect l="l" t="t" r="r" b="b"/>
            <a:pathLst>
              <a:path h="565150">
                <a:moveTo>
                  <a:pt x="0" y="0"/>
                </a:moveTo>
                <a:lnTo>
                  <a:pt x="0" y="564616"/>
                </a:lnTo>
              </a:path>
            </a:pathLst>
          </a:custGeom>
          <a:ln w="10591">
            <a:solidFill>
              <a:srgbClr val="42859D"/>
            </a:solidFill>
          </a:ln>
        </p:spPr>
        <p:txBody>
          <a:bodyPr wrap="square" lIns="0" tIns="0" rIns="0" bIns="0" rtlCol="0"/>
          <a:lstStyle/>
          <a:p>
            <a:endParaRPr/>
          </a:p>
        </p:txBody>
      </p:sp>
      <p:sp>
        <p:nvSpPr>
          <p:cNvPr id="63" name="object 63"/>
          <p:cNvSpPr/>
          <p:nvPr/>
        </p:nvSpPr>
        <p:spPr>
          <a:xfrm>
            <a:off x="4153604" y="3641813"/>
            <a:ext cx="0" cy="581025"/>
          </a:xfrm>
          <a:custGeom>
            <a:avLst/>
            <a:gdLst/>
            <a:ahLst/>
            <a:cxnLst/>
            <a:rect l="l" t="t" r="r" b="b"/>
            <a:pathLst>
              <a:path h="581025">
                <a:moveTo>
                  <a:pt x="0" y="0"/>
                </a:moveTo>
                <a:lnTo>
                  <a:pt x="0" y="580872"/>
                </a:lnTo>
              </a:path>
            </a:pathLst>
          </a:custGeom>
          <a:ln w="10604">
            <a:solidFill>
              <a:srgbClr val="42859D"/>
            </a:solidFill>
          </a:ln>
        </p:spPr>
        <p:txBody>
          <a:bodyPr wrap="square" lIns="0" tIns="0" rIns="0" bIns="0" rtlCol="0"/>
          <a:lstStyle/>
          <a:p>
            <a:endParaRPr/>
          </a:p>
        </p:txBody>
      </p:sp>
      <p:sp>
        <p:nvSpPr>
          <p:cNvPr id="64" name="object 64"/>
          <p:cNvSpPr/>
          <p:nvPr/>
        </p:nvSpPr>
        <p:spPr>
          <a:xfrm>
            <a:off x="4177188" y="3672573"/>
            <a:ext cx="0" cy="550545"/>
          </a:xfrm>
          <a:custGeom>
            <a:avLst/>
            <a:gdLst/>
            <a:ahLst/>
            <a:cxnLst/>
            <a:rect l="l" t="t" r="r" b="b"/>
            <a:pathLst>
              <a:path h="550545">
                <a:moveTo>
                  <a:pt x="0" y="0"/>
                </a:moveTo>
                <a:lnTo>
                  <a:pt x="0" y="550113"/>
                </a:lnTo>
              </a:path>
            </a:pathLst>
          </a:custGeom>
          <a:ln w="10604">
            <a:solidFill>
              <a:srgbClr val="42859D"/>
            </a:solidFill>
          </a:ln>
        </p:spPr>
        <p:txBody>
          <a:bodyPr wrap="square" lIns="0" tIns="0" rIns="0" bIns="0" rtlCol="0"/>
          <a:lstStyle/>
          <a:p>
            <a:endParaRPr/>
          </a:p>
        </p:txBody>
      </p:sp>
      <p:sp>
        <p:nvSpPr>
          <p:cNvPr id="65" name="object 65"/>
          <p:cNvSpPr/>
          <p:nvPr/>
        </p:nvSpPr>
        <p:spPr>
          <a:xfrm>
            <a:off x="4200734" y="3730561"/>
            <a:ext cx="0" cy="492125"/>
          </a:xfrm>
          <a:custGeom>
            <a:avLst/>
            <a:gdLst/>
            <a:ahLst/>
            <a:cxnLst/>
            <a:rect l="l" t="t" r="r" b="b"/>
            <a:pathLst>
              <a:path h="492125">
                <a:moveTo>
                  <a:pt x="0" y="0"/>
                </a:moveTo>
                <a:lnTo>
                  <a:pt x="0" y="492125"/>
                </a:lnTo>
              </a:path>
            </a:pathLst>
          </a:custGeom>
          <a:ln w="10579">
            <a:solidFill>
              <a:srgbClr val="42859D"/>
            </a:solidFill>
          </a:ln>
        </p:spPr>
        <p:txBody>
          <a:bodyPr wrap="square" lIns="0" tIns="0" rIns="0" bIns="0" rtlCol="0"/>
          <a:lstStyle/>
          <a:p>
            <a:endParaRPr/>
          </a:p>
        </p:txBody>
      </p:sp>
      <p:sp>
        <p:nvSpPr>
          <p:cNvPr id="66" name="object 66"/>
          <p:cNvSpPr/>
          <p:nvPr/>
        </p:nvSpPr>
        <p:spPr>
          <a:xfrm>
            <a:off x="4224299" y="3838575"/>
            <a:ext cx="0" cy="384175"/>
          </a:xfrm>
          <a:custGeom>
            <a:avLst/>
            <a:gdLst/>
            <a:ahLst/>
            <a:cxnLst/>
            <a:rect l="l" t="t" r="r" b="b"/>
            <a:pathLst>
              <a:path h="384175">
                <a:moveTo>
                  <a:pt x="0" y="0"/>
                </a:moveTo>
                <a:lnTo>
                  <a:pt x="0" y="384111"/>
                </a:lnTo>
              </a:path>
            </a:pathLst>
          </a:custGeom>
          <a:ln w="10591">
            <a:solidFill>
              <a:srgbClr val="42859D"/>
            </a:solidFill>
          </a:ln>
        </p:spPr>
        <p:txBody>
          <a:bodyPr wrap="square" lIns="0" tIns="0" rIns="0" bIns="0" rtlCol="0"/>
          <a:lstStyle/>
          <a:p>
            <a:endParaRPr/>
          </a:p>
        </p:txBody>
      </p:sp>
      <p:sp>
        <p:nvSpPr>
          <p:cNvPr id="67" name="object 67"/>
          <p:cNvSpPr/>
          <p:nvPr/>
        </p:nvSpPr>
        <p:spPr>
          <a:xfrm>
            <a:off x="4247876" y="4020349"/>
            <a:ext cx="0" cy="202565"/>
          </a:xfrm>
          <a:custGeom>
            <a:avLst/>
            <a:gdLst/>
            <a:ahLst/>
            <a:cxnLst/>
            <a:rect l="l" t="t" r="r" b="b"/>
            <a:pathLst>
              <a:path h="202564">
                <a:moveTo>
                  <a:pt x="0" y="0"/>
                </a:moveTo>
                <a:lnTo>
                  <a:pt x="0" y="202336"/>
                </a:lnTo>
              </a:path>
            </a:pathLst>
          </a:custGeom>
          <a:ln w="10604">
            <a:solidFill>
              <a:srgbClr val="42859D"/>
            </a:solidFill>
          </a:ln>
        </p:spPr>
        <p:txBody>
          <a:bodyPr wrap="square" lIns="0" tIns="0" rIns="0" bIns="0" rtlCol="0"/>
          <a:lstStyle/>
          <a:p>
            <a:endParaRPr/>
          </a:p>
        </p:txBody>
      </p:sp>
      <p:sp>
        <p:nvSpPr>
          <p:cNvPr id="68" name="object 68"/>
          <p:cNvSpPr/>
          <p:nvPr/>
        </p:nvSpPr>
        <p:spPr>
          <a:xfrm>
            <a:off x="4271441" y="4080687"/>
            <a:ext cx="0" cy="142240"/>
          </a:xfrm>
          <a:custGeom>
            <a:avLst/>
            <a:gdLst/>
            <a:ahLst/>
            <a:cxnLst/>
            <a:rect l="l" t="t" r="r" b="b"/>
            <a:pathLst>
              <a:path h="142239">
                <a:moveTo>
                  <a:pt x="0" y="0"/>
                </a:moveTo>
                <a:lnTo>
                  <a:pt x="0" y="141998"/>
                </a:lnTo>
              </a:path>
            </a:pathLst>
          </a:custGeom>
          <a:ln w="10591">
            <a:solidFill>
              <a:srgbClr val="42859D"/>
            </a:solidFill>
          </a:ln>
        </p:spPr>
        <p:txBody>
          <a:bodyPr wrap="square" lIns="0" tIns="0" rIns="0" bIns="0" rtlCol="0"/>
          <a:lstStyle/>
          <a:p>
            <a:endParaRPr/>
          </a:p>
        </p:txBody>
      </p:sp>
      <p:sp>
        <p:nvSpPr>
          <p:cNvPr id="69" name="object 69"/>
          <p:cNvSpPr/>
          <p:nvPr/>
        </p:nvSpPr>
        <p:spPr>
          <a:xfrm>
            <a:off x="4295013" y="4036771"/>
            <a:ext cx="0" cy="186055"/>
          </a:xfrm>
          <a:custGeom>
            <a:avLst/>
            <a:gdLst/>
            <a:ahLst/>
            <a:cxnLst/>
            <a:rect l="l" t="t" r="r" b="b"/>
            <a:pathLst>
              <a:path h="186054">
                <a:moveTo>
                  <a:pt x="0" y="0"/>
                </a:moveTo>
                <a:lnTo>
                  <a:pt x="0" y="185915"/>
                </a:lnTo>
              </a:path>
            </a:pathLst>
          </a:custGeom>
          <a:ln w="10617">
            <a:solidFill>
              <a:srgbClr val="42859D"/>
            </a:solidFill>
          </a:ln>
        </p:spPr>
        <p:txBody>
          <a:bodyPr wrap="square" lIns="0" tIns="0" rIns="0" bIns="0" rtlCol="0"/>
          <a:lstStyle/>
          <a:p>
            <a:endParaRPr/>
          </a:p>
        </p:txBody>
      </p:sp>
      <p:sp>
        <p:nvSpPr>
          <p:cNvPr id="70" name="object 70"/>
          <p:cNvSpPr/>
          <p:nvPr/>
        </p:nvSpPr>
        <p:spPr>
          <a:xfrm>
            <a:off x="4318584" y="4062768"/>
            <a:ext cx="0" cy="160020"/>
          </a:xfrm>
          <a:custGeom>
            <a:avLst/>
            <a:gdLst/>
            <a:ahLst/>
            <a:cxnLst/>
            <a:rect l="l" t="t" r="r" b="b"/>
            <a:pathLst>
              <a:path h="160020">
                <a:moveTo>
                  <a:pt x="0" y="0"/>
                </a:moveTo>
                <a:lnTo>
                  <a:pt x="0" y="159918"/>
                </a:lnTo>
              </a:path>
            </a:pathLst>
          </a:custGeom>
          <a:ln w="10591">
            <a:solidFill>
              <a:srgbClr val="42859D"/>
            </a:solidFill>
          </a:ln>
        </p:spPr>
        <p:txBody>
          <a:bodyPr wrap="square" lIns="0" tIns="0" rIns="0" bIns="0" rtlCol="0"/>
          <a:lstStyle/>
          <a:p>
            <a:endParaRPr/>
          </a:p>
        </p:txBody>
      </p:sp>
      <p:sp>
        <p:nvSpPr>
          <p:cNvPr id="71" name="object 71"/>
          <p:cNvSpPr/>
          <p:nvPr/>
        </p:nvSpPr>
        <p:spPr>
          <a:xfrm>
            <a:off x="4342136" y="4085437"/>
            <a:ext cx="0" cy="137795"/>
          </a:xfrm>
          <a:custGeom>
            <a:avLst/>
            <a:gdLst/>
            <a:ahLst/>
            <a:cxnLst/>
            <a:rect l="l" t="t" r="r" b="b"/>
            <a:pathLst>
              <a:path h="137795">
                <a:moveTo>
                  <a:pt x="0" y="0"/>
                </a:moveTo>
                <a:lnTo>
                  <a:pt x="0" y="137248"/>
                </a:lnTo>
              </a:path>
            </a:pathLst>
          </a:custGeom>
          <a:ln w="10579">
            <a:solidFill>
              <a:srgbClr val="42859D"/>
            </a:solidFill>
          </a:ln>
        </p:spPr>
        <p:txBody>
          <a:bodyPr wrap="square" lIns="0" tIns="0" rIns="0" bIns="0" rtlCol="0"/>
          <a:lstStyle/>
          <a:p>
            <a:endParaRPr/>
          </a:p>
        </p:txBody>
      </p:sp>
      <p:sp>
        <p:nvSpPr>
          <p:cNvPr id="72" name="object 72"/>
          <p:cNvSpPr/>
          <p:nvPr/>
        </p:nvSpPr>
        <p:spPr>
          <a:xfrm>
            <a:off x="4365707" y="4050512"/>
            <a:ext cx="0" cy="172720"/>
          </a:xfrm>
          <a:custGeom>
            <a:avLst/>
            <a:gdLst/>
            <a:ahLst/>
            <a:cxnLst/>
            <a:rect l="l" t="t" r="r" b="b"/>
            <a:pathLst>
              <a:path h="172720">
                <a:moveTo>
                  <a:pt x="0" y="0"/>
                </a:moveTo>
                <a:lnTo>
                  <a:pt x="0" y="172173"/>
                </a:lnTo>
              </a:path>
            </a:pathLst>
          </a:custGeom>
          <a:ln w="10604">
            <a:solidFill>
              <a:srgbClr val="42859D"/>
            </a:solidFill>
          </a:ln>
        </p:spPr>
        <p:txBody>
          <a:bodyPr wrap="square" lIns="0" tIns="0" rIns="0" bIns="0" rtlCol="0"/>
          <a:lstStyle/>
          <a:p>
            <a:endParaRPr/>
          </a:p>
        </p:txBody>
      </p:sp>
      <p:sp>
        <p:nvSpPr>
          <p:cNvPr id="73" name="object 73"/>
          <p:cNvSpPr/>
          <p:nvPr/>
        </p:nvSpPr>
        <p:spPr>
          <a:xfrm>
            <a:off x="4389278" y="3841991"/>
            <a:ext cx="0" cy="381000"/>
          </a:xfrm>
          <a:custGeom>
            <a:avLst/>
            <a:gdLst/>
            <a:ahLst/>
            <a:cxnLst/>
            <a:rect l="l" t="t" r="r" b="b"/>
            <a:pathLst>
              <a:path h="381000">
                <a:moveTo>
                  <a:pt x="0" y="0"/>
                </a:moveTo>
                <a:lnTo>
                  <a:pt x="0" y="380695"/>
                </a:lnTo>
              </a:path>
            </a:pathLst>
          </a:custGeom>
          <a:ln w="10604">
            <a:solidFill>
              <a:srgbClr val="42859D"/>
            </a:solidFill>
          </a:ln>
        </p:spPr>
        <p:txBody>
          <a:bodyPr wrap="square" lIns="0" tIns="0" rIns="0" bIns="0" rtlCol="0"/>
          <a:lstStyle/>
          <a:p>
            <a:endParaRPr/>
          </a:p>
        </p:txBody>
      </p:sp>
      <p:sp>
        <p:nvSpPr>
          <p:cNvPr id="74" name="object 74"/>
          <p:cNvSpPr/>
          <p:nvPr/>
        </p:nvSpPr>
        <p:spPr>
          <a:xfrm>
            <a:off x="4412843" y="3858094"/>
            <a:ext cx="0" cy="365125"/>
          </a:xfrm>
          <a:custGeom>
            <a:avLst/>
            <a:gdLst/>
            <a:ahLst/>
            <a:cxnLst/>
            <a:rect l="l" t="t" r="r" b="b"/>
            <a:pathLst>
              <a:path h="365125">
                <a:moveTo>
                  <a:pt x="0" y="0"/>
                </a:moveTo>
                <a:lnTo>
                  <a:pt x="0" y="364591"/>
                </a:lnTo>
              </a:path>
            </a:pathLst>
          </a:custGeom>
          <a:ln w="10591">
            <a:solidFill>
              <a:srgbClr val="42859D"/>
            </a:solidFill>
          </a:ln>
        </p:spPr>
        <p:txBody>
          <a:bodyPr wrap="square" lIns="0" tIns="0" rIns="0" bIns="0" rtlCol="0"/>
          <a:lstStyle/>
          <a:p>
            <a:endParaRPr/>
          </a:p>
        </p:txBody>
      </p:sp>
      <p:sp>
        <p:nvSpPr>
          <p:cNvPr id="75" name="object 75"/>
          <p:cNvSpPr/>
          <p:nvPr/>
        </p:nvSpPr>
        <p:spPr>
          <a:xfrm>
            <a:off x="4436421" y="3908006"/>
            <a:ext cx="0" cy="314960"/>
          </a:xfrm>
          <a:custGeom>
            <a:avLst/>
            <a:gdLst/>
            <a:ahLst/>
            <a:cxnLst/>
            <a:rect l="l" t="t" r="r" b="b"/>
            <a:pathLst>
              <a:path h="314960">
                <a:moveTo>
                  <a:pt x="0" y="0"/>
                </a:moveTo>
                <a:lnTo>
                  <a:pt x="0" y="314680"/>
                </a:lnTo>
              </a:path>
            </a:pathLst>
          </a:custGeom>
          <a:ln w="10604">
            <a:solidFill>
              <a:srgbClr val="42859D"/>
            </a:solidFill>
          </a:ln>
        </p:spPr>
        <p:txBody>
          <a:bodyPr wrap="square" lIns="0" tIns="0" rIns="0" bIns="0" rtlCol="0"/>
          <a:lstStyle/>
          <a:p>
            <a:endParaRPr/>
          </a:p>
        </p:txBody>
      </p:sp>
      <p:sp>
        <p:nvSpPr>
          <p:cNvPr id="76" name="object 76"/>
          <p:cNvSpPr/>
          <p:nvPr/>
        </p:nvSpPr>
        <p:spPr>
          <a:xfrm>
            <a:off x="4459985" y="4023334"/>
            <a:ext cx="0" cy="199390"/>
          </a:xfrm>
          <a:custGeom>
            <a:avLst/>
            <a:gdLst/>
            <a:ahLst/>
            <a:cxnLst/>
            <a:rect l="l" t="t" r="r" b="b"/>
            <a:pathLst>
              <a:path h="199389">
                <a:moveTo>
                  <a:pt x="0" y="0"/>
                </a:moveTo>
                <a:lnTo>
                  <a:pt x="0" y="199351"/>
                </a:lnTo>
              </a:path>
            </a:pathLst>
          </a:custGeom>
          <a:ln w="10591">
            <a:solidFill>
              <a:srgbClr val="42859D"/>
            </a:solidFill>
          </a:ln>
        </p:spPr>
        <p:txBody>
          <a:bodyPr wrap="square" lIns="0" tIns="0" rIns="0" bIns="0" rtlCol="0"/>
          <a:lstStyle/>
          <a:p>
            <a:endParaRPr/>
          </a:p>
        </p:txBody>
      </p:sp>
      <p:sp>
        <p:nvSpPr>
          <p:cNvPr id="77" name="object 77"/>
          <p:cNvSpPr/>
          <p:nvPr/>
        </p:nvSpPr>
        <p:spPr>
          <a:xfrm>
            <a:off x="4478235" y="4233532"/>
            <a:ext cx="10795" cy="0"/>
          </a:xfrm>
          <a:custGeom>
            <a:avLst/>
            <a:gdLst/>
            <a:ahLst/>
            <a:cxnLst/>
            <a:rect l="l" t="t" r="r" b="b"/>
            <a:pathLst>
              <a:path w="10795">
                <a:moveTo>
                  <a:pt x="0" y="0"/>
                </a:moveTo>
                <a:lnTo>
                  <a:pt x="10591" y="0"/>
                </a:lnTo>
              </a:path>
            </a:pathLst>
          </a:custGeom>
          <a:ln w="21691">
            <a:solidFill>
              <a:srgbClr val="42859D"/>
            </a:solidFill>
          </a:ln>
        </p:spPr>
        <p:txBody>
          <a:bodyPr wrap="square" lIns="0" tIns="0" rIns="0" bIns="0" rtlCol="0"/>
          <a:lstStyle/>
          <a:p>
            <a:endParaRPr/>
          </a:p>
        </p:txBody>
      </p:sp>
      <p:sp>
        <p:nvSpPr>
          <p:cNvPr id="78" name="object 78"/>
          <p:cNvSpPr/>
          <p:nvPr/>
        </p:nvSpPr>
        <p:spPr>
          <a:xfrm>
            <a:off x="4501806" y="4227480"/>
            <a:ext cx="10795" cy="0"/>
          </a:xfrm>
          <a:custGeom>
            <a:avLst/>
            <a:gdLst/>
            <a:ahLst/>
            <a:cxnLst/>
            <a:rect l="l" t="t" r="r" b="b"/>
            <a:pathLst>
              <a:path w="10795">
                <a:moveTo>
                  <a:pt x="0" y="0"/>
                </a:moveTo>
                <a:lnTo>
                  <a:pt x="10604" y="0"/>
                </a:lnTo>
              </a:path>
            </a:pathLst>
          </a:custGeom>
          <a:ln w="9588">
            <a:solidFill>
              <a:srgbClr val="42859D"/>
            </a:solidFill>
          </a:ln>
        </p:spPr>
        <p:txBody>
          <a:bodyPr wrap="square" lIns="0" tIns="0" rIns="0" bIns="0" rtlCol="0"/>
          <a:lstStyle/>
          <a:p>
            <a:endParaRPr/>
          </a:p>
        </p:txBody>
      </p:sp>
      <p:sp>
        <p:nvSpPr>
          <p:cNvPr id="79" name="object 79"/>
          <p:cNvSpPr/>
          <p:nvPr/>
        </p:nvSpPr>
        <p:spPr>
          <a:xfrm>
            <a:off x="4525378" y="4199509"/>
            <a:ext cx="10795" cy="0"/>
          </a:xfrm>
          <a:custGeom>
            <a:avLst/>
            <a:gdLst/>
            <a:ahLst/>
            <a:cxnLst/>
            <a:rect l="l" t="t" r="r" b="b"/>
            <a:pathLst>
              <a:path w="10795">
                <a:moveTo>
                  <a:pt x="0" y="0"/>
                </a:moveTo>
                <a:lnTo>
                  <a:pt x="10591" y="0"/>
                </a:lnTo>
              </a:path>
            </a:pathLst>
          </a:custGeom>
          <a:ln w="46354">
            <a:solidFill>
              <a:srgbClr val="42859D"/>
            </a:solidFill>
          </a:ln>
        </p:spPr>
        <p:txBody>
          <a:bodyPr wrap="square" lIns="0" tIns="0" rIns="0" bIns="0" rtlCol="0"/>
          <a:lstStyle/>
          <a:p>
            <a:endParaRPr/>
          </a:p>
        </p:txBody>
      </p:sp>
      <p:sp>
        <p:nvSpPr>
          <p:cNvPr id="80" name="object 80"/>
          <p:cNvSpPr/>
          <p:nvPr/>
        </p:nvSpPr>
        <p:spPr>
          <a:xfrm>
            <a:off x="4548936" y="4220826"/>
            <a:ext cx="10795" cy="0"/>
          </a:xfrm>
          <a:custGeom>
            <a:avLst/>
            <a:gdLst/>
            <a:ahLst/>
            <a:cxnLst/>
            <a:rect l="l" t="t" r="r" b="b"/>
            <a:pathLst>
              <a:path w="10795">
                <a:moveTo>
                  <a:pt x="0" y="0"/>
                </a:moveTo>
                <a:lnTo>
                  <a:pt x="10604" y="0"/>
                </a:lnTo>
              </a:path>
            </a:pathLst>
          </a:custGeom>
          <a:ln w="3721">
            <a:solidFill>
              <a:srgbClr val="42859D"/>
            </a:solidFill>
          </a:ln>
        </p:spPr>
        <p:txBody>
          <a:bodyPr wrap="square" lIns="0" tIns="0" rIns="0" bIns="0" rtlCol="0"/>
          <a:lstStyle/>
          <a:p>
            <a:endParaRPr/>
          </a:p>
        </p:txBody>
      </p:sp>
      <p:sp>
        <p:nvSpPr>
          <p:cNvPr id="81" name="object 81"/>
          <p:cNvSpPr/>
          <p:nvPr/>
        </p:nvSpPr>
        <p:spPr>
          <a:xfrm>
            <a:off x="4572520" y="4236167"/>
            <a:ext cx="10795" cy="0"/>
          </a:xfrm>
          <a:custGeom>
            <a:avLst/>
            <a:gdLst/>
            <a:ahLst/>
            <a:cxnLst/>
            <a:rect l="l" t="t" r="r" b="b"/>
            <a:pathLst>
              <a:path w="10795">
                <a:moveTo>
                  <a:pt x="0" y="0"/>
                </a:moveTo>
                <a:lnTo>
                  <a:pt x="10591" y="0"/>
                </a:lnTo>
              </a:path>
            </a:pathLst>
          </a:custGeom>
          <a:ln w="26962">
            <a:solidFill>
              <a:srgbClr val="42859D"/>
            </a:solidFill>
          </a:ln>
        </p:spPr>
        <p:txBody>
          <a:bodyPr wrap="square" lIns="0" tIns="0" rIns="0" bIns="0" rtlCol="0"/>
          <a:lstStyle/>
          <a:p>
            <a:endParaRPr/>
          </a:p>
        </p:txBody>
      </p:sp>
      <p:sp>
        <p:nvSpPr>
          <p:cNvPr id="82" name="object 82"/>
          <p:cNvSpPr/>
          <p:nvPr/>
        </p:nvSpPr>
        <p:spPr>
          <a:xfrm>
            <a:off x="4601368" y="4222686"/>
            <a:ext cx="0" cy="73660"/>
          </a:xfrm>
          <a:custGeom>
            <a:avLst/>
            <a:gdLst/>
            <a:ahLst/>
            <a:cxnLst/>
            <a:rect l="l" t="t" r="r" b="b"/>
            <a:pathLst>
              <a:path h="73660">
                <a:moveTo>
                  <a:pt x="0" y="0"/>
                </a:moveTo>
                <a:lnTo>
                  <a:pt x="0" y="73469"/>
                </a:lnTo>
              </a:path>
            </a:pathLst>
          </a:custGeom>
          <a:ln w="10579">
            <a:solidFill>
              <a:srgbClr val="42859D"/>
            </a:solidFill>
          </a:ln>
        </p:spPr>
        <p:txBody>
          <a:bodyPr wrap="square" lIns="0" tIns="0" rIns="0" bIns="0" rtlCol="0"/>
          <a:lstStyle/>
          <a:p>
            <a:endParaRPr/>
          </a:p>
        </p:txBody>
      </p:sp>
      <p:sp>
        <p:nvSpPr>
          <p:cNvPr id="83" name="object 83"/>
          <p:cNvSpPr/>
          <p:nvPr/>
        </p:nvSpPr>
        <p:spPr>
          <a:xfrm>
            <a:off x="4624939" y="4222686"/>
            <a:ext cx="0" cy="153670"/>
          </a:xfrm>
          <a:custGeom>
            <a:avLst/>
            <a:gdLst/>
            <a:ahLst/>
            <a:cxnLst/>
            <a:rect l="l" t="t" r="r" b="b"/>
            <a:pathLst>
              <a:path h="153670">
                <a:moveTo>
                  <a:pt x="0" y="0"/>
                </a:moveTo>
                <a:lnTo>
                  <a:pt x="0" y="153492"/>
                </a:lnTo>
              </a:path>
            </a:pathLst>
          </a:custGeom>
          <a:ln w="10604">
            <a:solidFill>
              <a:srgbClr val="42859D"/>
            </a:solidFill>
          </a:ln>
        </p:spPr>
        <p:txBody>
          <a:bodyPr wrap="square" lIns="0" tIns="0" rIns="0" bIns="0" rtlCol="0"/>
          <a:lstStyle/>
          <a:p>
            <a:endParaRPr/>
          </a:p>
        </p:txBody>
      </p:sp>
      <p:sp>
        <p:nvSpPr>
          <p:cNvPr id="84" name="object 84"/>
          <p:cNvSpPr/>
          <p:nvPr/>
        </p:nvSpPr>
        <p:spPr>
          <a:xfrm>
            <a:off x="4648511" y="4222686"/>
            <a:ext cx="0" cy="222885"/>
          </a:xfrm>
          <a:custGeom>
            <a:avLst/>
            <a:gdLst/>
            <a:ahLst/>
            <a:cxnLst/>
            <a:rect l="l" t="t" r="r" b="b"/>
            <a:pathLst>
              <a:path h="222885">
                <a:moveTo>
                  <a:pt x="0" y="0"/>
                </a:moveTo>
                <a:lnTo>
                  <a:pt x="0" y="222313"/>
                </a:lnTo>
              </a:path>
            </a:pathLst>
          </a:custGeom>
          <a:ln w="10604">
            <a:solidFill>
              <a:srgbClr val="42859D"/>
            </a:solidFill>
          </a:ln>
        </p:spPr>
        <p:txBody>
          <a:bodyPr wrap="square" lIns="0" tIns="0" rIns="0" bIns="0" rtlCol="0"/>
          <a:lstStyle/>
          <a:p>
            <a:endParaRPr/>
          </a:p>
        </p:txBody>
      </p:sp>
      <p:sp>
        <p:nvSpPr>
          <p:cNvPr id="85" name="object 85"/>
          <p:cNvSpPr/>
          <p:nvPr/>
        </p:nvSpPr>
        <p:spPr>
          <a:xfrm>
            <a:off x="4672076" y="4222686"/>
            <a:ext cx="0" cy="346075"/>
          </a:xfrm>
          <a:custGeom>
            <a:avLst/>
            <a:gdLst/>
            <a:ahLst/>
            <a:cxnLst/>
            <a:rect l="l" t="t" r="r" b="b"/>
            <a:pathLst>
              <a:path h="346075">
                <a:moveTo>
                  <a:pt x="0" y="0"/>
                </a:moveTo>
                <a:lnTo>
                  <a:pt x="0" y="345884"/>
                </a:lnTo>
              </a:path>
            </a:pathLst>
          </a:custGeom>
          <a:ln w="10591">
            <a:solidFill>
              <a:srgbClr val="42859D"/>
            </a:solidFill>
          </a:ln>
        </p:spPr>
        <p:txBody>
          <a:bodyPr wrap="square" lIns="0" tIns="0" rIns="0" bIns="0" rtlCol="0"/>
          <a:lstStyle/>
          <a:p>
            <a:endParaRPr/>
          </a:p>
        </p:txBody>
      </p:sp>
      <p:sp>
        <p:nvSpPr>
          <p:cNvPr id="86" name="object 86"/>
          <p:cNvSpPr/>
          <p:nvPr/>
        </p:nvSpPr>
        <p:spPr>
          <a:xfrm>
            <a:off x="4695653" y="4222686"/>
            <a:ext cx="0" cy="335915"/>
          </a:xfrm>
          <a:custGeom>
            <a:avLst/>
            <a:gdLst/>
            <a:ahLst/>
            <a:cxnLst/>
            <a:rect l="l" t="t" r="r" b="b"/>
            <a:pathLst>
              <a:path h="335914">
                <a:moveTo>
                  <a:pt x="0" y="0"/>
                </a:moveTo>
                <a:lnTo>
                  <a:pt x="0" y="335775"/>
                </a:lnTo>
              </a:path>
            </a:pathLst>
          </a:custGeom>
          <a:ln w="10604">
            <a:solidFill>
              <a:srgbClr val="42859D"/>
            </a:solidFill>
          </a:ln>
        </p:spPr>
        <p:txBody>
          <a:bodyPr wrap="square" lIns="0" tIns="0" rIns="0" bIns="0" rtlCol="0"/>
          <a:lstStyle/>
          <a:p>
            <a:endParaRPr/>
          </a:p>
        </p:txBody>
      </p:sp>
      <p:sp>
        <p:nvSpPr>
          <p:cNvPr id="87" name="object 87"/>
          <p:cNvSpPr/>
          <p:nvPr/>
        </p:nvSpPr>
        <p:spPr>
          <a:xfrm>
            <a:off x="4719205" y="4222686"/>
            <a:ext cx="0" cy="302895"/>
          </a:xfrm>
          <a:custGeom>
            <a:avLst/>
            <a:gdLst/>
            <a:ahLst/>
            <a:cxnLst/>
            <a:rect l="l" t="t" r="r" b="b"/>
            <a:pathLst>
              <a:path h="302895">
                <a:moveTo>
                  <a:pt x="0" y="0"/>
                </a:moveTo>
                <a:lnTo>
                  <a:pt x="0" y="302602"/>
                </a:lnTo>
              </a:path>
            </a:pathLst>
          </a:custGeom>
          <a:ln w="10591">
            <a:solidFill>
              <a:srgbClr val="42859D"/>
            </a:solidFill>
          </a:ln>
        </p:spPr>
        <p:txBody>
          <a:bodyPr wrap="square" lIns="0" tIns="0" rIns="0" bIns="0" rtlCol="0"/>
          <a:lstStyle/>
          <a:p>
            <a:endParaRPr/>
          </a:p>
        </p:txBody>
      </p:sp>
      <p:sp>
        <p:nvSpPr>
          <p:cNvPr id="88" name="object 88"/>
          <p:cNvSpPr/>
          <p:nvPr/>
        </p:nvSpPr>
        <p:spPr>
          <a:xfrm>
            <a:off x="4742770" y="4222686"/>
            <a:ext cx="0" cy="147320"/>
          </a:xfrm>
          <a:custGeom>
            <a:avLst/>
            <a:gdLst/>
            <a:ahLst/>
            <a:cxnLst/>
            <a:rect l="l" t="t" r="r" b="b"/>
            <a:pathLst>
              <a:path h="147320">
                <a:moveTo>
                  <a:pt x="0" y="0"/>
                </a:moveTo>
                <a:lnTo>
                  <a:pt x="0" y="146875"/>
                </a:lnTo>
              </a:path>
            </a:pathLst>
          </a:custGeom>
          <a:ln w="10579">
            <a:solidFill>
              <a:srgbClr val="42859D"/>
            </a:solidFill>
          </a:ln>
        </p:spPr>
        <p:txBody>
          <a:bodyPr wrap="square" lIns="0" tIns="0" rIns="0" bIns="0" rtlCol="0"/>
          <a:lstStyle/>
          <a:p>
            <a:endParaRPr/>
          </a:p>
        </p:txBody>
      </p:sp>
      <p:sp>
        <p:nvSpPr>
          <p:cNvPr id="89" name="object 89"/>
          <p:cNvSpPr/>
          <p:nvPr/>
        </p:nvSpPr>
        <p:spPr>
          <a:xfrm>
            <a:off x="4766341" y="4052506"/>
            <a:ext cx="0" cy="170180"/>
          </a:xfrm>
          <a:custGeom>
            <a:avLst/>
            <a:gdLst/>
            <a:ahLst/>
            <a:cxnLst/>
            <a:rect l="l" t="t" r="r" b="b"/>
            <a:pathLst>
              <a:path h="170179">
                <a:moveTo>
                  <a:pt x="0" y="0"/>
                </a:moveTo>
                <a:lnTo>
                  <a:pt x="0" y="170179"/>
                </a:lnTo>
              </a:path>
            </a:pathLst>
          </a:custGeom>
          <a:ln w="10604">
            <a:solidFill>
              <a:srgbClr val="42859D"/>
            </a:solidFill>
          </a:ln>
        </p:spPr>
        <p:txBody>
          <a:bodyPr wrap="square" lIns="0" tIns="0" rIns="0" bIns="0" rtlCol="0"/>
          <a:lstStyle/>
          <a:p>
            <a:endParaRPr/>
          </a:p>
        </p:txBody>
      </p:sp>
      <p:sp>
        <p:nvSpPr>
          <p:cNvPr id="90" name="object 90"/>
          <p:cNvSpPr/>
          <p:nvPr/>
        </p:nvSpPr>
        <p:spPr>
          <a:xfrm>
            <a:off x="4789913" y="3939057"/>
            <a:ext cx="0" cy="283845"/>
          </a:xfrm>
          <a:custGeom>
            <a:avLst/>
            <a:gdLst/>
            <a:ahLst/>
            <a:cxnLst/>
            <a:rect l="l" t="t" r="r" b="b"/>
            <a:pathLst>
              <a:path h="283845">
                <a:moveTo>
                  <a:pt x="0" y="0"/>
                </a:moveTo>
                <a:lnTo>
                  <a:pt x="0" y="283629"/>
                </a:lnTo>
              </a:path>
            </a:pathLst>
          </a:custGeom>
          <a:ln w="10604">
            <a:solidFill>
              <a:srgbClr val="42859D"/>
            </a:solidFill>
          </a:ln>
        </p:spPr>
        <p:txBody>
          <a:bodyPr wrap="square" lIns="0" tIns="0" rIns="0" bIns="0" rtlCol="0"/>
          <a:lstStyle/>
          <a:p>
            <a:endParaRPr/>
          </a:p>
        </p:txBody>
      </p:sp>
      <p:sp>
        <p:nvSpPr>
          <p:cNvPr id="91" name="object 91"/>
          <p:cNvSpPr/>
          <p:nvPr/>
        </p:nvSpPr>
        <p:spPr>
          <a:xfrm>
            <a:off x="4813477" y="3792473"/>
            <a:ext cx="0" cy="430530"/>
          </a:xfrm>
          <a:custGeom>
            <a:avLst/>
            <a:gdLst/>
            <a:ahLst/>
            <a:cxnLst/>
            <a:rect l="l" t="t" r="r" b="b"/>
            <a:pathLst>
              <a:path h="430529">
                <a:moveTo>
                  <a:pt x="0" y="0"/>
                </a:moveTo>
                <a:lnTo>
                  <a:pt x="0" y="430212"/>
                </a:lnTo>
              </a:path>
            </a:pathLst>
          </a:custGeom>
          <a:ln w="10591">
            <a:solidFill>
              <a:srgbClr val="42859D"/>
            </a:solidFill>
          </a:ln>
        </p:spPr>
        <p:txBody>
          <a:bodyPr wrap="square" lIns="0" tIns="0" rIns="0" bIns="0" rtlCol="0"/>
          <a:lstStyle/>
          <a:p>
            <a:endParaRPr/>
          </a:p>
        </p:txBody>
      </p:sp>
      <p:sp>
        <p:nvSpPr>
          <p:cNvPr id="92" name="object 92"/>
          <p:cNvSpPr/>
          <p:nvPr/>
        </p:nvSpPr>
        <p:spPr>
          <a:xfrm>
            <a:off x="4837048" y="3647338"/>
            <a:ext cx="0" cy="575945"/>
          </a:xfrm>
          <a:custGeom>
            <a:avLst/>
            <a:gdLst/>
            <a:ahLst/>
            <a:cxnLst/>
            <a:rect l="l" t="t" r="r" b="b"/>
            <a:pathLst>
              <a:path h="575945">
                <a:moveTo>
                  <a:pt x="0" y="0"/>
                </a:moveTo>
                <a:lnTo>
                  <a:pt x="0" y="575348"/>
                </a:lnTo>
              </a:path>
            </a:pathLst>
          </a:custGeom>
          <a:ln w="10591">
            <a:solidFill>
              <a:srgbClr val="42859D"/>
            </a:solidFill>
          </a:ln>
        </p:spPr>
        <p:txBody>
          <a:bodyPr wrap="square" lIns="0" tIns="0" rIns="0" bIns="0" rtlCol="0"/>
          <a:lstStyle/>
          <a:p>
            <a:endParaRPr/>
          </a:p>
        </p:txBody>
      </p:sp>
      <p:sp>
        <p:nvSpPr>
          <p:cNvPr id="93" name="object 93"/>
          <p:cNvSpPr/>
          <p:nvPr/>
        </p:nvSpPr>
        <p:spPr>
          <a:xfrm>
            <a:off x="4860607" y="3609924"/>
            <a:ext cx="0" cy="612775"/>
          </a:xfrm>
          <a:custGeom>
            <a:avLst/>
            <a:gdLst/>
            <a:ahLst/>
            <a:cxnLst/>
            <a:rect l="l" t="t" r="r" b="b"/>
            <a:pathLst>
              <a:path h="612775">
                <a:moveTo>
                  <a:pt x="0" y="0"/>
                </a:moveTo>
                <a:lnTo>
                  <a:pt x="0" y="612762"/>
                </a:lnTo>
              </a:path>
            </a:pathLst>
          </a:custGeom>
          <a:ln w="10591">
            <a:solidFill>
              <a:srgbClr val="42859D"/>
            </a:solidFill>
          </a:ln>
        </p:spPr>
        <p:txBody>
          <a:bodyPr wrap="square" lIns="0" tIns="0" rIns="0" bIns="0" rtlCol="0"/>
          <a:lstStyle/>
          <a:p>
            <a:endParaRPr/>
          </a:p>
        </p:txBody>
      </p:sp>
      <p:sp>
        <p:nvSpPr>
          <p:cNvPr id="94" name="object 94"/>
          <p:cNvSpPr/>
          <p:nvPr/>
        </p:nvSpPr>
        <p:spPr>
          <a:xfrm>
            <a:off x="4884172" y="3509505"/>
            <a:ext cx="0" cy="713740"/>
          </a:xfrm>
          <a:custGeom>
            <a:avLst/>
            <a:gdLst/>
            <a:ahLst/>
            <a:cxnLst/>
            <a:rect l="l" t="t" r="r" b="b"/>
            <a:pathLst>
              <a:path h="713739">
                <a:moveTo>
                  <a:pt x="0" y="0"/>
                </a:moveTo>
                <a:lnTo>
                  <a:pt x="0" y="713181"/>
                </a:lnTo>
              </a:path>
            </a:pathLst>
          </a:custGeom>
          <a:ln w="10604">
            <a:solidFill>
              <a:srgbClr val="42859D"/>
            </a:solidFill>
          </a:ln>
        </p:spPr>
        <p:txBody>
          <a:bodyPr wrap="square" lIns="0" tIns="0" rIns="0" bIns="0" rtlCol="0"/>
          <a:lstStyle/>
          <a:p>
            <a:endParaRPr/>
          </a:p>
        </p:txBody>
      </p:sp>
      <p:sp>
        <p:nvSpPr>
          <p:cNvPr id="95" name="object 95"/>
          <p:cNvSpPr/>
          <p:nvPr/>
        </p:nvSpPr>
        <p:spPr>
          <a:xfrm>
            <a:off x="4907743" y="3326015"/>
            <a:ext cx="0" cy="897255"/>
          </a:xfrm>
          <a:custGeom>
            <a:avLst/>
            <a:gdLst/>
            <a:ahLst/>
            <a:cxnLst/>
            <a:rect l="l" t="t" r="r" b="b"/>
            <a:pathLst>
              <a:path h="897254">
                <a:moveTo>
                  <a:pt x="0" y="0"/>
                </a:moveTo>
                <a:lnTo>
                  <a:pt x="0" y="896670"/>
                </a:lnTo>
              </a:path>
            </a:pathLst>
          </a:custGeom>
          <a:ln w="10604">
            <a:solidFill>
              <a:srgbClr val="42859D"/>
            </a:solidFill>
          </a:ln>
        </p:spPr>
        <p:txBody>
          <a:bodyPr wrap="square" lIns="0" tIns="0" rIns="0" bIns="0" rtlCol="0"/>
          <a:lstStyle/>
          <a:p>
            <a:endParaRPr/>
          </a:p>
        </p:txBody>
      </p:sp>
      <p:sp>
        <p:nvSpPr>
          <p:cNvPr id="96" name="object 96"/>
          <p:cNvSpPr/>
          <p:nvPr/>
        </p:nvSpPr>
        <p:spPr>
          <a:xfrm>
            <a:off x="4931308" y="3164154"/>
            <a:ext cx="0" cy="1058545"/>
          </a:xfrm>
          <a:custGeom>
            <a:avLst/>
            <a:gdLst/>
            <a:ahLst/>
            <a:cxnLst/>
            <a:rect l="l" t="t" r="r" b="b"/>
            <a:pathLst>
              <a:path h="1058545">
                <a:moveTo>
                  <a:pt x="0" y="0"/>
                </a:moveTo>
                <a:lnTo>
                  <a:pt x="0" y="1058532"/>
                </a:lnTo>
              </a:path>
            </a:pathLst>
          </a:custGeom>
          <a:ln w="10591">
            <a:solidFill>
              <a:srgbClr val="42859D"/>
            </a:solidFill>
          </a:ln>
        </p:spPr>
        <p:txBody>
          <a:bodyPr wrap="square" lIns="0" tIns="0" rIns="0" bIns="0" rtlCol="0"/>
          <a:lstStyle/>
          <a:p>
            <a:endParaRPr/>
          </a:p>
        </p:txBody>
      </p:sp>
      <p:sp>
        <p:nvSpPr>
          <p:cNvPr id="97" name="object 97"/>
          <p:cNvSpPr/>
          <p:nvPr/>
        </p:nvSpPr>
        <p:spPr>
          <a:xfrm>
            <a:off x="4954885" y="3089516"/>
            <a:ext cx="0" cy="1133475"/>
          </a:xfrm>
          <a:custGeom>
            <a:avLst/>
            <a:gdLst/>
            <a:ahLst/>
            <a:cxnLst/>
            <a:rect l="l" t="t" r="r" b="b"/>
            <a:pathLst>
              <a:path h="1133475">
                <a:moveTo>
                  <a:pt x="0" y="0"/>
                </a:moveTo>
                <a:lnTo>
                  <a:pt x="0" y="1133170"/>
                </a:lnTo>
              </a:path>
            </a:pathLst>
          </a:custGeom>
          <a:ln w="10604">
            <a:solidFill>
              <a:srgbClr val="42859D"/>
            </a:solidFill>
          </a:ln>
        </p:spPr>
        <p:txBody>
          <a:bodyPr wrap="square" lIns="0" tIns="0" rIns="0" bIns="0" rtlCol="0"/>
          <a:lstStyle/>
          <a:p>
            <a:endParaRPr/>
          </a:p>
        </p:txBody>
      </p:sp>
      <p:sp>
        <p:nvSpPr>
          <p:cNvPr id="98" name="object 98"/>
          <p:cNvSpPr/>
          <p:nvPr/>
        </p:nvSpPr>
        <p:spPr>
          <a:xfrm>
            <a:off x="4978450" y="3055480"/>
            <a:ext cx="0" cy="1167765"/>
          </a:xfrm>
          <a:custGeom>
            <a:avLst/>
            <a:gdLst/>
            <a:ahLst/>
            <a:cxnLst/>
            <a:rect l="l" t="t" r="r" b="b"/>
            <a:pathLst>
              <a:path h="1167764">
                <a:moveTo>
                  <a:pt x="0" y="0"/>
                </a:moveTo>
                <a:lnTo>
                  <a:pt x="0" y="1167206"/>
                </a:lnTo>
              </a:path>
            </a:pathLst>
          </a:custGeom>
          <a:ln w="10591">
            <a:solidFill>
              <a:srgbClr val="42859D"/>
            </a:solidFill>
          </a:ln>
        </p:spPr>
        <p:txBody>
          <a:bodyPr wrap="square" lIns="0" tIns="0" rIns="0" bIns="0" rtlCol="0"/>
          <a:lstStyle/>
          <a:p>
            <a:endParaRPr/>
          </a:p>
        </p:txBody>
      </p:sp>
      <p:sp>
        <p:nvSpPr>
          <p:cNvPr id="99" name="object 99"/>
          <p:cNvSpPr/>
          <p:nvPr/>
        </p:nvSpPr>
        <p:spPr>
          <a:xfrm>
            <a:off x="5002002" y="3102648"/>
            <a:ext cx="0" cy="1120140"/>
          </a:xfrm>
          <a:custGeom>
            <a:avLst/>
            <a:gdLst/>
            <a:ahLst/>
            <a:cxnLst/>
            <a:rect l="l" t="t" r="r" b="b"/>
            <a:pathLst>
              <a:path h="1120139">
                <a:moveTo>
                  <a:pt x="0" y="0"/>
                </a:moveTo>
                <a:lnTo>
                  <a:pt x="0" y="1120038"/>
                </a:lnTo>
              </a:path>
            </a:pathLst>
          </a:custGeom>
          <a:ln w="10579">
            <a:solidFill>
              <a:srgbClr val="42859D"/>
            </a:solidFill>
          </a:ln>
        </p:spPr>
        <p:txBody>
          <a:bodyPr wrap="square" lIns="0" tIns="0" rIns="0" bIns="0" rtlCol="0"/>
          <a:lstStyle/>
          <a:p>
            <a:endParaRPr/>
          </a:p>
        </p:txBody>
      </p:sp>
      <p:sp>
        <p:nvSpPr>
          <p:cNvPr id="100" name="object 100"/>
          <p:cNvSpPr/>
          <p:nvPr/>
        </p:nvSpPr>
        <p:spPr>
          <a:xfrm>
            <a:off x="5025574" y="3141802"/>
            <a:ext cx="0" cy="1081405"/>
          </a:xfrm>
          <a:custGeom>
            <a:avLst/>
            <a:gdLst/>
            <a:ahLst/>
            <a:cxnLst/>
            <a:rect l="l" t="t" r="r" b="b"/>
            <a:pathLst>
              <a:path h="1081404">
                <a:moveTo>
                  <a:pt x="0" y="0"/>
                </a:moveTo>
                <a:lnTo>
                  <a:pt x="0" y="1080884"/>
                </a:lnTo>
              </a:path>
            </a:pathLst>
          </a:custGeom>
          <a:ln w="10604">
            <a:solidFill>
              <a:srgbClr val="42859D"/>
            </a:solidFill>
          </a:ln>
        </p:spPr>
        <p:txBody>
          <a:bodyPr wrap="square" lIns="0" tIns="0" rIns="0" bIns="0" rtlCol="0"/>
          <a:lstStyle/>
          <a:p>
            <a:endParaRPr/>
          </a:p>
        </p:txBody>
      </p:sp>
      <p:sp>
        <p:nvSpPr>
          <p:cNvPr id="101" name="object 101"/>
          <p:cNvSpPr/>
          <p:nvPr/>
        </p:nvSpPr>
        <p:spPr>
          <a:xfrm>
            <a:off x="5049145" y="3190151"/>
            <a:ext cx="0" cy="1033144"/>
          </a:xfrm>
          <a:custGeom>
            <a:avLst/>
            <a:gdLst/>
            <a:ahLst/>
            <a:cxnLst/>
            <a:rect l="l" t="t" r="r" b="b"/>
            <a:pathLst>
              <a:path h="1033145">
                <a:moveTo>
                  <a:pt x="0" y="0"/>
                </a:moveTo>
                <a:lnTo>
                  <a:pt x="0" y="1032535"/>
                </a:lnTo>
              </a:path>
            </a:pathLst>
          </a:custGeom>
          <a:ln w="10604">
            <a:solidFill>
              <a:srgbClr val="42859D"/>
            </a:solidFill>
          </a:ln>
        </p:spPr>
        <p:txBody>
          <a:bodyPr wrap="square" lIns="0" tIns="0" rIns="0" bIns="0" rtlCol="0"/>
          <a:lstStyle/>
          <a:p>
            <a:endParaRPr/>
          </a:p>
        </p:txBody>
      </p:sp>
      <p:sp>
        <p:nvSpPr>
          <p:cNvPr id="102" name="object 102"/>
          <p:cNvSpPr/>
          <p:nvPr/>
        </p:nvSpPr>
        <p:spPr>
          <a:xfrm>
            <a:off x="5072710" y="3279241"/>
            <a:ext cx="0" cy="943610"/>
          </a:xfrm>
          <a:custGeom>
            <a:avLst/>
            <a:gdLst/>
            <a:ahLst/>
            <a:cxnLst/>
            <a:rect l="l" t="t" r="r" b="b"/>
            <a:pathLst>
              <a:path h="943610">
                <a:moveTo>
                  <a:pt x="0" y="0"/>
                </a:moveTo>
                <a:lnTo>
                  <a:pt x="0" y="943444"/>
                </a:lnTo>
              </a:path>
            </a:pathLst>
          </a:custGeom>
          <a:ln w="10591">
            <a:solidFill>
              <a:srgbClr val="42859D"/>
            </a:solidFill>
          </a:ln>
        </p:spPr>
        <p:txBody>
          <a:bodyPr wrap="square" lIns="0" tIns="0" rIns="0" bIns="0" rtlCol="0"/>
          <a:lstStyle/>
          <a:p>
            <a:endParaRPr/>
          </a:p>
        </p:txBody>
      </p:sp>
      <p:sp>
        <p:nvSpPr>
          <p:cNvPr id="103" name="object 103"/>
          <p:cNvSpPr/>
          <p:nvPr/>
        </p:nvSpPr>
        <p:spPr>
          <a:xfrm>
            <a:off x="5096281" y="3310026"/>
            <a:ext cx="0" cy="913130"/>
          </a:xfrm>
          <a:custGeom>
            <a:avLst/>
            <a:gdLst/>
            <a:ahLst/>
            <a:cxnLst/>
            <a:rect l="l" t="t" r="r" b="b"/>
            <a:pathLst>
              <a:path h="913129">
                <a:moveTo>
                  <a:pt x="0" y="0"/>
                </a:moveTo>
                <a:lnTo>
                  <a:pt x="0" y="912660"/>
                </a:lnTo>
              </a:path>
            </a:pathLst>
          </a:custGeom>
          <a:ln w="10591">
            <a:solidFill>
              <a:srgbClr val="42859D"/>
            </a:solidFill>
          </a:ln>
        </p:spPr>
        <p:txBody>
          <a:bodyPr wrap="square" lIns="0" tIns="0" rIns="0" bIns="0" rtlCol="0"/>
          <a:lstStyle/>
          <a:p>
            <a:endParaRPr/>
          </a:p>
        </p:txBody>
      </p:sp>
      <p:sp>
        <p:nvSpPr>
          <p:cNvPr id="104" name="object 104"/>
          <p:cNvSpPr/>
          <p:nvPr/>
        </p:nvSpPr>
        <p:spPr>
          <a:xfrm>
            <a:off x="5119839" y="3380828"/>
            <a:ext cx="0" cy="842010"/>
          </a:xfrm>
          <a:custGeom>
            <a:avLst/>
            <a:gdLst/>
            <a:ahLst/>
            <a:cxnLst/>
            <a:rect l="l" t="t" r="r" b="b"/>
            <a:pathLst>
              <a:path h="842010">
                <a:moveTo>
                  <a:pt x="0" y="0"/>
                </a:moveTo>
                <a:lnTo>
                  <a:pt x="0" y="841857"/>
                </a:lnTo>
              </a:path>
            </a:pathLst>
          </a:custGeom>
          <a:ln w="10591">
            <a:solidFill>
              <a:srgbClr val="42859D"/>
            </a:solidFill>
          </a:ln>
        </p:spPr>
        <p:txBody>
          <a:bodyPr wrap="square" lIns="0" tIns="0" rIns="0" bIns="0" rtlCol="0"/>
          <a:lstStyle/>
          <a:p>
            <a:endParaRPr/>
          </a:p>
        </p:txBody>
      </p:sp>
      <p:sp>
        <p:nvSpPr>
          <p:cNvPr id="105" name="object 105"/>
          <p:cNvSpPr/>
          <p:nvPr/>
        </p:nvSpPr>
        <p:spPr>
          <a:xfrm>
            <a:off x="5143411" y="3351136"/>
            <a:ext cx="0" cy="871855"/>
          </a:xfrm>
          <a:custGeom>
            <a:avLst/>
            <a:gdLst/>
            <a:ahLst/>
            <a:cxnLst/>
            <a:rect l="l" t="t" r="r" b="b"/>
            <a:pathLst>
              <a:path h="871854">
                <a:moveTo>
                  <a:pt x="0" y="0"/>
                </a:moveTo>
                <a:lnTo>
                  <a:pt x="0" y="871550"/>
                </a:lnTo>
              </a:path>
            </a:pathLst>
          </a:custGeom>
          <a:ln w="10591">
            <a:solidFill>
              <a:srgbClr val="42859D"/>
            </a:solidFill>
          </a:ln>
        </p:spPr>
        <p:txBody>
          <a:bodyPr wrap="square" lIns="0" tIns="0" rIns="0" bIns="0" rtlCol="0"/>
          <a:lstStyle/>
          <a:p>
            <a:endParaRPr/>
          </a:p>
        </p:txBody>
      </p:sp>
      <p:sp>
        <p:nvSpPr>
          <p:cNvPr id="106" name="object 106"/>
          <p:cNvSpPr/>
          <p:nvPr/>
        </p:nvSpPr>
        <p:spPr>
          <a:xfrm>
            <a:off x="5166976" y="3373666"/>
            <a:ext cx="0" cy="849630"/>
          </a:xfrm>
          <a:custGeom>
            <a:avLst/>
            <a:gdLst/>
            <a:ahLst/>
            <a:cxnLst/>
            <a:rect l="l" t="t" r="r" b="b"/>
            <a:pathLst>
              <a:path h="849629">
                <a:moveTo>
                  <a:pt x="0" y="0"/>
                </a:moveTo>
                <a:lnTo>
                  <a:pt x="0" y="849020"/>
                </a:lnTo>
              </a:path>
            </a:pathLst>
          </a:custGeom>
          <a:ln w="10604">
            <a:solidFill>
              <a:srgbClr val="42859D"/>
            </a:solidFill>
          </a:ln>
        </p:spPr>
        <p:txBody>
          <a:bodyPr wrap="square" lIns="0" tIns="0" rIns="0" bIns="0" rtlCol="0"/>
          <a:lstStyle/>
          <a:p>
            <a:endParaRPr/>
          </a:p>
        </p:txBody>
      </p:sp>
      <p:sp>
        <p:nvSpPr>
          <p:cNvPr id="107" name="object 107"/>
          <p:cNvSpPr/>
          <p:nvPr/>
        </p:nvSpPr>
        <p:spPr>
          <a:xfrm>
            <a:off x="5190547" y="3502266"/>
            <a:ext cx="0" cy="720725"/>
          </a:xfrm>
          <a:custGeom>
            <a:avLst/>
            <a:gdLst/>
            <a:ahLst/>
            <a:cxnLst/>
            <a:rect l="l" t="t" r="r" b="b"/>
            <a:pathLst>
              <a:path h="720725">
                <a:moveTo>
                  <a:pt x="0" y="0"/>
                </a:moveTo>
                <a:lnTo>
                  <a:pt x="0" y="720420"/>
                </a:lnTo>
              </a:path>
            </a:pathLst>
          </a:custGeom>
          <a:ln w="10604">
            <a:solidFill>
              <a:srgbClr val="42859D"/>
            </a:solidFill>
          </a:ln>
        </p:spPr>
        <p:txBody>
          <a:bodyPr wrap="square" lIns="0" tIns="0" rIns="0" bIns="0" rtlCol="0"/>
          <a:lstStyle/>
          <a:p>
            <a:endParaRPr/>
          </a:p>
        </p:txBody>
      </p:sp>
      <p:sp>
        <p:nvSpPr>
          <p:cNvPr id="108" name="object 108"/>
          <p:cNvSpPr/>
          <p:nvPr/>
        </p:nvSpPr>
        <p:spPr>
          <a:xfrm>
            <a:off x="5214118" y="3520173"/>
            <a:ext cx="0" cy="702945"/>
          </a:xfrm>
          <a:custGeom>
            <a:avLst/>
            <a:gdLst/>
            <a:ahLst/>
            <a:cxnLst/>
            <a:rect l="l" t="t" r="r" b="b"/>
            <a:pathLst>
              <a:path h="702945">
                <a:moveTo>
                  <a:pt x="0" y="0"/>
                </a:moveTo>
                <a:lnTo>
                  <a:pt x="0" y="702513"/>
                </a:lnTo>
              </a:path>
            </a:pathLst>
          </a:custGeom>
          <a:ln w="10604">
            <a:solidFill>
              <a:srgbClr val="42859D"/>
            </a:solidFill>
          </a:ln>
        </p:spPr>
        <p:txBody>
          <a:bodyPr wrap="square" lIns="0" tIns="0" rIns="0" bIns="0" rtlCol="0"/>
          <a:lstStyle/>
          <a:p>
            <a:endParaRPr/>
          </a:p>
        </p:txBody>
      </p:sp>
      <p:sp>
        <p:nvSpPr>
          <p:cNvPr id="109" name="object 109"/>
          <p:cNvSpPr/>
          <p:nvPr/>
        </p:nvSpPr>
        <p:spPr>
          <a:xfrm>
            <a:off x="5237670" y="3524389"/>
            <a:ext cx="0" cy="698500"/>
          </a:xfrm>
          <a:custGeom>
            <a:avLst/>
            <a:gdLst/>
            <a:ahLst/>
            <a:cxnLst/>
            <a:rect l="l" t="t" r="r" b="b"/>
            <a:pathLst>
              <a:path h="698500">
                <a:moveTo>
                  <a:pt x="0" y="0"/>
                </a:moveTo>
                <a:lnTo>
                  <a:pt x="0" y="698296"/>
                </a:lnTo>
              </a:path>
            </a:pathLst>
          </a:custGeom>
          <a:ln w="10591">
            <a:solidFill>
              <a:srgbClr val="42859D"/>
            </a:solidFill>
          </a:ln>
        </p:spPr>
        <p:txBody>
          <a:bodyPr wrap="square" lIns="0" tIns="0" rIns="0" bIns="0" rtlCol="0"/>
          <a:lstStyle/>
          <a:p>
            <a:endParaRPr/>
          </a:p>
        </p:txBody>
      </p:sp>
      <p:sp>
        <p:nvSpPr>
          <p:cNvPr id="110" name="object 110"/>
          <p:cNvSpPr/>
          <p:nvPr/>
        </p:nvSpPr>
        <p:spPr>
          <a:xfrm>
            <a:off x="5261248" y="3587940"/>
            <a:ext cx="0" cy="635000"/>
          </a:xfrm>
          <a:custGeom>
            <a:avLst/>
            <a:gdLst/>
            <a:ahLst/>
            <a:cxnLst/>
            <a:rect l="l" t="t" r="r" b="b"/>
            <a:pathLst>
              <a:path h="635000">
                <a:moveTo>
                  <a:pt x="0" y="0"/>
                </a:moveTo>
                <a:lnTo>
                  <a:pt x="0" y="634746"/>
                </a:lnTo>
              </a:path>
            </a:pathLst>
          </a:custGeom>
          <a:ln w="10604">
            <a:solidFill>
              <a:srgbClr val="42859D"/>
            </a:solidFill>
          </a:ln>
        </p:spPr>
        <p:txBody>
          <a:bodyPr wrap="square" lIns="0" tIns="0" rIns="0" bIns="0" rtlCol="0"/>
          <a:lstStyle/>
          <a:p>
            <a:endParaRPr/>
          </a:p>
        </p:txBody>
      </p:sp>
      <p:sp>
        <p:nvSpPr>
          <p:cNvPr id="111" name="object 111"/>
          <p:cNvSpPr/>
          <p:nvPr/>
        </p:nvSpPr>
        <p:spPr>
          <a:xfrm>
            <a:off x="5284806" y="3544252"/>
            <a:ext cx="0" cy="678815"/>
          </a:xfrm>
          <a:custGeom>
            <a:avLst/>
            <a:gdLst/>
            <a:ahLst/>
            <a:cxnLst/>
            <a:rect l="l" t="t" r="r" b="b"/>
            <a:pathLst>
              <a:path h="678814">
                <a:moveTo>
                  <a:pt x="0" y="0"/>
                </a:moveTo>
                <a:lnTo>
                  <a:pt x="0" y="678434"/>
                </a:lnTo>
              </a:path>
            </a:pathLst>
          </a:custGeom>
          <a:ln w="10604">
            <a:solidFill>
              <a:srgbClr val="42859D"/>
            </a:solidFill>
          </a:ln>
        </p:spPr>
        <p:txBody>
          <a:bodyPr wrap="square" lIns="0" tIns="0" rIns="0" bIns="0" rtlCol="0"/>
          <a:lstStyle/>
          <a:p>
            <a:endParaRPr/>
          </a:p>
        </p:txBody>
      </p:sp>
      <p:sp>
        <p:nvSpPr>
          <p:cNvPr id="112" name="object 112"/>
          <p:cNvSpPr/>
          <p:nvPr/>
        </p:nvSpPr>
        <p:spPr>
          <a:xfrm>
            <a:off x="5308377" y="3560140"/>
            <a:ext cx="0" cy="662940"/>
          </a:xfrm>
          <a:custGeom>
            <a:avLst/>
            <a:gdLst/>
            <a:ahLst/>
            <a:cxnLst/>
            <a:rect l="l" t="t" r="r" b="b"/>
            <a:pathLst>
              <a:path h="662939">
                <a:moveTo>
                  <a:pt x="0" y="0"/>
                </a:moveTo>
                <a:lnTo>
                  <a:pt x="0" y="662546"/>
                </a:lnTo>
              </a:path>
            </a:pathLst>
          </a:custGeom>
          <a:ln w="10604">
            <a:solidFill>
              <a:srgbClr val="42859D"/>
            </a:solidFill>
          </a:ln>
        </p:spPr>
        <p:txBody>
          <a:bodyPr wrap="square" lIns="0" tIns="0" rIns="0" bIns="0" rtlCol="0"/>
          <a:lstStyle/>
          <a:p>
            <a:endParaRPr/>
          </a:p>
        </p:txBody>
      </p:sp>
      <p:sp>
        <p:nvSpPr>
          <p:cNvPr id="113" name="object 113"/>
          <p:cNvSpPr/>
          <p:nvPr/>
        </p:nvSpPr>
        <p:spPr>
          <a:xfrm>
            <a:off x="5331942" y="3564293"/>
            <a:ext cx="0" cy="658495"/>
          </a:xfrm>
          <a:custGeom>
            <a:avLst/>
            <a:gdLst/>
            <a:ahLst/>
            <a:cxnLst/>
            <a:rect l="l" t="t" r="r" b="b"/>
            <a:pathLst>
              <a:path h="658495">
                <a:moveTo>
                  <a:pt x="0" y="0"/>
                </a:moveTo>
                <a:lnTo>
                  <a:pt x="0" y="658393"/>
                </a:lnTo>
              </a:path>
            </a:pathLst>
          </a:custGeom>
          <a:ln w="10591">
            <a:solidFill>
              <a:srgbClr val="42859D"/>
            </a:solidFill>
          </a:ln>
        </p:spPr>
        <p:txBody>
          <a:bodyPr wrap="square" lIns="0" tIns="0" rIns="0" bIns="0" rtlCol="0"/>
          <a:lstStyle/>
          <a:p>
            <a:endParaRPr/>
          </a:p>
        </p:txBody>
      </p:sp>
      <p:sp>
        <p:nvSpPr>
          <p:cNvPr id="114" name="object 114"/>
          <p:cNvSpPr/>
          <p:nvPr/>
        </p:nvSpPr>
        <p:spPr>
          <a:xfrm>
            <a:off x="5355513" y="3547516"/>
            <a:ext cx="0" cy="675640"/>
          </a:xfrm>
          <a:custGeom>
            <a:avLst/>
            <a:gdLst/>
            <a:ahLst/>
            <a:cxnLst/>
            <a:rect l="l" t="t" r="r" b="b"/>
            <a:pathLst>
              <a:path h="675639">
                <a:moveTo>
                  <a:pt x="0" y="0"/>
                </a:moveTo>
                <a:lnTo>
                  <a:pt x="0" y="675170"/>
                </a:lnTo>
              </a:path>
            </a:pathLst>
          </a:custGeom>
          <a:ln w="10591">
            <a:solidFill>
              <a:srgbClr val="42859D"/>
            </a:solidFill>
          </a:ln>
        </p:spPr>
        <p:txBody>
          <a:bodyPr wrap="square" lIns="0" tIns="0" rIns="0" bIns="0" rtlCol="0"/>
          <a:lstStyle/>
          <a:p>
            <a:endParaRPr/>
          </a:p>
        </p:txBody>
      </p:sp>
      <p:sp>
        <p:nvSpPr>
          <p:cNvPr id="115" name="object 115"/>
          <p:cNvSpPr/>
          <p:nvPr/>
        </p:nvSpPr>
        <p:spPr>
          <a:xfrm>
            <a:off x="5379072" y="3563429"/>
            <a:ext cx="0" cy="659765"/>
          </a:xfrm>
          <a:custGeom>
            <a:avLst/>
            <a:gdLst/>
            <a:ahLst/>
            <a:cxnLst/>
            <a:rect l="l" t="t" r="r" b="b"/>
            <a:pathLst>
              <a:path h="659764">
                <a:moveTo>
                  <a:pt x="0" y="0"/>
                </a:moveTo>
                <a:lnTo>
                  <a:pt x="0" y="659256"/>
                </a:lnTo>
              </a:path>
            </a:pathLst>
          </a:custGeom>
          <a:ln w="10591">
            <a:solidFill>
              <a:srgbClr val="42859D"/>
            </a:solidFill>
          </a:ln>
        </p:spPr>
        <p:txBody>
          <a:bodyPr wrap="square" lIns="0" tIns="0" rIns="0" bIns="0" rtlCol="0"/>
          <a:lstStyle/>
          <a:p>
            <a:endParaRPr/>
          </a:p>
        </p:txBody>
      </p:sp>
      <p:sp>
        <p:nvSpPr>
          <p:cNvPr id="116" name="object 116"/>
          <p:cNvSpPr/>
          <p:nvPr/>
        </p:nvSpPr>
        <p:spPr>
          <a:xfrm>
            <a:off x="5402643" y="3575875"/>
            <a:ext cx="0" cy="647065"/>
          </a:xfrm>
          <a:custGeom>
            <a:avLst/>
            <a:gdLst/>
            <a:ahLst/>
            <a:cxnLst/>
            <a:rect l="l" t="t" r="r" b="b"/>
            <a:pathLst>
              <a:path h="647064">
                <a:moveTo>
                  <a:pt x="0" y="0"/>
                </a:moveTo>
                <a:lnTo>
                  <a:pt x="0" y="646811"/>
                </a:lnTo>
              </a:path>
            </a:pathLst>
          </a:custGeom>
          <a:ln w="10591">
            <a:solidFill>
              <a:srgbClr val="42859D"/>
            </a:solidFill>
          </a:ln>
        </p:spPr>
        <p:txBody>
          <a:bodyPr wrap="square" lIns="0" tIns="0" rIns="0" bIns="0" rtlCol="0"/>
          <a:lstStyle/>
          <a:p>
            <a:endParaRPr/>
          </a:p>
        </p:txBody>
      </p:sp>
      <p:sp>
        <p:nvSpPr>
          <p:cNvPr id="117" name="object 117"/>
          <p:cNvSpPr/>
          <p:nvPr/>
        </p:nvSpPr>
        <p:spPr>
          <a:xfrm>
            <a:off x="5426208" y="3591229"/>
            <a:ext cx="0" cy="631825"/>
          </a:xfrm>
          <a:custGeom>
            <a:avLst/>
            <a:gdLst/>
            <a:ahLst/>
            <a:cxnLst/>
            <a:rect l="l" t="t" r="r" b="b"/>
            <a:pathLst>
              <a:path h="631825">
                <a:moveTo>
                  <a:pt x="0" y="0"/>
                </a:moveTo>
                <a:lnTo>
                  <a:pt x="0" y="631456"/>
                </a:lnTo>
              </a:path>
            </a:pathLst>
          </a:custGeom>
          <a:ln w="10604">
            <a:solidFill>
              <a:srgbClr val="42859D"/>
            </a:solidFill>
          </a:ln>
        </p:spPr>
        <p:txBody>
          <a:bodyPr wrap="square" lIns="0" tIns="0" rIns="0" bIns="0" rtlCol="0"/>
          <a:lstStyle/>
          <a:p>
            <a:endParaRPr/>
          </a:p>
        </p:txBody>
      </p:sp>
      <p:sp>
        <p:nvSpPr>
          <p:cNvPr id="118" name="object 118"/>
          <p:cNvSpPr/>
          <p:nvPr/>
        </p:nvSpPr>
        <p:spPr>
          <a:xfrm>
            <a:off x="5449779" y="3602189"/>
            <a:ext cx="0" cy="621030"/>
          </a:xfrm>
          <a:custGeom>
            <a:avLst/>
            <a:gdLst/>
            <a:ahLst/>
            <a:cxnLst/>
            <a:rect l="l" t="t" r="r" b="b"/>
            <a:pathLst>
              <a:path h="621029">
                <a:moveTo>
                  <a:pt x="0" y="0"/>
                </a:moveTo>
                <a:lnTo>
                  <a:pt x="0" y="620496"/>
                </a:lnTo>
              </a:path>
            </a:pathLst>
          </a:custGeom>
          <a:ln w="10604">
            <a:solidFill>
              <a:srgbClr val="42859D"/>
            </a:solidFill>
          </a:ln>
        </p:spPr>
        <p:txBody>
          <a:bodyPr wrap="square" lIns="0" tIns="0" rIns="0" bIns="0" rtlCol="0"/>
          <a:lstStyle/>
          <a:p>
            <a:endParaRPr/>
          </a:p>
        </p:txBody>
      </p:sp>
      <p:sp>
        <p:nvSpPr>
          <p:cNvPr id="119" name="object 119"/>
          <p:cNvSpPr/>
          <p:nvPr/>
        </p:nvSpPr>
        <p:spPr>
          <a:xfrm>
            <a:off x="5473350" y="3539299"/>
            <a:ext cx="0" cy="683895"/>
          </a:xfrm>
          <a:custGeom>
            <a:avLst/>
            <a:gdLst/>
            <a:ahLst/>
            <a:cxnLst/>
            <a:rect l="l" t="t" r="r" b="b"/>
            <a:pathLst>
              <a:path h="683895">
                <a:moveTo>
                  <a:pt x="0" y="0"/>
                </a:moveTo>
                <a:lnTo>
                  <a:pt x="0" y="683387"/>
                </a:lnTo>
              </a:path>
            </a:pathLst>
          </a:custGeom>
          <a:ln w="10604">
            <a:solidFill>
              <a:srgbClr val="42859D"/>
            </a:solidFill>
          </a:ln>
        </p:spPr>
        <p:txBody>
          <a:bodyPr wrap="square" lIns="0" tIns="0" rIns="0" bIns="0" rtlCol="0"/>
          <a:lstStyle/>
          <a:p>
            <a:endParaRPr/>
          </a:p>
        </p:txBody>
      </p:sp>
      <p:sp>
        <p:nvSpPr>
          <p:cNvPr id="120" name="object 120"/>
          <p:cNvSpPr/>
          <p:nvPr/>
        </p:nvSpPr>
        <p:spPr>
          <a:xfrm>
            <a:off x="5496902" y="3532708"/>
            <a:ext cx="0" cy="690245"/>
          </a:xfrm>
          <a:custGeom>
            <a:avLst/>
            <a:gdLst/>
            <a:ahLst/>
            <a:cxnLst/>
            <a:rect l="l" t="t" r="r" b="b"/>
            <a:pathLst>
              <a:path h="690245">
                <a:moveTo>
                  <a:pt x="0" y="0"/>
                </a:moveTo>
                <a:lnTo>
                  <a:pt x="0" y="689978"/>
                </a:lnTo>
              </a:path>
            </a:pathLst>
          </a:custGeom>
          <a:ln w="10591">
            <a:solidFill>
              <a:srgbClr val="42859D"/>
            </a:solidFill>
          </a:ln>
        </p:spPr>
        <p:txBody>
          <a:bodyPr wrap="square" lIns="0" tIns="0" rIns="0" bIns="0" rtlCol="0"/>
          <a:lstStyle/>
          <a:p>
            <a:endParaRPr/>
          </a:p>
        </p:txBody>
      </p:sp>
      <p:sp>
        <p:nvSpPr>
          <p:cNvPr id="121" name="object 121"/>
          <p:cNvSpPr/>
          <p:nvPr/>
        </p:nvSpPr>
        <p:spPr>
          <a:xfrm>
            <a:off x="5520480" y="3473907"/>
            <a:ext cx="0" cy="749300"/>
          </a:xfrm>
          <a:custGeom>
            <a:avLst/>
            <a:gdLst/>
            <a:ahLst/>
            <a:cxnLst/>
            <a:rect l="l" t="t" r="r" b="b"/>
            <a:pathLst>
              <a:path h="749300">
                <a:moveTo>
                  <a:pt x="0" y="0"/>
                </a:moveTo>
                <a:lnTo>
                  <a:pt x="0" y="748779"/>
                </a:lnTo>
              </a:path>
            </a:pathLst>
          </a:custGeom>
          <a:ln w="10604">
            <a:solidFill>
              <a:srgbClr val="42859D"/>
            </a:solidFill>
          </a:ln>
        </p:spPr>
        <p:txBody>
          <a:bodyPr wrap="square" lIns="0" tIns="0" rIns="0" bIns="0" rtlCol="0"/>
          <a:lstStyle/>
          <a:p>
            <a:endParaRPr/>
          </a:p>
        </p:txBody>
      </p:sp>
      <p:sp>
        <p:nvSpPr>
          <p:cNvPr id="122" name="object 122"/>
          <p:cNvSpPr/>
          <p:nvPr/>
        </p:nvSpPr>
        <p:spPr>
          <a:xfrm>
            <a:off x="5544045" y="3414572"/>
            <a:ext cx="0" cy="808355"/>
          </a:xfrm>
          <a:custGeom>
            <a:avLst/>
            <a:gdLst/>
            <a:ahLst/>
            <a:cxnLst/>
            <a:rect l="l" t="t" r="r" b="b"/>
            <a:pathLst>
              <a:path h="808354">
                <a:moveTo>
                  <a:pt x="0" y="0"/>
                </a:moveTo>
                <a:lnTo>
                  <a:pt x="0" y="808113"/>
                </a:lnTo>
              </a:path>
            </a:pathLst>
          </a:custGeom>
          <a:ln w="10591">
            <a:solidFill>
              <a:srgbClr val="42859D"/>
            </a:solidFill>
          </a:ln>
        </p:spPr>
        <p:txBody>
          <a:bodyPr wrap="square" lIns="0" tIns="0" rIns="0" bIns="0" rtlCol="0"/>
          <a:lstStyle/>
          <a:p>
            <a:endParaRPr/>
          </a:p>
        </p:txBody>
      </p:sp>
      <p:sp>
        <p:nvSpPr>
          <p:cNvPr id="123" name="object 123"/>
          <p:cNvSpPr/>
          <p:nvPr/>
        </p:nvSpPr>
        <p:spPr>
          <a:xfrm>
            <a:off x="5567610" y="3459975"/>
            <a:ext cx="0" cy="763270"/>
          </a:xfrm>
          <a:custGeom>
            <a:avLst/>
            <a:gdLst/>
            <a:ahLst/>
            <a:cxnLst/>
            <a:rect l="l" t="t" r="r" b="b"/>
            <a:pathLst>
              <a:path h="763270">
                <a:moveTo>
                  <a:pt x="0" y="0"/>
                </a:moveTo>
                <a:lnTo>
                  <a:pt x="0" y="762711"/>
                </a:lnTo>
              </a:path>
            </a:pathLst>
          </a:custGeom>
          <a:ln w="10604">
            <a:solidFill>
              <a:srgbClr val="42859D"/>
            </a:solidFill>
          </a:ln>
        </p:spPr>
        <p:txBody>
          <a:bodyPr wrap="square" lIns="0" tIns="0" rIns="0" bIns="0" rtlCol="0"/>
          <a:lstStyle/>
          <a:p>
            <a:endParaRPr/>
          </a:p>
        </p:txBody>
      </p:sp>
      <p:sp>
        <p:nvSpPr>
          <p:cNvPr id="124" name="object 124"/>
          <p:cNvSpPr/>
          <p:nvPr/>
        </p:nvSpPr>
        <p:spPr>
          <a:xfrm>
            <a:off x="5591181" y="3527209"/>
            <a:ext cx="0" cy="695960"/>
          </a:xfrm>
          <a:custGeom>
            <a:avLst/>
            <a:gdLst/>
            <a:ahLst/>
            <a:cxnLst/>
            <a:rect l="l" t="t" r="r" b="b"/>
            <a:pathLst>
              <a:path h="695960">
                <a:moveTo>
                  <a:pt x="0" y="0"/>
                </a:moveTo>
                <a:lnTo>
                  <a:pt x="0" y="695477"/>
                </a:lnTo>
              </a:path>
            </a:pathLst>
          </a:custGeom>
          <a:ln w="10604">
            <a:solidFill>
              <a:srgbClr val="42859D"/>
            </a:solidFill>
          </a:ln>
        </p:spPr>
        <p:txBody>
          <a:bodyPr wrap="square" lIns="0" tIns="0" rIns="0" bIns="0" rtlCol="0"/>
          <a:lstStyle/>
          <a:p>
            <a:endParaRPr/>
          </a:p>
        </p:txBody>
      </p:sp>
      <p:sp>
        <p:nvSpPr>
          <p:cNvPr id="125" name="object 125"/>
          <p:cNvSpPr/>
          <p:nvPr/>
        </p:nvSpPr>
        <p:spPr>
          <a:xfrm>
            <a:off x="5614752" y="3568446"/>
            <a:ext cx="0" cy="654685"/>
          </a:xfrm>
          <a:custGeom>
            <a:avLst/>
            <a:gdLst/>
            <a:ahLst/>
            <a:cxnLst/>
            <a:rect l="l" t="t" r="r" b="b"/>
            <a:pathLst>
              <a:path h="654685">
                <a:moveTo>
                  <a:pt x="0" y="0"/>
                </a:moveTo>
                <a:lnTo>
                  <a:pt x="0" y="654240"/>
                </a:lnTo>
              </a:path>
            </a:pathLst>
          </a:custGeom>
          <a:ln w="10579">
            <a:solidFill>
              <a:srgbClr val="42859D"/>
            </a:solidFill>
          </a:ln>
        </p:spPr>
        <p:txBody>
          <a:bodyPr wrap="square" lIns="0" tIns="0" rIns="0" bIns="0" rtlCol="0"/>
          <a:lstStyle/>
          <a:p>
            <a:endParaRPr/>
          </a:p>
        </p:txBody>
      </p:sp>
      <p:sp>
        <p:nvSpPr>
          <p:cNvPr id="126" name="object 126"/>
          <p:cNvSpPr/>
          <p:nvPr/>
        </p:nvSpPr>
        <p:spPr>
          <a:xfrm>
            <a:off x="5638304" y="3583863"/>
            <a:ext cx="0" cy="638810"/>
          </a:xfrm>
          <a:custGeom>
            <a:avLst/>
            <a:gdLst/>
            <a:ahLst/>
            <a:cxnLst/>
            <a:rect l="l" t="t" r="r" b="b"/>
            <a:pathLst>
              <a:path h="638810">
                <a:moveTo>
                  <a:pt x="0" y="0"/>
                </a:moveTo>
                <a:lnTo>
                  <a:pt x="0" y="638822"/>
                </a:lnTo>
              </a:path>
            </a:pathLst>
          </a:custGeom>
          <a:ln w="10591">
            <a:solidFill>
              <a:srgbClr val="42859D"/>
            </a:solidFill>
          </a:ln>
        </p:spPr>
        <p:txBody>
          <a:bodyPr wrap="square" lIns="0" tIns="0" rIns="0" bIns="0" rtlCol="0"/>
          <a:lstStyle/>
          <a:p>
            <a:endParaRPr/>
          </a:p>
        </p:txBody>
      </p:sp>
      <p:sp>
        <p:nvSpPr>
          <p:cNvPr id="127" name="object 127"/>
          <p:cNvSpPr/>
          <p:nvPr/>
        </p:nvSpPr>
        <p:spPr>
          <a:xfrm>
            <a:off x="5661882" y="3586276"/>
            <a:ext cx="0" cy="636905"/>
          </a:xfrm>
          <a:custGeom>
            <a:avLst/>
            <a:gdLst/>
            <a:ahLst/>
            <a:cxnLst/>
            <a:rect l="l" t="t" r="r" b="b"/>
            <a:pathLst>
              <a:path h="636904">
                <a:moveTo>
                  <a:pt x="0" y="0"/>
                </a:moveTo>
                <a:lnTo>
                  <a:pt x="0" y="636409"/>
                </a:lnTo>
              </a:path>
            </a:pathLst>
          </a:custGeom>
          <a:ln w="10604">
            <a:solidFill>
              <a:srgbClr val="42859D"/>
            </a:solidFill>
          </a:ln>
        </p:spPr>
        <p:txBody>
          <a:bodyPr wrap="square" lIns="0" tIns="0" rIns="0" bIns="0" rtlCol="0"/>
          <a:lstStyle/>
          <a:p>
            <a:endParaRPr/>
          </a:p>
        </p:txBody>
      </p:sp>
      <p:sp>
        <p:nvSpPr>
          <p:cNvPr id="128" name="object 128"/>
          <p:cNvSpPr/>
          <p:nvPr/>
        </p:nvSpPr>
        <p:spPr>
          <a:xfrm>
            <a:off x="5685440" y="3557943"/>
            <a:ext cx="0" cy="664845"/>
          </a:xfrm>
          <a:custGeom>
            <a:avLst/>
            <a:gdLst/>
            <a:ahLst/>
            <a:cxnLst/>
            <a:rect l="l" t="t" r="r" b="b"/>
            <a:pathLst>
              <a:path h="664845">
                <a:moveTo>
                  <a:pt x="0" y="0"/>
                </a:moveTo>
                <a:lnTo>
                  <a:pt x="0" y="664743"/>
                </a:lnTo>
              </a:path>
            </a:pathLst>
          </a:custGeom>
          <a:ln w="10604">
            <a:solidFill>
              <a:srgbClr val="42859D"/>
            </a:solidFill>
          </a:ln>
        </p:spPr>
        <p:txBody>
          <a:bodyPr wrap="square" lIns="0" tIns="0" rIns="0" bIns="0" rtlCol="0"/>
          <a:lstStyle/>
          <a:p>
            <a:endParaRPr/>
          </a:p>
        </p:txBody>
      </p:sp>
      <p:sp>
        <p:nvSpPr>
          <p:cNvPr id="129" name="object 129"/>
          <p:cNvSpPr/>
          <p:nvPr/>
        </p:nvSpPr>
        <p:spPr>
          <a:xfrm>
            <a:off x="5709011" y="3590962"/>
            <a:ext cx="0" cy="631825"/>
          </a:xfrm>
          <a:custGeom>
            <a:avLst/>
            <a:gdLst/>
            <a:ahLst/>
            <a:cxnLst/>
            <a:rect l="l" t="t" r="r" b="b"/>
            <a:pathLst>
              <a:path h="631825">
                <a:moveTo>
                  <a:pt x="0" y="0"/>
                </a:moveTo>
                <a:lnTo>
                  <a:pt x="0" y="631723"/>
                </a:lnTo>
              </a:path>
            </a:pathLst>
          </a:custGeom>
          <a:ln w="10604">
            <a:solidFill>
              <a:srgbClr val="42859D"/>
            </a:solidFill>
          </a:ln>
        </p:spPr>
        <p:txBody>
          <a:bodyPr wrap="square" lIns="0" tIns="0" rIns="0" bIns="0" rtlCol="0"/>
          <a:lstStyle/>
          <a:p>
            <a:endParaRPr/>
          </a:p>
        </p:txBody>
      </p:sp>
      <p:sp>
        <p:nvSpPr>
          <p:cNvPr id="130" name="object 130"/>
          <p:cNvSpPr/>
          <p:nvPr/>
        </p:nvSpPr>
        <p:spPr>
          <a:xfrm>
            <a:off x="5732589" y="3580295"/>
            <a:ext cx="0" cy="642620"/>
          </a:xfrm>
          <a:custGeom>
            <a:avLst/>
            <a:gdLst/>
            <a:ahLst/>
            <a:cxnLst/>
            <a:rect l="l" t="t" r="r" b="b"/>
            <a:pathLst>
              <a:path h="642620">
                <a:moveTo>
                  <a:pt x="0" y="0"/>
                </a:moveTo>
                <a:lnTo>
                  <a:pt x="0" y="642391"/>
                </a:lnTo>
              </a:path>
            </a:pathLst>
          </a:custGeom>
          <a:ln w="10617">
            <a:solidFill>
              <a:srgbClr val="42859D"/>
            </a:solidFill>
          </a:ln>
        </p:spPr>
        <p:txBody>
          <a:bodyPr wrap="square" lIns="0" tIns="0" rIns="0" bIns="0" rtlCol="0"/>
          <a:lstStyle/>
          <a:p>
            <a:endParaRPr/>
          </a:p>
        </p:txBody>
      </p:sp>
      <p:sp>
        <p:nvSpPr>
          <p:cNvPr id="131" name="object 131"/>
          <p:cNvSpPr/>
          <p:nvPr/>
        </p:nvSpPr>
        <p:spPr>
          <a:xfrm>
            <a:off x="5756135" y="3574415"/>
            <a:ext cx="0" cy="648335"/>
          </a:xfrm>
          <a:custGeom>
            <a:avLst/>
            <a:gdLst/>
            <a:ahLst/>
            <a:cxnLst/>
            <a:rect l="l" t="t" r="r" b="b"/>
            <a:pathLst>
              <a:path h="648335">
                <a:moveTo>
                  <a:pt x="0" y="0"/>
                </a:moveTo>
                <a:lnTo>
                  <a:pt x="0" y="648271"/>
                </a:lnTo>
              </a:path>
            </a:pathLst>
          </a:custGeom>
          <a:ln w="10591">
            <a:solidFill>
              <a:srgbClr val="42859D"/>
            </a:solidFill>
          </a:ln>
        </p:spPr>
        <p:txBody>
          <a:bodyPr wrap="square" lIns="0" tIns="0" rIns="0" bIns="0" rtlCol="0"/>
          <a:lstStyle/>
          <a:p>
            <a:endParaRPr/>
          </a:p>
        </p:txBody>
      </p:sp>
      <p:sp>
        <p:nvSpPr>
          <p:cNvPr id="132" name="object 132"/>
          <p:cNvSpPr/>
          <p:nvPr/>
        </p:nvSpPr>
        <p:spPr>
          <a:xfrm>
            <a:off x="5779712" y="3565487"/>
            <a:ext cx="0" cy="657225"/>
          </a:xfrm>
          <a:custGeom>
            <a:avLst/>
            <a:gdLst/>
            <a:ahLst/>
            <a:cxnLst/>
            <a:rect l="l" t="t" r="r" b="b"/>
            <a:pathLst>
              <a:path h="657225">
                <a:moveTo>
                  <a:pt x="0" y="0"/>
                </a:moveTo>
                <a:lnTo>
                  <a:pt x="0" y="657199"/>
                </a:lnTo>
              </a:path>
            </a:pathLst>
          </a:custGeom>
          <a:ln w="10604">
            <a:solidFill>
              <a:srgbClr val="42859D"/>
            </a:solidFill>
          </a:ln>
        </p:spPr>
        <p:txBody>
          <a:bodyPr wrap="square" lIns="0" tIns="0" rIns="0" bIns="0" rtlCol="0"/>
          <a:lstStyle/>
          <a:p>
            <a:endParaRPr/>
          </a:p>
        </p:txBody>
      </p:sp>
      <p:sp>
        <p:nvSpPr>
          <p:cNvPr id="133" name="object 133"/>
          <p:cNvSpPr/>
          <p:nvPr/>
        </p:nvSpPr>
        <p:spPr>
          <a:xfrm>
            <a:off x="5803277" y="3656685"/>
            <a:ext cx="0" cy="566420"/>
          </a:xfrm>
          <a:custGeom>
            <a:avLst/>
            <a:gdLst/>
            <a:ahLst/>
            <a:cxnLst/>
            <a:rect l="l" t="t" r="r" b="b"/>
            <a:pathLst>
              <a:path h="566420">
                <a:moveTo>
                  <a:pt x="0" y="0"/>
                </a:moveTo>
                <a:lnTo>
                  <a:pt x="0" y="566000"/>
                </a:lnTo>
              </a:path>
            </a:pathLst>
          </a:custGeom>
          <a:ln w="10591">
            <a:solidFill>
              <a:srgbClr val="42859D"/>
            </a:solidFill>
          </a:ln>
        </p:spPr>
        <p:txBody>
          <a:bodyPr wrap="square" lIns="0" tIns="0" rIns="0" bIns="0" rtlCol="0"/>
          <a:lstStyle/>
          <a:p>
            <a:endParaRPr/>
          </a:p>
        </p:txBody>
      </p:sp>
      <p:sp>
        <p:nvSpPr>
          <p:cNvPr id="134" name="object 134"/>
          <p:cNvSpPr/>
          <p:nvPr/>
        </p:nvSpPr>
        <p:spPr>
          <a:xfrm>
            <a:off x="5826842" y="3679469"/>
            <a:ext cx="0" cy="543560"/>
          </a:xfrm>
          <a:custGeom>
            <a:avLst/>
            <a:gdLst/>
            <a:ahLst/>
            <a:cxnLst/>
            <a:rect l="l" t="t" r="r" b="b"/>
            <a:pathLst>
              <a:path h="543560">
                <a:moveTo>
                  <a:pt x="0" y="0"/>
                </a:moveTo>
                <a:lnTo>
                  <a:pt x="0" y="543217"/>
                </a:lnTo>
              </a:path>
            </a:pathLst>
          </a:custGeom>
          <a:ln w="10604">
            <a:solidFill>
              <a:srgbClr val="42859D"/>
            </a:solidFill>
          </a:ln>
        </p:spPr>
        <p:txBody>
          <a:bodyPr wrap="square" lIns="0" tIns="0" rIns="0" bIns="0" rtlCol="0"/>
          <a:lstStyle/>
          <a:p>
            <a:endParaRPr/>
          </a:p>
        </p:txBody>
      </p:sp>
      <p:sp>
        <p:nvSpPr>
          <p:cNvPr id="135" name="object 135"/>
          <p:cNvSpPr/>
          <p:nvPr/>
        </p:nvSpPr>
        <p:spPr>
          <a:xfrm>
            <a:off x="5850413" y="3684613"/>
            <a:ext cx="0" cy="538480"/>
          </a:xfrm>
          <a:custGeom>
            <a:avLst/>
            <a:gdLst/>
            <a:ahLst/>
            <a:cxnLst/>
            <a:rect l="l" t="t" r="r" b="b"/>
            <a:pathLst>
              <a:path h="538479">
                <a:moveTo>
                  <a:pt x="0" y="0"/>
                </a:moveTo>
                <a:lnTo>
                  <a:pt x="0" y="538073"/>
                </a:lnTo>
              </a:path>
            </a:pathLst>
          </a:custGeom>
          <a:ln w="10604">
            <a:solidFill>
              <a:srgbClr val="42859D"/>
            </a:solidFill>
          </a:ln>
        </p:spPr>
        <p:txBody>
          <a:bodyPr wrap="square" lIns="0" tIns="0" rIns="0" bIns="0" rtlCol="0"/>
          <a:lstStyle/>
          <a:p>
            <a:endParaRPr/>
          </a:p>
        </p:txBody>
      </p:sp>
      <p:sp>
        <p:nvSpPr>
          <p:cNvPr id="136" name="object 136"/>
          <p:cNvSpPr/>
          <p:nvPr/>
        </p:nvSpPr>
        <p:spPr>
          <a:xfrm>
            <a:off x="5873972" y="3627869"/>
            <a:ext cx="0" cy="594995"/>
          </a:xfrm>
          <a:custGeom>
            <a:avLst/>
            <a:gdLst/>
            <a:ahLst/>
            <a:cxnLst/>
            <a:rect l="l" t="t" r="r" b="b"/>
            <a:pathLst>
              <a:path h="594995">
                <a:moveTo>
                  <a:pt x="0" y="0"/>
                </a:moveTo>
                <a:lnTo>
                  <a:pt x="0" y="594817"/>
                </a:lnTo>
              </a:path>
            </a:pathLst>
          </a:custGeom>
          <a:ln w="10579">
            <a:solidFill>
              <a:srgbClr val="42859D"/>
            </a:solidFill>
          </a:ln>
        </p:spPr>
        <p:txBody>
          <a:bodyPr wrap="square" lIns="0" tIns="0" rIns="0" bIns="0" rtlCol="0"/>
          <a:lstStyle/>
          <a:p>
            <a:endParaRPr/>
          </a:p>
        </p:txBody>
      </p:sp>
      <p:sp>
        <p:nvSpPr>
          <p:cNvPr id="137" name="object 137"/>
          <p:cNvSpPr/>
          <p:nvPr/>
        </p:nvSpPr>
        <p:spPr>
          <a:xfrm>
            <a:off x="5897536" y="3579380"/>
            <a:ext cx="0" cy="643890"/>
          </a:xfrm>
          <a:custGeom>
            <a:avLst/>
            <a:gdLst/>
            <a:ahLst/>
            <a:cxnLst/>
            <a:rect l="l" t="t" r="r" b="b"/>
            <a:pathLst>
              <a:path h="643889">
                <a:moveTo>
                  <a:pt x="0" y="0"/>
                </a:moveTo>
                <a:lnTo>
                  <a:pt x="0" y="643305"/>
                </a:lnTo>
              </a:path>
            </a:pathLst>
          </a:custGeom>
          <a:ln w="10591">
            <a:solidFill>
              <a:srgbClr val="42859D"/>
            </a:solidFill>
          </a:ln>
        </p:spPr>
        <p:txBody>
          <a:bodyPr wrap="square" lIns="0" tIns="0" rIns="0" bIns="0" rtlCol="0"/>
          <a:lstStyle/>
          <a:p>
            <a:endParaRPr/>
          </a:p>
        </p:txBody>
      </p:sp>
      <p:sp>
        <p:nvSpPr>
          <p:cNvPr id="138" name="object 138"/>
          <p:cNvSpPr/>
          <p:nvPr/>
        </p:nvSpPr>
        <p:spPr>
          <a:xfrm>
            <a:off x="5921114" y="3654183"/>
            <a:ext cx="0" cy="568960"/>
          </a:xfrm>
          <a:custGeom>
            <a:avLst/>
            <a:gdLst/>
            <a:ahLst/>
            <a:cxnLst/>
            <a:rect l="l" t="t" r="r" b="b"/>
            <a:pathLst>
              <a:path h="568960">
                <a:moveTo>
                  <a:pt x="0" y="0"/>
                </a:moveTo>
                <a:lnTo>
                  <a:pt x="0" y="568502"/>
                </a:lnTo>
              </a:path>
            </a:pathLst>
          </a:custGeom>
          <a:ln w="10604">
            <a:solidFill>
              <a:srgbClr val="42859D"/>
            </a:solidFill>
          </a:ln>
        </p:spPr>
        <p:txBody>
          <a:bodyPr wrap="square" lIns="0" tIns="0" rIns="0" bIns="0" rtlCol="0"/>
          <a:lstStyle/>
          <a:p>
            <a:endParaRPr/>
          </a:p>
        </p:txBody>
      </p:sp>
      <p:sp>
        <p:nvSpPr>
          <p:cNvPr id="139" name="object 139"/>
          <p:cNvSpPr/>
          <p:nvPr/>
        </p:nvSpPr>
        <p:spPr>
          <a:xfrm>
            <a:off x="5944679" y="3652659"/>
            <a:ext cx="0" cy="570230"/>
          </a:xfrm>
          <a:custGeom>
            <a:avLst/>
            <a:gdLst/>
            <a:ahLst/>
            <a:cxnLst/>
            <a:rect l="l" t="t" r="r" b="b"/>
            <a:pathLst>
              <a:path h="570229">
                <a:moveTo>
                  <a:pt x="0" y="0"/>
                </a:moveTo>
                <a:lnTo>
                  <a:pt x="0" y="570026"/>
                </a:lnTo>
              </a:path>
            </a:pathLst>
          </a:custGeom>
          <a:ln w="10591">
            <a:solidFill>
              <a:srgbClr val="42859D"/>
            </a:solidFill>
          </a:ln>
        </p:spPr>
        <p:txBody>
          <a:bodyPr wrap="square" lIns="0" tIns="0" rIns="0" bIns="0" rtlCol="0"/>
          <a:lstStyle/>
          <a:p>
            <a:endParaRPr/>
          </a:p>
        </p:txBody>
      </p:sp>
      <p:sp>
        <p:nvSpPr>
          <p:cNvPr id="140" name="object 140"/>
          <p:cNvSpPr/>
          <p:nvPr/>
        </p:nvSpPr>
        <p:spPr>
          <a:xfrm>
            <a:off x="5968244" y="3658831"/>
            <a:ext cx="0" cy="563880"/>
          </a:xfrm>
          <a:custGeom>
            <a:avLst/>
            <a:gdLst/>
            <a:ahLst/>
            <a:cxnLst/>
            <a:rect l="l" t="t" r="r" b="b"/>
            <a:pathLst>
              <a:path h="563879">
                <a:moveTo>
                  <a:pt x="0" y="0"/>
                </a:moveTo>
                <a:lnTo>
                  <a:pt x="0" y="563854"/>
                </a:lnTo>
              </a:path>
            </a:pathLst>
          </a:custGeom>
          <a:ln w="10604">
            <a:solidFill>
              <a:srgbClr val="42859D"/>
            </a:solidFill>
          </a:ln>
        </p:spPr>
        <p:txBody>
          <a:bodyPr wrap="square" lIns="0" tIns="0" rIns="0" bIns="0" rtlCol="0"/>
          <a:lstStyle/>
          <a:p>
            <a:endParaRPr/>
          </a:p>
        </p:txBody>
      </p:sp>
      <p:sp>
        <p:nvSpPr>
          <p:cNvPr id="141" name="object 141"/>
          <p:cNvSpPr/>
          <p:nvPr/>
        </p:nvSpPr>
        <p:spPr>
          <a:xfrm>
            <a:off x="5991821" y="3743871"/>
            <a:ext cx="0" cy="479425"/>
          </a:xfrm>
          <a:custGeom>
            <a:avLst/>
            <a:gdLst/>
            <a:ahLst/>
            <a:cxnLst/>
            <a:rect l="l" t="t" r="r" b="b"/>
            <a:pathLst>
              <a:path h="479425">
                <a:moveTo>
                  <a:pt x="0" y="0"/>
                </a:moveTo>
                <a:lnTo>
                  <a:pt x="0" y="478815"/>
                </a:lnTo>
              </a:path>
            </a:pathLst>
          </a:custGeom>
          <a:ln w="10617">
            <a:solidFill>
              <a:srgbClr val="42859D"/>
            </a:solidFill>
          </a:ln>
        </p:spPr>
        <p:txBody>
          <a:bodyPr wrap="square" lIns="0" tIns="0" rIns="0" bIns="0" rtlCol="0"/>
          <a:lstStyle/>
          <a:p>
            <a:endParaRPr/>
          </a:p>
        </p:txBody>
      </p:sp>
      <p:sp>
        <p:nvSpPr>
          <p:cNvPr id="142" name="object 142"/>
          <p:cNvSpPr/>
          <p:nvPr/>
        </p:nvSpPr>
        <p:spPr>
          <a:xfrm>
            <a:off x="6015373" y="3780053"/>
            <a:ext cx="0" cy="443230"/>
          </a:xfrm>
          <a:custGeom>
            <a:avLst/>
            <a:gdLst/>
            <a:ahLst/>
            <a:cxnLst/>
            <a:rect l="l" t="t" r="r" b="b"/>
            <a:pathLst>
              <a:path h="443229">
                <a:moveTo>
                  <a:pt x="0" y="0"/>
                </a:moveTo>
                <a:lnTo>
                  <a:pt x="0" y="442633"/>
                </a:lnTo>
              </a:path>
            </a:pathLst>
          </a:custGeom>
          <a:ln w="10579">
            <a:solidFill>
              <a:srgbClr val="42859D"/>
            </a:solidFill>
          </a:ln>
        </p:spPr>
        <p:txBody>
          <a:bodyPr wrap="square" lIns="0" tIns="0" rIns="0" bIns="0" rtlCol="0"/>
          <a:lstStyle/>
          <a:p>
            <a:endParaRPr/>
          </a:p>
        </p:txBody>
      </p:sp>
      <p:sp>
        <p:nvSpPr>
          <p:cNvPr id="143" name="object 143"/>
          <p:cNvSpPr/>
          <p:nvPr/>
        </p:nvSpPr>
        <p:spPr>
          <a:xfrm>
            <a:off x="6038938" y="4081195"/>
            <a:ext cx="0" cy="141605"/>
          </a:xfrm>
          <a:custGeom>
            <a:avLst/>
            <a:gdLst/>
            <a:ahLst/>
            <a:cxnLst/>
            <a:rect l="l" t="t" r="r" b="b"/>
            <a:pathLst>
              <a:path h="141604">
                <a:moveTo>
                  <a:pt x="0" y="0"/>
                </a:moveTo>
                <a:lnTo>
                  <a:pt x="0" y="141490"/>
                </a:lnTo>
              </a:path>
            </a:pathLst>
          </a:custGeom>
          <a:ln w="10591">
            <a:solidFill>
              <a:srgbClr val="42859D"/>
            </a:solidFill>
          </a:ln>
        </p:spPr>
        <p:txBody>
          <a:bodyPr wrap="square" lIns="0" tIns="0" rIns="0" bIns="0" rtlCol="0"/>
          <a:lstStyle/>
          <a:p>
            <a:endParaRPr/>
          </a:p>
        </p:txBody>
      </p:sp>
      <p:sp>
        <p:nvSpPr>
          <p:cNvPr id="144" name="object 144"/>
          <p:cNvSpPr/>
          <p:nvPr/>
        </p:nvSpPr>
        <p:spPr>
          <a:xfrm>
            <a:off x="6062516" y="4149077"/>
            <a:ext cx="0" cy="73660"/>
          </a:xfrm>
          <a:custGeom>
            <a:avLst/>
            <a:gdLst/>
            <a:ahLst/>
            <a:cxnLst/>
            <a:rect l="l" t="t" r="r" b="b"/>
            <a:pathLst>
              <a:path h="73660">
                <a:moveTo>
                  <a:pt x="0" y="0"/>
                </a:moveTo>
                <a:lnTo>
                  <a:pt x="0" y="73609"/>
                </a:lnTo>
              </a:path>
            </a:pathLst>
          </a:custGeom>
          <a:ln w="10604">
            <a:solidFill>
              <a:srgbClr val="42859D"/>
            </a:solidFill>
          </a:ln>
        </p:spPr>
        <p:txBody>
          <a:bodyPr wrap="square" lIns="0" tIns="0" rIns="0" bIns="0" rtlCol="0"/>
          <a:lstStyle/>
          <a:p>
            <a:endParaRPr/>
          </a:p>
        </p:txBody>
      </p:sp>
      <p:sp>
        <p:nvSpPr>
          <p:cNvPr id="145" name="object 145"/>
          <p:cNvSpPr/>
          <p:nvPr/>
        </p:nvSpPr>
        <p:spPr>
          <a:xfrm>
            <a:off x="6080772" y="4224470"/>
            <a:ext cx="10795" cy="0"/>
          </a:xfrm>
          <a:custGeom>
            <a:avLst/>
            <a:gdLst/>
            <a:ahLst/>
            <a:cxnLst/>
            <a:rect l="l" t="t" r="r" b="b"/>
            <a:pathLst>
              <a:path w="10795">
                <a:moveTo>
                  <a:pt x="0" y="0"/>
                </a:moveTo>
                <a:lnTo>
                  <a:pt x="10604" y="0"/>
                </a:lnTo>
              </a:path>
            </a:pathLst>
          </a:custGeom>
          <a:ln w="3568">
            <a:solidFill>
              <a:srgbClr val="42859D"/>
            </a:solidFill>
          </a:ln>
        </p:spPr>
        <p:txBody>
          <a:bodyPr wrap="square" lIns="0" tIns="0" rIns="0" bIns="0" rtlCol="0"/>
          <a:lstStyle/>
          <a:p>
            <a:endParaRPr/>
          </a:p>
        </p:txBody>
      </p:sp>
      <p:sp>
        <p:nvSpPr>
          <p:cNvPr id="146" name="object 146"/>
          <p:cNvSpPr/>
          <p:nvPr/>
        </p:nvSpPr>
        <p:spPr>
          <a:xfrm>
            <a:off x="6104344" y="4235297"/>
            <a:ext cx="10795" cy="0"/>
          </a:xfrm>
          <a:custGeom>
            <a:avLst/>
            <a:gdLst/>
            <a:ahLst/>
            <a:cxnLst/>
            <a:rect l="l" t="t" r="r" b="b"/>
            <a:pathLst>
              <a:path w="10795">
                <a:moveTo>
                  <a:pt x="0" y="0"/>
                </a:moveTo>
                <a:lnTo>
                  <a:pt x="10604" y="0"/>
                </a:lnTo>
              </a:path>
            </a:pathLst>
          </a:custGeom>
          <a:ln w="25196">
            <a:solidFill>
              <a:srgbClr val="42859D"/>
            </a:solidFill>
          </a:ln>
        </p:spPr>
        <p:txBody>
          <a:bodyPr wrap="square" lIns="0" tIns="0" rIns="0" bIns="0" rtlCol="0"/>
          <a:lstStyle/>
          <a:p>
            <a:endParaRPr/>
          </a:p>
        </p:txBody>
      </p:sp>
      <p:sp>
        <p:nvSpPr>
          <p:cNvPr id="147" name="object 147"/>
          <p:cNvSpPr/>
          <p:nvPr/>
        </p:nvSpPr>
        <p:spPr>
          <a:xfrm>
            <a:off x="6127927" y="4201395"/>
            <a:ext cx="10795" cy="0"/>
          </a:xfrm>
          <a:custGeom>
            <a:avLst/>
            <a:gdLst/>
            <a:ahLst/>
            <a:cxnLst/>
            <a:rect l="l" t="t" r="r" b="b"/>
            <a:pathLst>
              <a:path w="10795">
                <a:moveTo>
                  <a:pt x="0" y="0"/>
                </a:moveTo>
                <a:lnTo>
                  <a:pt x="10591" y="0"/>
                </a:lnTo>
              </a:path>
            </a:pathLst>
          </a:custGeom>
          <a:ln w="42583">
            <a:solidFill>
              <a:srgbClr val="42859D"/>
            </a:solidFill>
          </a:ln>
        </p:spPr>
        <p:txBody>
          <a:bodyPr wrap="square" lIns="0" tIns="0" rIns="0" bIns="0" rtlCol="0"/>
          <a:lstStyle/>
          <a:p>
            <a:endParaRPr/>
          </a:p>
        </p:txBody>
      </p:sp>
      <p:sp>
        <p:nvSpPr>
          <p:cNvPr id="148" name="object 148"/>
          <p:cNvSpPr/>
          <p:nvPr/>
        </p:nvSpPr>
        <p:spPr>
          <a:xfrm>
            <a:off x="6151473" y="4219149"/>
            <a:ext cx="10795" cy="0"/>
          </a:xfrm>
          <a:custGeom>
            <a:avLst/>
            <a:gdLst/>
            <a:ahLst/>
            <a:cxnLst/>
            <a:rect l="l" t="t" r="r" b="b"/>
            <a:pathLst>
              <a:path w="10795">
                <a:moveTo>
                  <a:pt x="0" y="0"/>
                </a:moveTo>
                <a:lnTo>
                  <a:pt x="10591" y="0"/>
                </a:lnTo>
              </a:path>
            </a:pathLst>
          </a:custGeom>
          <a:ln w="7073">
            <a:solidFill>
              <a:srgbClr val="42859D"/>
            </a:solidFill>
          </a:ln>
        </p:spPr>
        <p:txBody>
          <a:bodyPr wrap="square" lIns="0" tIns="0" rIns="0" bIns="0" rtlCol="0"/>
          <a:lstStyle/>
          <a:p>
            <a:endParaRPr/>
          </a:p>
        </p:txBody>
      </p:sp>
      <p:sp>
        <p:nvSpPr>
          <p:cNvPr id="149" name="object 149"/>
          <p:cNvSpPr/>
          <p:nvPr/>
        </p:nvSpPr>
        <p:spPr>
          <a:xfrm>
            <a:off x="6180347" y="4222686"/>
            <a:ext cx="0" cy="154940"/>
          </a:xfrm>
          <a:custGeom>
            <a:avLst/>
            <a:gdLst/>
            <a:ahLst/>
            <a:cxnLst/>
            <a:rect l="l" t="t" r="r" b="b"/>
            <a:pathLst>
              <a:path h="154939">
                <a:moveTo>
                  <a:pt x="0" y="0"/>
                </a:moveTo>
                <a:lnTo>
                  <a:pt x="0" y="154774"/>
                </a:lnTo>
              </a:path>
            </a:pathLst>
          </a:custGeom>
          <a:ln w="10604">
            <a:solidFill>
              <a:srgbClr val="42859D"/>
            </a:solidFill>
          </a:ln>
        </p:spPr>
        <p:txBody>
          <a:bodyPr wrap="square" lIns="0" tIns="0" rIns="0" bIns="0" rtlCol="0"/>
          <a:lstStyle/>
          <a:p>
            <a:endParaRPr/>
          </a:p>
        </p:txBody>
      </p:sp>
      <p:sp>
        <p:nvSpPr>
          <p:cNvPr id="150" name="object 150"/>
          <p:cNvSpPr/>
          <p:nvPr/>
        </p:nvSpPr>
        <p:spPr>
          <a:xfrm>
            <a:off x="6203912" y="4222686"/>
            <a:ext cx="0" cy="173355"/>
          </a:xfrm>
          <a:custGeom>
            <a:avLst/>
            <a:gdLst/>
            <a:ahLst/>
            <a:cxnLst/>
            <a:rect l="l" t="t" r="r" b="b"/>
            <a:pathLst>
              <a:path h="173354">
                <a:moveTo>
                  <a:pt x="0" y="0"/>
                </a:moveTo>
                <a:lnTo>
                  <a:pt x="0" y="172935"/>
                </a:lnTo>
              </a:path>
            </a:pathLst>
          </a:custGeom>
          <a:ln w="10591">
            <a:solidFill>
              <a:srgbClr val="42859D"/>
            </a:solidFill>
          </a:ln>
        </p:spPr>
        <p:txBody>
          <a:bodyPr wrap="square" lIns="0" tIns="0" rIns="0" bIns="0" rtlCol="0"/>
          <a:lstStyle/>
          <a:p>
            <a:endParaRPr/>
          </a:p>
        </p:txBody>
      </p:sp>
      <p:sp>
        <p:nvSpPr>
          <p:cNvPr id="151" name="object 151"/>
          <p:cNvSpPr/>
          <p:nvPr/>
        </p:nvSpPr>
        <p:spPr>
          <a:xfrm>
            <a:off x="6227476" y="4222686"/>
            <a:ext cx="0" cy="443865"/>
          </a:xfrm>
          <a:custGeom>
            <a:avLst/>
            <a:gdLst/>
            <a:ahLst/>
            <a:cxnLst/>
            <a:rect l="l" t="t" r="r" b="b"/>
            <a:pathLst>
              <a:path h="443864">
                <a:moveTo>
                  <a:pt x="0" y="0"/>
                </a:moveTo>
                <a:lnTo>
                  <a:pt x="0" y="443598"/>
                </a:lnTo>
              </a:path>
            </a:pathLst>
          </a:custGeom>
          <a:ln w="10604">
            <a:solidFill>
              <a:srgbClr val="42859D"/>
            </a:solidFill>
          </a:ln>
        </p:spPr>
        <p:txBody>
          <a:bodyPr wrap="square" lIns="0" tIns="0" rIns="0" bIns="0" rtlCol="0"/>
          <a:lstStyle/>
          <a:p>
            <a:endParaRPr/>
          </a:p>
        </p:txBody>
      </p:sp>
      <p:sp>
        <p:nvSpPr>
          <p:cNvPr id="152" name="object 152"/>
          <p:cNvSpPr/>
          <p:nvPr/>
        </p:nvSpPr>
        <p:spPr>
          <a:xfrm>
            <a:off x="6251054" y="4222686"/>
            <a:ext cx="0" cy="829944"/>
          </a:xfrm>
          <a:custGeom>
            <a:avLst/>
            <a:gdLst/>
            <a:ahLst/>
            <a:cxnLst/>
            <a:rect l="l" t="t" r="r" b="b"/>
            <a:pathLst>
              <a:path h="829945">
                <a:moveTo>
                  <a:pt x="0" y="0"/>
                </a:moveTo>
                <a:lnTo>
                  <a:pt x="0" y="829576"/>
                </a:lnTo>
              </a:path>
            </a:pathLst>
          </a:custGeom>
          <a:ln w="10617">
            <a:solidFill>
              <a:srgbClr val="42859D"/>
            </a:solidFill>
          </a:ln>
        </p:spPr>
        <p:txBody>
          <a:bodyPr wrap="square" lIns="0" tIns="0" rIns="0" bIns="0" rtlCol="0"/>
          <a:lstStyle/>
          <a:p>
            <a:endParaRPr/>
          </a:p>
        </p:txBody>
      </p:sp>
      <p:sp>
        <p:nvSpPr>
          <p:cNvPr id="153" name="object 153"/>
          <p:cNvSpPr/>
          <p:nvPr/>
        </p:nvSpPr>
        <p:spPr>
          <a:xfrm>
            <a:off x="6274606" y="4222686"/>
            <a:ext cx="0" cy="890905"/>
          </a:xfrm>
          <a:custGeom>
            <a:avLst/>
            <a:gdLst/>
            <a:ahLst/>
            <a:cxnLst/>
            <a:rect l="l" t="t" r="r" b="b"/>
            <a:pathLst>
              <a:path h="890904">
                <a:moveTo>
                  <a:pt x="0" y="0"/>
                </a:moveTo>
                <a:lnTo>
                  <a:pt x="0" y="890765"/>
                </a:lnTo>
              </a:path>
            </a:pathLst>
          </a:custGeom>
          <a:ln w="10579">
            <a:solidFill>
              <a:srgbClr val="42859D"/>
            </a:solidFill>
          </a:ln>
        </p:spPr>
        <p:txBody>
          <a:bodyPr wrap="square" lIns="0" tIns="0" rIns="0" bIns="0" rtlCol="0"/>
          <a:lstStyle/>
          <a:p>
            <a:endParaRPr/>
          </a:p>
        </p:txBody>
      </p:sp>
      <p:sp>
        <p:nvSpPr>
          <p:cNvPr id="154" name="object 154"/>
          <p:cNvSpPr/>
          <p:nvPr/>
        </p:nvSpPr>
        <p:spPr>
          <a:xfrm>
            <a:off x="6298177" y="4222686"/>
            <a:ext cx="0" cy="986790"/>
          </a:xfrm>
          <a:custGeom>
            <a:avLst/>
            <a:gdLst/>
            <a:ahLst/>
            <a:cxnLst/>
            <a:rect l="l" t="t" r="r" b="b"/>
            <a:pathLst>
              <a:path h="986789">
                <a:moveTo>
                  <a:pt x="0" y="0"/>
                </a:moveTo>
                <a:lnTo>
                  <a:pt x="0" y="986510"/>
                </a:lnTo>
              </a:path>
            </a:pathLst>
          </a:custGeom>
          <a:ln w="10604">
            <a:solidFill>
              <a:srgbClr val="42859D"/>
            </a:solidFill>
          </a:ln>
        </p:spPr>
        <p:txBody>
          <a:bodyPr wrap="square" lIns="0" tIns="0" rIns="0" bIns="0" rtlCol="0"/>
          <a:lstStyle/>
          <a:p>
            <a:endParaRPr/>
          </a:p>
        </p:txBody>
      </p:sp>
      <p:sp>
        <p:nvSpPr>
          <p:cNvPr id="155" name="object 155"/>
          <p:cNvSpPr/>
          <p:nvPr/>
        </p:nvSpPr>
        <p:spPr>
          <a:xfrm>
            <a:off x="6321749" y="4222686"/>
            <a:ext cx="0" cy="778510"/>
          </a:xfrm>
          <a:custGeom>
            <a:avLst/>
            <a:gdLst/>
            <a:ahLst/>
            <a:cxnLst/>
            <a:rect l="l" t="t" r="r" b="b"/>
            <a:pathLst>
              <a:path h="778510">
                <a:moveTo>
                  <a:pt x="0" y="0"/>
                </a:moveTo>
                <a:lnTo>
                  <a:pt x="0" y="778078"/>
                </a:lnTo>
              </a:path>
            </a:pathLst>
          </a:custGeom>
          <a:ln w="10604">
            <a:solidFill>
              <a:srgbClr val="42859D"/>
            </a:solidFill>
          </a:ln>
        </p:spPr>
        <p:txBody>
          <a:bodyPr wrap="square" lIns="0" tIns="0" rIns="0" bIns="0" rtlCol="0"/>
          <a:lstStyle/>
          <a:p>
            <a:endParaRPr/>
          </a:p>
        </p:txBody>
      </p:sp>
      <p:sp>
        <p:nvSpPr>
          <p:cNvPr id="156" name="object 156"/>
          <p:cNvSpPr/>
          <p:nvPr/>
        </p:nvSpPr>
        <p:spPr>
          <a:xfrm>
            <a:off x="6345313" y="4222686"/>
            <a:ext cx="0" cy="940435"/>
          </a:xfrm>
          <a:custGeom>
            <a:avLst/>
            <a:gdLst/>
            <a:ahLst/>
            <a:cxnLst/>
            <a:rect l="l" t="t" r="r" b="b"/>
            <a:pathLst>
              <a:path h="940435">
                <a:moveTo>
                  <a:pt x="0" y="0"/>
                </a:moveTo>
                <a:lnTo>
                  <a:pt x="0" y="940434"/>
                </a:lnTo>
              </a:path>
            </a:pathLst>
          </a:custGeom>
          <a:ln w="10591">
            <a:solidFill>
              <a:srgbClr val="42859D"/>
            </a:solidFill>
          </a:ln>
        </p:spPr>
        <p:txBody>
          <a:bodyPr wrap="square" lIns="0" tIns="0" rIns="0" bIns="0" rtlCol="0"/>
          <a:lstStyle/>
          <a:p>
            <a:endParaRPr/>
          </a:p>
        </p:txBody>
      </p:sp>
      <p:sp>
        <p:nvSpPr>
          <p:cNvPr id="157" name="object 157"/>
          <p:cNvSpPr/>
          <p:nvPr/>
        </p:nvSpPr>
        <p:spPr>
          <a:xfrm>
            <a:off x="6368878" y="4222686"/>
            <a:ext cx="0" cy="1019175"/>
          </a:xfrm>
          <a:custGeom>
            <a:avLst/>
            <a:gdLst/>
            <a:ahLst/>
            <a:cxnLst/>
            <a:rect l="l" t="t" r="r" b="b"/>
            <a:pathLst>
              <a:path h="1019175">
                <a:moveTo>
                  <a:pt x="0" y="0"/>
                </a:moveTo>
                <a:lnTo>
                  <a:pt x="0" y="1018794"/>
                </a:lnTo>
              </a:path>
            </a:pathLst>
          </a:custGeom>
          <a:ln w="10604">
            <a:solidFill>
              <a:srgbClr val="42859D"/>
            </a:solidFill>
          </a:ln>
        </p:spPr>
        <p:txBody>
          <a:bodyPr wrap="square" lIns="0" tIns="0" rIns="0" bIns="0" rtlCol="0"/>
          <a:lstStyle/>
          <a:p>
            <a:endParaRPr/>
          </a:p>
        </p:txBody>
      </p:sp>
      <p:sp>
        <p:nvSpPr>
          <p:cNvPr id="158" name="object 158"/>
          <p:cNvSpPr/>
          <p:nvPr/>
        </p:nvSpPr>
        <p:spPr>
          <a:xfrm>
            <a:off x="6392443" y="4222686"/>
            <a:ext cx="0" cy="1022985"/>
          </a:xfrm>
          <a:custGeom>
            <a:avLst/>
            <a:gdLst/>
            <a:ahLst/>
            <a:cxnLst/>
            <a:rect l="l" t="t" r="r" b="b"/>
            <a:pathLst>
              <a:path h="1022985">
                <a:moveTo>
                  <a:pt x="0" y="0"/>
                </a:moveTo>
                <a:lnTo>
                  <a:pt x="0" y="1022565"/>
                </a:lnTo>
              </a:path>
            </a:pathLst>
          </a:custGeom>
          <a:ln w="10591">
            <a:solidFill>
              <a:srgbClr val="42859D"/>
            </a:solidFill>
          </a:ln>
        </p:spPr>
        <p:txBody>
          <a:bodyPr wrap="square" lIns="0" tIns="0" rIns="0" bIns="0" rtlCol="0"/>
          <a:lstStyle/>
          <a:p>
            <a:endParaRPr/>
          </a:p>
        </p:txBody>
      </p:sp>
      <p:sp>
        <p:nvSpPr>
          <p:cNvPr id="159" name="object 159"/>
          <p:cNvSpPr/>
          <p:nvPr/>
        </p:nvSpPr>
        <p:spPr>
          <a:xfrm>
            <a:off x="6416008" y="4222686"/>
            <a:ext cx="0" cy="1012825"/>
          </a:xfrm>
          <a:custGeom>
            <a:avLst/>
            <a:gdLst/>
            <a:ahLst/>
            <a:cxnLst/>
            <a:rect l="l" t="t" r="r" b="b"/>
            <a:pathLst>
              <a:path h="1012825">
                <a:moveTo>
                  <a:pt x="0" y="0"/>
                </a:moveTo>
                <a:lnTo>
                  <a:pt x="0" y="1012507"/>
                </a:lnTo>
              </a:path>
            </a:pathLst>
          </a:custGeom>
          <a:ln w="10579">
            <a:solidFill>
              <a:srgbClr val="42859D"/>
            </a:solidFill>
          </a:ln>
        </p:spPr>
        <p:txBody>
          <a:bodyPr wrap="square" lIns="0" tIns="0" rIns="0" bIns="0" rtlCol="0"/>
          <a:lstStyle/>
          <a:p>
            <a:endParaRPr/>
          </a:p>
        </p:txBody>
      </p:sp>
      <p:sp>
        <p:nvSpPr>
          <p:cNvPr id="160" name="object 160"/>
          <p:cNvSpPr/>
          <p:nvPr/>
        </p:nvSpPr>
        <p:spPr>
          <a:xfrm>
            <a:off x="6439579" y="4222699"/>
            <a:ext cx="0" cy="944244"/>
          </a:xfrm>
          <a:custGeom>
            <a:avLst/>
            <a:gdLst/>
            <a:ahLst/>
            <a:cxnLst/>
            <a:rect l="l" t="t" r="r" b="b"/>
            <a:pathLst>
              <a:path h="944245">
                <a:moveTo>
                  <a:pt x="0" y="0"/>
                </a:moveTo>
                <a:lnTo>
                  <a:pt x="0" y="944054"/>
                </a:lnTo>
              </a:path>
            </a:pathLst>
          </a:custGeom>
          <a:ln w="10604">
            <a:solidFill>
              <a:srgbClr val="42859D"/>
            </a:solidFill>
          </a:ln>
        </p:spPr>
        <p:txBody>
          <a:bodyPr wrap="square" lIns="0" tIns="0" rIns="0" bIns="0" rtlCol="0"/>
          <a:lstStyle/>
          <a:p>
            <a:endParaRPr/>
          </a:p>
        </p:txBody>
      </p:sp>
      <p:sp>
        <p:nvSpPr>
          <p:cNvPr id="161" name="object 161"/>
          <p:cNvSpPr/>
          <p:nvPr/>
        </p:nvSpPr>
        <p:spPr>
          <a:xfrm>
            <a:off x="6463150" y="4222699"/>
            <a:ext cx="0" cy="789305"/>
          </a:xfrm>
          <a:custGeom>
            <a:avLst/>
            <a:gdLst/>
            <a:ahLst/>
            <a:cxnLst/>
            <a:rect l="l" t="t" r="r" b="b"/>
            <a:pathLst>
              <a:path h="789304">
                <a:moveTo>
                  <a:pt x="0" y="0"/>
                </a:moveTo>
                <a:lnTo>
                  <a:pt x="0" y="789178"/>
                </a:lnTo>
              </a:path>
            </a:pathLst>
          </a:custGeom>
          <a:ln w="10604">
            <a:solidFill>
              <a:srgbClr val="42859D"/>
            </a:solidFill>
          </a:ln>
        </p:spPr>
        <p:txBody>
          <a:bodyPr wrap="square" lIns="0" tIns="0" rIns="0" bIns="0" rtlCol="0"/>
          <a:lstStyle/>
          <a:p>
            <a:endParaRPr/>
          </a:p>
        </p:txBody>
      </p:sp>
      <p:sp>
        <p:nvSpPr>
          <p:cNvPr id="162" name="object 162"/>
          <p:cNvSpPr/>
          <p:nvPr/>
        </p:nvSpPr>
        <p:spPr>
          <a:xfrm>
            <a:off x="6486709" y="4222699"/>
            <a:ext cx="0" cy="684530"/>
          </a:xfrm>
          <a:custGeom>
            <a:avLst/>
            <a:gdLst/>
            <a:ahLst/>
            <a:cxnLst/>
            <a:rect l="l" t="t" r="r" b="b"/>
            <a:pathLst>
              <a:path h="684529">
                <a:moveTo>
                  <a:pt x="0" y="0"/>
                </a:moveTo>
                <a:lnTo>
                  <a:pt x="0" y="684479"/>
                </a:lnTo>
              </a:path>
            </a:pathLst>
          </a:custGeom>
          <a:ln w="10604">
            <a:solidFill>
              <a:srgbClr val="42859D"/>
            </a:solidFill>
          </a:ln>
        </p:spPr>
        <p:txBody>
          <a:bodyPr wrap="square" lIns="0" tIns="0" rIns="0" bIns="0" rtlCol="0"/>
          <a:lstStyle/>
          <a:p>
            <a:endParaRPr/>
          </a:p>
        </p:txBody>
      </p:sp>
      <p:sp>
        <p:nvSpPr>
          <p:cNvPr id="163" name="object 163"/>
          <p:cNvSpPr/>
          <p:nvPr/>
        </p:nvSpPr>
        <p:spPr>
          <a:xfrm>
            <a:off x="6510286" y="4222686"/>
            <a:ext cx="0" cy="446405"/>
          </a:xfrm>
          <a:custGeom>
            <a:avLst/>
            <a:gdLst/>
            <a:ahLst/>
            <a:cxnLst/>
            <a:rect l="l" t="t" r="r" b="b"/>
            <a:pathLst>
              <a:path h="446404">
                <a:moveTo>
                  <a:pt x="0" y="0"/>
                </a:moveTo>
                <a:lnTo>
                  <a:pt x="0" y="446341"/>
                </a:lnTo>
              </a:path>
            </a:pathLst>
          </a:custGeom>
          <a:ln w="10617">
            <a:solidFill>
              <a:srgbClr val="42859D"/>
            </a:solidFill>
          </a:ln>
        </p:spPr>
        <p:txBody>
          <a:bodyPr wrap="square" lIns="0" tIns="0" rIns="0" bIns="0" rtlCol="0"/>
          <a:lstStyle/>
          <a:p>
            <a:endParaRPr/>
          </a:p>
        </p:txBody>
      </p:sp>
      <p:sp>
        <p:nvSpPr>
          <p:cNvPr id="164" name="object 164"/>
          <p:cNvSpPr/>
          <p:nvPr/>
        </p:nvSpPr>
        <p:spPr>
          <a:xfrm>
            <a:off x="6533845" y="4222686"/>
            <a:ext cx="0" cy="127000"/>
          </a:xfrm>
          <a:custGeom>
            <a:avLst/>
            <a:gdLst/>
            <a:ahLst/>
            <a:cxnLst/>
            <a:rect l="l" t="t" r="r" b="b"/>
            <a:pathLst>
              <a:path h="127000">
                <a:moveTo>
                  <a:pt x="0" y="0"/>
                </a:moveTo>
                <a:lnTo>
                  <a:pt x="0" y="126580"/>
                </a:lnTo>
              </a:path>
            </a:pathLst>
          </a:custGeom>
          <a:ln w="10591">
            <a:solidFill>
              <a:srgbClr val="42859D"/>
            </a:solidFill>
          </a:ln>
        </p:spPr>
        <p:txBody>
          <a:bodyPr wrap="square" lIns="0" tIns="0" rIns="0" bIns="0" rtlCol="0"/>
          <a:lstStyle/>
          <a:p>
            <a:endParaRPr/>
          </a:p>
        </p:txBody>
      </p:sp>
      <p:sp>
        <p:nvSpPr>
          <p:cNvPr id="165" name="object 165"/>
          <p:cNvSpPr/>
          <p:nvPr/>
        </p:nvSpPr>
        <p:spPr>
          <a:xfrm>
            <a:off x="6552107" y="4237266"/>
            <a:ext cx="10795" cy="0"/>
          </a:xfrm>
          <a:custGeom>
            <a:avLst/>
            <a:gdLst/>
            <a:ahLst/>
            <a:cxnLst/>
            <a:rect l="l" t="t" r="r" b="b"/>
            <a:pathLst>
              <a:path w="10795">
                <a:moveTo>
                  <a:pt x="0" y="0"/>
                </a:moveTo>
                <a:lnTo>
                  <a:pt x="10591" y="0"/>
                </a:lnTo>
              </a:path>
            </a:pathLst>
          </a:custGeom>
          <a:ln w="29159">
            <a:solidFill>
              <a:srgbClr val="42859D"/>
            </a:solidFill>
          </a:ln>
        </p:spPr>
        <p:txBody>
          <a:bodyPr wrap="square" lIns="0" tIns="0" rIns="0" bIns="0" rtlCol="0"/>
          <a:lstStyle/>
          <a:p>
            <a:endParaRPr/>
          </a:p>
        </p:txBody>
      </p:sp>
      <p:sp>
        <p:nvSpPr>
          <p:cNvPr id="166" name="object 166"/>
          <p:cNvSpPr/>
          <p:nvPr/>
        </p:nvSpPr>
        <p:spPr>
          <a:xfrm>
            <a:off x="6580981" y="4171683"/>
            <a:ext cx="0" cy="51435"/>
          </a:xfrm>
          <a:custGeom>
            <a:avLst/>
            <a:gdLst/>
            <a:ahLst/>
            <a:cxnLst/>
            <a:rect l="l" t="t" r="r" b="b"/>
            <a:pathLst>
              <a:path h="51435">
                <a:moveTo>
                  <a:pt x="0" y="0"/>
                </a:moveTo>
                <a:lnTo>
                  <a:pt x="0" y="51003"/>
                </a:lnTo>
              </a:path>
            </a:pathLst>
          </a:custGeom>
          <a:ln w="10604">
            <a:solidFill>
              <a:srgbClr val="42859D"/>
            </a:solidFill>
          </a:ln>
        </p:spPr>
        <p:txBody>
          <a:bodyPr wrap="square" lIns="0" tIns="0" rIns="0" bIns="0" rtlCol="0"/>
          <a:lstStyle/>
          <a:p>
            <a:endParaRPr/>
          </a:p>
        </p:txBody>
      </p:sp>
      <p:sp>
        <p:nvSpPr>
          <p:cNvPr id="167" name="object 167"/>
          <p:cNvSpPr/>
          <p:nvPr/>
        </p:nvSpPr>
        <p:spPr>
          <a:xfrm>
            <a:off x="6604546" y="4136923"/>
            <a:ext cx="0" cy="86360"/>
          </a:xfrm>
          <a:custGeom>
            <a:avLst/>
            <a:gdLst/>
            <a:ahLst/>
            <a:cxnLst/>
            <a:rect l="l" t="t" r="r" b="b"/>
            <a:pathLst>
              <a:path h="86360">
                <a:moveTo>
                  <a:pt x="0" y="0"/>
                </a:moveTo>
                <a:lnTo>
                  <a:pt x="0" y="85763"/>
                </a:lnTo>
              </a:path>
            </a:pathLst>
          </a:custGeom>
          <a:ln w="10591">
            <a:solidFill>
              <a:srgbClr val="42859D"/>
            </a:solidFill>
          </a:ln>
        </p:spPr>
        <p:txBody>
          <a:bodyPr wrap="square" lIns="0" tIns="0" rIns="0" bIns="0" rtlCol="0"/>
          <a:lstStyle/>
          <a:p>
            <a:endParaRPr/>
          </a:p>
        </p:txBody>
      </p:sp>
      <p:sp>
        <p:nvSpPr>
          <p:cNvPr id="168" name="object 168"/>
          <p:cNvSpPr/>
          <p:nvPr/>
        </p:nvSpPr>
        <p:spPr>
          <a:xfrm>
            <a:off x="6628110" y="4015435"/>
            <a:ext cx="0" cy="207645"/>
          </a:xfrm>
          <a:custGeom>
            <a:avLst/>
            <a:gdLst/>
            <a:ahLst/>
            <a:cxnLst/>
            <a:rect l="l" t="t" r="r" b="b"/>
            <a:pathLst>
              <a:path h="207645">
                <a:moveTo>
                  <a:pt x="0" y="0"/>
                </a:moveTo>
                <a:lnTo>
                  <a:pt x="0" y="207251"/>
                </a:lnTo>
              </a:path>
            </a:pathLst>
          </a:custGeom>
          <a:ln w="10604">
            <a:solidFill>
              <a:srgbClr val="42859D"/>
            </a:solidFill>
          </a:ln>
        </p:spPr>
        <p:txBody>
          <a:bodyPr wrap="square" lIns="0" tIns="0" rIns="0" bIns="0" rtlCol="0"/>
          <a:lstStyle/>
          <a:p>
            <a:endParaRPr/>
          </a:p>
        </p:txBody>
      </p:sp>
      <p:sp>
        <p:nvSpPr>
          <p:cNvPr id="169" name="object 169"/>
          <p:cNvSpPr/>
          <p:nvPr/>
        </p:nvSpPr>
        <p:spPr>
          <a:xfrm>
            <a:off x="6651676" y="3841762"/>
            <a:ext cx="0" cy="381000"/>
          </a:xfrm>
          <a:custGeom>
            <a:avLst/>
            <a:gdLst/>
            <a:ahLst/>
            <a:cxnLst/>
            <a:rect l="l" t="t" r="r" b="b"/>
            <a:pathLst>
              <a:path h="381000">
                <a:moveTo>
                  <a:pt x="0" y="0"/>
                </a:moveTo>
                <a:lnTo>
                  <a:pt x="0" y="380923"/>
                </a:lnTo>
              </a:path>
            </a:pathLst>
          </a:custGeom>
          <a:ln w="10591">
            <a:solidFill>
              <a:srgbClr val="42859D"/>
            </a:solidFill>
          </a:ln>
        </p:spPr>
        <p:txBody>
          <a:bodyPr wrap="square" lIns="0" tIns="0" rIns="0" bIns="0" rtlCol="0"/>
          <a:lstStyle/>
          <a:p>
            <a:endParaRPr/>
          </a:p>
        </p:txBody>
      </p:sp>
      <p:sp>
        <p:nvSpPr>
          <p:cNvPr id="170" name="object 170"/>
          <p:cNvSpPr/>
          <p:nvPr/>
        </p:nvSpPr>
        <p:spPr>
          <a:xfrm>
            <a:off x="6675240" y="3830599"/>
            <a:ext cx="0" cy="392430"/>
          </a:xfrm>
          <a:custGeom>
            <a:avLst/>
            <a:gdLst/>
            <a:ahLst/>
            <a:cxnLst/>
            <a:rect l="l" t="t" r="r" b="b"/>
            <a:pathLst>
              <a:path h="392429">
                <a:moveTo>
                  <a:pt x="0" y="0"/>
                </a:moveTo>
                <a:lnTo>
                  <a:pt x="0" y="392087"/>
                </a:lnTo>
              </a:path>
            </a:pathLst>
          </a:custGeom>
          <a:ln w="10579">
            <a:solidFill>
              <a:srgbClr val="42859D"/>
            </a:solidFill>
          </a:ln>
        </p:spPr>
        <p:txBody>
          <a:bodyPr wrap="square" lIns="0" tIns="0" rIns="0" bIns="0" rtlCol="0"/>
          <a:lstStyle/>
          <a:p>
            <a:endParaRPr/>
          </a:p>
        </p:txBody>
      </p:sp>
      <p:sp>
        <p:nvSpPr>
          <p:cNvPr id="171" name="object 171"/>
          <p:cNvSpPr/>
          <p:nvPr/>
        </p:nvSpPr>
        <p:spPr>
          <a:xfrm>
            <a:off x="6698812" y="4012158"/>
            <a:ext cx="0" cy="210820"/>
          </a:xfrm>
          <a:custGeom>
            <a:avLst/>
            <a:gdLst/>
            <a:ahLst/>
            <a:cxnLst/>
            <a:rect l="l" t="t" r="r" b="b"/>
            <a:pathLst>
              <a:path h="210820">
                <a:moveTo>
                  <a:pt x="0" y="0"/>
                </a:moveTo>
                <a:lnTo>
                  <a:pt x="0" y="210527"/>
                </a:lnTo>
              </a:path>
            </a:pathLst>
          </a:custGeom>
          <a:ln w="10604">
            <a:solidFill>
              <a:srgbClr val="42859D"/>
            </a:solidFill>
          </a:ln>
        </p:spPr>
        <p:txBody>
          <a:bodyPr wrap="square" lIns="0" tIns="0" rIns="0" bIns="0" rtlCol="0"/>
          <a:lstStyle/>
          <a:p>
            <a:endParaRPr/>
          </a:p>
        </p:txBody>
      </p:sp>
      <p:sp>
        <p:nvSpPr>
          <p:cNvPr id="172" name="object 172"/>
          <p:cNvSpPr/>
          <p:nvPr/>
        </p:nvSpPr>
        <p:spPr>
          <a:xfrm>
            <a:off x="6722382" y="4083519"/>
            <a:ext cx="0" cy="139700"/>
          </a:xfrm>
          <a:custGeom>
            <a:avLst/>
            <a:gdLst/>
            <a:ahLst/>
            <a:cxnLst/>
            <a:rect l="l" t="t" r="r" b="b"/>
            <a:pathLst>
              <a:path h="139700">
                <a:moveTo>
                  <a:pt x="0" y="0"/>
                </a:moveTo>
                <a:lnTo>
                  <a:pt x="0" y="139166"/>
                </a:lnTo>
              </a:path>
            </a:pathLst>
          </a:custGeom>
          <a:ln w="10604">
            <a:solidFill>
              <a:srgbClr val="42859D"/>
            </a:solidFill>
          </a:ln>
        </p:spPr>
        <p:txBody>
          <a:bodyPr wrap="square" lIns="0" tIns="0" rIns="0" bIns="0" rtlCol="0"/>
          <a:lstStyle/>
          <a:p>
            <a:endParaRPr/>
          </a:p>
        </p:txBody>
      </p:sp>
      <p:sp>
        <p:nvSpPr>
          <p:cNvPr id="173" name="object 173"/>
          <p:cNvSpPr/>
          <p:nvPr/>
        </p:nvSpPr>
        <p:spPr>
          <a:xfrm>
            <a:off x="6745947" y="4167594"/>
            <a:ext cx="0" cy="55244"/>
          </a:xfrm>
          <a:custGeom>
            <a:avLst/>
            <a:gdLst/>
            <a:ahLst/>
            <a:cxnLst/>
            <a:rect l="l" t="t" r="r" b="b"/>
            <a:pathLst>
              <a:path h="55245">
                <a:moveTo>
                  <a:pt x="0" y="0"/>
                </a:moveTo>
                <a:lnTo>
                  <a:pt x="0" y="55092"/>
                </a:lnTo>
              </a:path>
            </a:pathLst>
          </a:custGeom>
          <a:ln w="10591">
            <a:solidFill>
              <a:srgbClr val="42859D"/>
            </a:solidFill>
          </a:ln>
        </p:spPr>
        <p:txBody>
          <a:bodyPr wrap="square" lIns="0" tIns="0" rIns="0" bIns="0" rtlCol="0"/>
          <a:lstStyle/>
          <a:p>
            <a:endParaRPr/>
          </a:p>
        </p:txBody>
      </p:sp>
      <p:sp>
        <p:nvSpPr>
          <p:cNvPr id="174" name="object 174"/>
          <p:cNvSpPr/>
          <p:nvPr/>
        </p:nvSpPr>
        <p:spPr>
          <a:xfrm>
            <a:off x="6764210" y="4242860"/>
            <a:ext cx="10795" cy="0"/>
          </a:xfrm>
          <a:custGeom>
            <a:avLst/>
            <a:gdLst/>
            <a:ahLst/>
            <a:cxnLst/>
            <a:rect l="l" t="t" r="r" b="b"/>
            <a:pathLst>
              <a:path w="10795">
                <a:moveTo>
                  <a:pt x="0" y="0"/>
                </a:moveTo>
                <a:lnTo>
                  <a:pt x="10617" y="0"/>
                </a:lnTo>
              </a:path>
            </a:pathLst>
          </a:custGeom>
          <a:ln w="40347">
            <a:solidFill>
              <a:srgbClr val="42859D"/>
            </a:solidFill>
          </a:ln>
        </p:spPr>
        <p:txBody>
          <a:bodyPr wrap="square" lIns="0" tIns="0" rIns="0" bIns="0" rtlCol="0"/>
          <a:lstStyle/>
          <a:p>
            <a:endParaRPr/>
          </a:p>
        </p:txBody>
      </p:sp>
      <p:sp>
        <p:nvSpPr>
          <p:cNvPr id="175" name="object 175"/>
          <p:cNvSpPr/>
          <p:nvPr/>
        </p:nvSpPr>
        <p:spPr>
          <a:xfrm>
            <a:off x="6793077" y="4222686"/>
            <a:ext cx="0" cy="77470"/>
          </a:xfrm>
          <a:custGeom>
            <a:avLst/>
            <a:gdLst/>
            <a:ahLst/>
            <a:cxnLst/>
            <a:rect l="l" t="t" r="r" b="b"/>
            <a:pathLst>
              <a:path h="77470">
                <a:moveTo>
                  <a:pt x="0" y="0"/>
                </a:moveTo>
                <a:lnTo>
                  <a:pt x="0" y="77203"/>
                </a:lnTo>
              </a:path>
            </a:pathLst>
          </a:custGeom>
          <a:ln w="10591">
            <a:solidFill>
              <a:srgbClr val="42859D"/>
            </a:solidFill>
          </a:ln>
        </p:spPr>
        <p:txBody>
          <a:bodyPr wrap="square" lIns="0" tIns="0" rIns="0" bIns="0" rtlCol="0"/>
          <a:lstStyle/>
          <a:p>
            <a:endParaRPr/>
          </a:p>
        </p:txBody>
      </p:sp>
      <p:sp>
        <p:nvSpPr>
          <p:cNvPr id="176" name="object 176"/>
          <p:cNvSpPr/>
          <p:nvPr/>
        </p:nvSpPr>
        <p:spPr>
          <a:xfrm>
            <a:off x="6811353" y="4247756"/>
            <a:ext cx="10795" cy="0"/>
          </a:xfrm>
          <a:custGeom>
            <a:avLst/>
            <a:gdLst/>
            <a:ahLst/>
            <a:cxnLst/>
            <a:rect l="l" t="t" r="r" b="b"/>
            <a:pathLst>
              <a:path w="10795">
                <a:moveTo>
                  <a:pt x="0" y="0"/>
                </a:moveTo>
                <a:lnTo>
                  <a:pt x="10591" y="0"/>
                </a:lnTo>
              </a:path>
            </a:pathLst>
          </a:custGeom>
          <a:ln w="50139">
            <a:solidFill>
              <a:srgbClr val="42859D"/>
            </a:solidFill>
          </a:ln>
        </p:spPr>
        <p:txBody>
          <a:bodyPr wrap="square" lIns="0" tIns="0" rIns="0" bIns="0" rtlCol="0"/>
          <a:lstStyle/>
          <a:p>
            <a:endParaRPr/>
          </a:p>
        </p:txBody>
      </p:sp>
      <p:sp>
        <p:nvSpPr>
          <p:cNvPr id="177" name="object 177"/>
          <p:cNvSpPr/>
          <p:nvPr/>
        </p:nvSpPr>
        <p:spPr>
          <a:xfrm>
            <a:off x="6834911" y="4240910"/>
            <a:ext cx="10795" cy="0"/>
          </a:xfrm>
          <a:custGeom>
            <a:avLst/>
            <a:gdLst/>
            <a:ahLst/>
            <a:cxnLst/>
            <a:rect l="l" t="t" r="r" b="b"/>
            <a:pathLst>
              <a:path w="10795">
                <a:moveTo>
                  <a:pt x="0" y="0"/>
                </a:moveTo>
                <a:lnTo>
                  <a:pt x="10604" y="0"/>
                </a:lnTo>
              </a:path>
            </a:pathLst>
          </a:custGeom>
          <a:ln w="36449">
            <a:solidFill>
              <a:srgbClr val="42859D"/>
            </a:solidFill>
          </a:ln>
        </p:spPr>
        <p:txBody>
          <a:bodyPr wrap="square" lIns="0" tIns="0" rIns="0" bIns="0" rtlCol="0"/>
          <a:lstStyle/>
          <a:p>
            <a:endParaRPr/>
          </a:p>
        </p:txBody>
      </p:sp>
      <p:sp>
        <p:nvSpPr>
          <p:cNvPr id="178" name="object 178"/>
          <p:cNvSpPr/>
          <p:nvPr/>
        </p:nvSpPr>
        <p:spPr>
          <a:xfrm>
            <a:off x="6858482" y="4232795"/>
            <a:ext cx="10795" cy="0"/>
          </a:xfrm>
          <a:custGeom>
            <a:avLst/>
            <a:gdLst/>
            <a:ahLst/>
            <a:cxnLst/>
            <a:rect l="l" t="t" r="r" b="b"/>
            <a:pathLst>
              <a:path w="10795">
                <a:moveTo>
                  <a:pt x="0" y="0"/>
                </a:moveTo>
                <a:lnTo>
                  <a:pt x="10604" y="0"/>
                </a:lnTo>
              </a:path>
            </a:pathLst>
          </a:custGeom>
          <a:ln w="20218">
            <a:solidFill>
              <a:srgbClr val="42859D"/>
            </a:solidFill>
          </a:ln>
        </p:spPr>
        <p:txBody>
          <a:bodyPr wrap="square" lIns="0" tIns="0" rIns="0" bIns="0" rtlCol="0"/>
          <a:lstStyle/>
          <a:p>
            <a:endParaRPr/>
          </a:p>
        </p:txBody>
      </p:sp>
      <p:sp>
        <p:nvSpPr>
          <p:cNvPr id="179" name="object 179"/>
          <p:cNvSpPr/>
          <p:nvPr/>
        </p:nvSpPr>
        <p:spPr>
          <a:xfrm>
            <a:off x="6887343" y="4124248"/>
            <a:ext cx="0" cy="98425"/>
          </a:xfrm>
          <a:custGeom>
            <a:avLst/>
            <a:gdLst/>
            <a:ahLst/>
            <a:cxnLst/>
            <a:rect l="l" t="t" r="r" b="b"/>
            <a:pathLst>
              <a:path h="98425">
                <a:moveTo>
                  <a:pt x="0" y="0"/>
                </a:moveTo>
                <a:lnTo>
                  <a:pt x="0" y="98437"/>
                </a:lnTo>
              </a:path>
            </a:pathLst>
          </a:custGeom>
          <a:ln w="10604">
            <a:solidFill>
              <a:srgbClr val="42859D"/>
            </a:solidFill>
          </a:ln>
        </p:spPr>
        <p:txBody>
          <a:bodyPr wrap="square" lIns="0" tIns="0" rIns="0" bIns="0" rtlCol="0"/>
          <a:lstStyle/>
          <a:p>
            <a:endParaRPr/>
          </a:p>
        </p:txBody>
      </p:sp>
      <p:sp>
        <p:nvSpPr>
          <p:cNvPr id="180" name="object 180"/>
          <p:cNvSpPr/>
          <p:nvPr/>
        </p:nvSpPr>
        <p:spPr>
          <a:xfrm>
            <a:off x="6910920" y="4150626"/>
            <a:ext cx="0" cy="72390"/>
          </a:xfrm>
          <a:custGeom>
            <a:avLst/>
            <a:gdLst/>
            <a:ahLst/>
            <a:cxnLst/>
            <a:rect l="l" t="t" r="r" b="b"/>
            <a:pathLst>
              <a:path h="72389">
                <a:moveTo>
                  <a:pt x="0" y="0"/>
                </a:moveTo>
                <a:lnTo>
                  <a:pt x="0" y="72059"/>
                </a:lnTo>
              </a:path>
            </a:pathLst>
          </a:custGeom>
          <a:ln w="10591">
            <a:solidFill>
              <a:srgbClr val="42859D"/>
            </a:solidFill>
          </a:ln>
        </p:spPr>
        <p:txBody>
          <a:bodyPr wrap="square" lIns="0" tIns="0" rIns="0" bIns="0" rtlCol="0"/>
          <a:lstStyle/>
          <a:p>
            <a:endParaRPr/>
          </a:p>
        </p:txBody>
      </p:sp>
      <p:sp>
        <p:nvSpPr>
          <p:cNvPr id="181" name="object 181"/>
          <p:cNvSpPr/>
          <p:nvPr/>
        </p:nvSpPr>
        <p:spPr>
          <a:xfrm>
            <a:off x="6929183" y="4210113"/>
            <a:ext cx="10795" cy="0"/>
          </a:xfrm>
          <a:custGeom>
            <a:avLst/>
            <a:gdLst/>
            <a:ahLst/>
            <a:cxnLst/>
            <a:rect l="l" t="t" r="r" b="b"/>
            <a:pathLst>
              <a:path w="10795">
                <a:moveTo>
                  <a:pt x="0" y="0"/>
                </a:moveTo>
                <a:lnTo>
                  <a:pt x="10591" y="0"/>
                </a:lnTo>
              </a:path>
            </a:pathLst>
          </a:custGeom>
          <a:ln w="25146">
            <a:solidFill>
              <a:srgbClr val="42859D"/>
            </a:solidFill>
          </a:ln>
        </p:spPr>
        <p:txBody>
          <a:bodyPr wrap="square" lIns="0" tIns="0" rIns="0" bIns="0" rtlCol="0"/>
          <a:lstStyle/>
          <a:p>
            <a:endParaRPr/>
          </a:p>
        </p:txBody>
      </p:sp>
      <p:sp>
        <p:nvSpPr>
          <p:cNvPr id="182" name="object 182"/>
          <p:cNvSpPr/>
          <p:nvPr/>
        </p:nvSpPr>
        <p:spPr>
          <a:xfrm>
            <a:off x="6952742" y="4201305"/>
            <a:ext cx="10795" cy="0"/>
          </a:xfrm>
          <a:custGeom>
            <a:avLst/>
            <a:gdLst/>
            <a:ahLst/>
            <a:cxnLst/>
            <a:rect l="l" t="t" r="r" b="b"/>
            <a:pathLst>
              <a:path w="10795">
                <a:moveTo>
                  <a:pt x="0" y="0"/>
                </a:moveTo>
                <a:lnTo>
                  <a:pt x="10604" y="0"/>
                </a:lnTo>
              </a:path>
            </a:pathLst>
          </a:custGeom>
          <a:ln w="42760">
            <a:solidFill>
              <a:srgbClr val="42859D"/>
            </a:solidFill>
          </a:ln>
        </p:spPr>
        <p:txBody>
          <a:bodyPr wrap="square" lIns="0" tIns="0" rIns="0" bIns="0" rtlCol="0"/>
          <a:lstStyle/>
          <a:p>
            <a:endParaRPr/>
          </a:p>
        </p:txBody>
      </p:sp>
      <p:sp>
        <p:nvSpPr>
          <p:cNvPr id="183" name="object 183"/>
          <p:cNvSpPr/>
          <p:nvPr/>
        </p:nvSpPr>
        <p:spPr>
          <a:xfrm>
            <a:off x="6976312" y="4224102"/>
            <a:ext cx="10795" cy="0"/>
          </a:xfrm>
          <a:custGeom>
            <a:avLst/>
            <a:gdLst/>
            <a:ahLst/>
            <a:cxnLst/>
            <a:rect l="l" t="t" r="r" b="b"/>
            <a:pathLst>
              <a:path w="10795">
                <a:moveTo>
                  <a:pt x="0" y="0"/>
                </a:moveTo>
                <a:lnTo>
                  <a:pt x="10604" y="0"/>
                </a:lnTo>
              </a:path>
            </a:pathLst>
          </a:custGeom>
          <a:ln w="3175">
            <a:solidFill>
              <a:srgbClr val="42859D"/>
            </a:solidFill>
          </a:ln>
        </p:spPr>
        <p:txBody>
          <a:bodyPr wrap="square" lIns="0" tIns="0" rIns="0" bIns="0" rtlCol="0"/>
          <a:lstStyle/>
          <a:p>
            <a:endParaRPr/>
          </a:p>
        </p:txBody>
      </p:sp>
      <p:sp>
        <p:nvSpPr>
          <p:cNvPr id="184" name="object 184"/>
          <p:cNvSpPr/>
          <p:nvPr/>
        </p:nvSpPr>
        <p:spPr>
          <a:xfrm>
            <a:off x="7005180" y="4222686"/>
            <a:ext cx="0" cy="83185"/>
          </a:xfrm>
          <a:custGeom>
            <a:avLst/>
            <a:gdLst/>
            <a:ahLst/>
            <a:cxnLst/>
            <a:rect l="l" t="t" r="r" b="b"/>
            <a:pathLst>
              <a:path h="83185">
                <a:moveTo>
                  <a:pt x="0" y="0"/>
                </a:moveTo>
                <a:lnTo>
                  <a:pt x="0" y="83070"/>
                </a:lnTo>
              </a:path>
            </a:pathLst>
          </a:custGeom>
          <a:ln w="10591">
            <a:solidFill>
              <a:srgbClr val="42859D"/>
            </a:solidFill>
          </a:ln>
        </p:spPr>
        <p:txBody>
          <a:bodyPr wrap="square" lIns="0" tIns="0" rIns="0" bIns="0" rtlCol="0"/>
          <a:lstStyle/>
          <a:p>
            <a:endParaRPr/>
          </a:p>
        </p:txBody>
      </p:sp>
      <p:sp>
        <p:nvSpPr>
          <p:cNvPr id="185" name="object 185"/>
          <p:cNvSpPr/>
          <p:nvPr/>
        </p:nvSpPr>
        <p:spPr>
          <a:xfrm>
            <a:off x="7028751" y="4222686"/>
            <a:ext cx="0" cy="123189"/>
          </a:xfrm>
          <a:custGeom>
            <a:avLst/>
            <a:gdLst/>
            <a:ahLst/>
            <a:cxnLst/>
            <a:rect l="l" t="t" r="r" b="b"/>
            <a:pathLst>
              <a:path h="123189">
                <a:moveTo>
                  <a:pt x="0" y="0"/>
                </a:moveTo>
                <a:lnTo>
                  <a:pt x="0" y="122847"/>
                </a:lnTo>
              </a:path>
            </a:pathLst>
          </a:custGeom>
          <a:ln w="10617">
            <a:solidFill>
              <a:srgbClr val="42859D"/>
            </a:solidFill>
          </a:ln>
        </p:spPr>
        <p:txBody>
          <a:bodyPr wrap="square" lIns="0" tIns="0" rIns="0" bIns="0" rtlCol="0"/>
          <a:lstStyle/>
          <a:p>
            <a:endParaRPr/>
          </a:p>
        </p:txBody>
      </p:sp>
      <p:sp>
        <p:nvSpPr>
          <p:cNvPr id="186" name="object 186"/>
          <p:cNvSpPr/>
          <p:nvPr/>
        </p:nvSpPr>
        <p:spPr>
          <a:xfrm>
            <a:off x="7052309" y="4096600"/>
            <a:ext cx="0" cy="126364"/>
          </a:xfrm>
          <a:custGeom>
            <a:avLst/>
            <a:gdLst/>
            <a:ahLst/>
            <a:cxnLst/>
            <a:rect l="l" t="t" r="r" b="b"/>
            <a:pathLst>
              <a:path h="126364">
                <a:moveTo>
                  <a:pt x="0" y="0"/>
                </a:moveTo>
                <a:lnTo>
                  <a:pt x="0" y="126085"/>
                </a:lnTo>
              </a:path>
            </a:pathLst>
          </a:custGeom>
          <a:ln w="10591">
            <a:solidFill>
              <a:srgbClr val="42859D"/>
            </a:solidFill>
          </a:ln>
        </p:spPr>
        <p:txBody>
          <a:bodyPr wrap="square" lIns="0" tIns="0" rIns="0" bIns="0" rtlCol="0"/>
          <a:lstStyle/>
          <a:p>
            <a:endParaRPr/>
          </a:p>
        </p:txBody>
      </p:sp>
      <p:sp>
        <p:nvSpPr>
          <p:cNvPr id="187" name="object 187"/>
          <p:cNvSpPr/>
          <p:nvPr/>
        </p:nvSpPr>
        <p:spPr>
          <a:xfrm>
            <a:off x="7070585" y="4243216"/>
            <a:ext cx="10795" cy="0"/>
          </a:xfrm>
          <a:custGeom>
            <a:avLst/>
            <a:gdLst/>
            <a:ahLst/>
            <a:cxnLst/>
            <a:rect l="l" t="t" r="r" b="b"/>
            <a:pathLst>
              <a:path w="10795">
                <a:moveTo>
                  <a:pt x="0" y="0"/>
                </a:moveTo>
                <a:lnTo>
                  <a:pt x="10591" y="0"/>
                </a:lnTo>
              </a:path>
            </a:pathLst>
          </a:custGeom>
          <a:ln w="41059">
            <a:solidFill>
              <a:srgbClr val="42859D"/>
            </a:solidFill>
          </a:ln>
        </p:spPr>
        <p:txBody>
          <a:bodyPr wrap="square" lIns="0" tIns="0" rIns="0" bIns="0" rtlCol="0"/>
          <a:lstStyle/>
          <a:p>
            <a:endParaRPr/>
          </a:p>
        </p:txBody>
      </p:sp>
      <p:sp>
        <p:nvSpPr>
          <p:cNvPr id="188" name="object 188"/>
          <p:cNvSpPr/>
          <p:nvPr/>
        </p:nvSpPr>
        <p:spPr>
          <a:xfrm>
            <a:off x="7099445" y="4162462"/>
            <a:ext cx="0" cy="60325"/>
          </a:xfrm>
          <a:custGeom>
            <a:avLst/>
            <a:gdLst/>
            <a:ahLst/>
            <a:cxnLst/>
            <a:rect l="l" t="t" r="r" b="b"/>
            <a:pathLst>
              <a:path h="60325">
                <a:moveTo>
                  <a:pt x="0" y="0"/>
                </a:moveTo>
                <a:lnTo>
                  <a:pt x="0" y="60223"/>
                </a:lnTo>
              </a:path>
            </a:pathLst>
          </a:custGeom>
          <a:ln w="10604">
            <a:solidFill>
              <a:srgbClr val="42859D"/>
            </a:solidFill>
          </a:ln>
        </p:spPr>
        <p:txBody>
          <a:bodyPr wrap="square" lIns="0" tIns="0" rIns="0" bIns="0" rtlCol="0"/>
          <a:lstStyle/>
          <a:p>
            <a:endParaRPr/>
          </a:p>
        </p:txBody>
      </p:sp>
      <p:sp>
        <p:nvSpPr>
          <p:cNvPr id="189" name="object 189"/>
          <p:cNvSpPr/>
          <p:nvPr/>
        </p:nvSpPr>
        <p:spPr>
          <a:xfrm>
            <a:off x="7123017" y="4222686"/>
            <a:ext cx="0" cy="90805"/>
          </a:xfrm>
          <a:custGeom>
            <a:avLst/>
            <a:gdLst/>
            <a:ahLst/>
            <a:cxnLst/>
            <a:rect l="l" t="t" r="r" b="b"/>
            <a:pathLst>
              <a:path h="90804">
                <a:moveTo>
                  <a:pt x="0" y="0"/>
                </a:moveTo>
                <a:lnTo>
                  <a:pt x="0" y="90538"/>
                </a:lnTo>
              </a:path>
            </a:pathLst>
          </a:custGeom>
          <a:ln w="10604">
            <a:solidFill>
              <a:srgbClr val="42859D"/>
            </a:solidFill>
          </a:ln>
        </p:spPr>
        <p:txBody>
          <a:bodyPr wrap="square" lIns="0" tIns="0" rIns="0" bIns="0" rtlCol="0"/>
          <a:lstStyle/>
          <a:p>
            <a:endParaRPr/>
          </a:p>
        </p:txBody>
      </p:sp>
      <p:sp>
        <p:nvSpPr>
          <p:cNvPr id="190" name="object 190"/>
          <p:cNvSpPr/>
          <p:nvPr/>
        </p:nvSpPr>
        <p:spPr>
          <a:xfrm>
            <a:off x="7146582" y="4122216"/>
            <a:ext cx="0" cy="100965"/>
          </a:xfrm>
          <a:custGeom>
            <a:avLst/>
            <a:gdLst/>
            <a:ahLst/>
            <a:cxnLst/>
            <a:rect l="l" t="t" r="r" b="b"/>
            <a:pathLst>
              <a:path h="100964">
                <a:moveTo>
                  <a:pt x="0" y="0"/>
                </a:moveTo>
                <a:lnTo>
                  <a:pt x="0" y="100469"/>
                </a:lnTo>
              </a:path>
            </a:pathLst>
          </a:custGeom>
          <a:ln w="10591">
            <a:solidFill>
              <a:srgbClr val="42859D"/>
            </a:solidFill>
          </a:ln>
        </p:spPr>
        <p:txBody>
          <a:bodyPr wrap="square" lIns="0" tIns="0" rIns="0" bIns="0" rtlCol="0"/>
          <a:lstStyle/>
          <a:p>
            <a:endParaRPr/>
          </a:p>
        </p:txBody>
      </p:sp>
      <p:sp>
        <p:nvSpPr>
          <p:cNvPr id="191" name="object 191"/>
          <p:cNvSpPr/>
          <p:nvPr/>
        </p:nvSpPr>
        <p:spPr>
          <a:xfrm>
            <a:off x="7164844" y="4207636"/>
            <a:ext cx="10795" cy="0"/>
          </a:xfrm>
          <a:custGeom>
            <a:avLst/>
            <a:gdLst/>
            <a:ahLst/>
            <a:cxnLst/>
            <a:rect l="l" t="t" r="r" b="b"/>
            <a:pathLst>
              <a:path w="10795">
                <a:moveTo>
                  <a:pt x="0" y="0"/>
                </a:moveTo>
                <a:lnTo>
                  <a:pt x="10591" y="0"/>
                </a:lnTo>
              </a:path>
            </a:pathLst>
          </a:custGeom>
          <a:ln w="30099">
            <a:solidFill>
              <a:srgbClr val="42859D"/>
            </a:solidFill>
          </a:ln>
        </p:spPr>
        <p:txBody>
          <a:bodyPr wrap="square" lIns="0" tIns="0" rIns="0" bIns="0" rtlCol="0"/>
          <a:lstStyle/>
          <a:p>
            <a:endParaRPr/>
          </a:p>
        </p:txBody>
      </p:sp>
      <p:sp>
        <p:nvSpPr>
          <p:cNvPr id="192" name="object 192"/>
          <p:cNvSpPr/>
          <p:nvPr/>
        </p:nvSpPr>
        <p:spPr>
          <a:xfrm>
            <a:off x="7188416" y="4203896"/>
            <a:ext cx="10795" cy="0"/>
          </a:xfrm>
          <a:custGeom>
            <a:avLst/>
            <a:gdLst/>
            <a:ahLst/>
            <a:cxnLst/>
            <a:rect l="l" t="t" r="r" b="b"/>
            <a:pathLst>
              <a:path w="10795">
                <a:moveTo>
                  <a:pt x="0" y="0"/>
                </a:moveTo>
                <a:lnTo>
                  <a:pt x="10591" y="0"/>
                </a:lnTo>
              </a:path>
            </a:pathLst>
          </a:custGeom>
          <a:ln w="37579">
            <a:solidFill>
              <a:srgbClr val="42859D"/>
            </a:solidFill>
          </a:ln>
        </p:spPr>
        <p:txBody>
          <a:bodyPr wrap="square" lIns="0" tIns="0" rIns="0" bIns="0" rtlCol="0"/>
          <a:lstStyle/>
          <a:p>
            <a:endParaRPr/>
          </a:p>
        </p:txBody>
      </p:sp>
      <p:sp>
        <p:nvSpPr>
          <p:cNvPr id="193" name="object 193"/>
          <p:cNvSpPr/>
          <p:nvPr/>
        </p:nvSpPr>
        <p:spPr>
          <a:xfrm>
            <a:off x="7211986" y="4230052"/>
            <a:ext cx="10795" cy="0"/>
          </a:xfrm>
          <a:custGeom>
            <a:avLst/>
            <a:gdLst/>
            <a:ahLst/>
            <a:cxnLst/>
            <a:rect l="l" t="t" r="r" b="b"/>
            <a:pathLst>
              <a:path w="10795">
                <a:moveTo>
                  <a:pt x="0" y="0"/>
                </a:moveTo>
                <a:lnTo>
                  <a:pt x="10591" y="0"/>
                </a:lnTo>
              </a:path>
            </a:pathLst>
          </a:custGeom>
          <a:ln w="14732">
            <a:solidFill>
              <a:srgbClr val="42859D"/>
            </a:solidFill>
          </a:ln>
        </p:spPr>
        <p:txBody>
          <a:bodyPr wrap="square" lIns="0" tIns="0" rIns="0" bIns="0" rtlCol="0"/>
          <a:lstStyle/>
          <a:p>
            <a:endParaRPr/>
          </a:p>
        </p:txBody>
      </p:sp>
      <p:sp>
        <p:nvSpPr>
          <p:cNvPr id="194" name="object 194"/>
          <p:cNvSpPr/>
          <p:nvPr/>
        </p:nvSpPr>
        <p:spPr>
          <a:xfrm>
            <a:off x="7235545" y="4229074"/>
            <a:ext cx="10795" cy="0"/>
          </a:xfrm>
          <a:custGeom>
            <a:avLst/>
            <a:gdLst/>
            <a:ahLst/>
            <a:cxnLst/>
            <a:rect l="l" t="t" r="r" b="b"/>
            <a:pathLst>
              <a:path w="10795">
                <a:moveTo>
                  <a:pt x="0" y="0"/>
                </a:moveTo>
                <a:lnTo>
                  <a:pt x="10604" y="0"/>
                </a:lnTo>
              </a:path>
            </a:pathLst>
          </a:custGeom>
          <a:ln w="12776">
            <a:solidFill>
              <a:srgbClr val="42859D"/>
            </a:solidFill>
          </a:ln>
        </p:spPr>
        <p:txBody>
          <a:bodyPr wrap="square" lIns="0" tIns="0" rIns="0" bIns="0" rtlCol="0"/>
          <a:lstStyle/>
          <a:p>
            <a:endParaRPr/>
          </a:p>
        </p:txBody>
      </p:sp>
      <p:sp>
        <p:nvSpPr>
          <p:cNvPr id="195" name="object 195"/>
          <p:cNvSpPr/>
          <p:nvPr/>
        </p:nvSpPr>
        <p:spPr>
          <a:xfrm>
            <a:off x="7259116" y="4238371"/>
            <a:ext cx="10795" cy="0"/>
          </a:xfrm>
          <a:custGeom>
            <a:avLst/>
            <a:gdLst/>
            <a:ahLst/>
            <a:cxnLst/>
            <a:rect l="l" t="t" r="r" b="b"/>
            <a:pathLst>
              <a:path w="10795">
                <a:moveTo>
                  <a:pt x="0" y="0"/>
                </a:moveTo>
                <a:lnTo>
                  <a:pt x="10604" y="0"/>
                </a:lnTo>
              </a:path>
            </a:pathLst>
          </a:custGeom>
          <a:ln w="31369">
            <a:solidFill>
              <a:srgbClr val="42859D"/>
            </a:solidFill>
          </a:ln>
        </p:spPr>
        <p:txBody>
          <a:bodyPr wrap="square" lIns="0" tIns="0" rIns="0" bIns="0" rtlCol="0"/>
          <a:lstStyle/>
          <a:p>
            <a:endParaRPr/>
          </a:p>
        </p:txBody>
      </p:sp>
      <p:sp>
        <p:nvSpPr>
          <p:cNvPr id="196" name="object 196"/>
          <p:cNvSpPr/>
          <p:nvPr/>
        </p:nvSpPr>
        <p:spPr>
          <a:xfrm>
            <a:off x="7282675" y="4234446"/>
            <a:ext cx="10795" cy="0"/>
          </a:xfrm>
          <a:custGeom>
            <a:avLst/>
            <a:gdLst/>
            <a:ahLst/>
            <a:cxnLst/>
            <a:rect l="l" t="t" r="r" b="b"/>
            <a:pathLst>
              <a:path w="10795">
                <a:moveTo>
                  <a:pt x="0" y="0"/>
                </a:moveTo>
                <a:lnTo>
                  <a:pt x="10617" y="0"/>
                </a:lnTo>
              </a:path>
            </a:pathLst>
          </a:custGeom>
          <a:ln w="23520">
            <a:solidFill>
              <a:srgbClr val="42859D"/>
            </a:solidFill>
          </a:ln>
        </p:spPr>
        <p:txBody>
          <a:bodyPr wrap="square" lIns="0" tIns="0" rIns="0" bIns="0" rtlCol="0"/>
          <a:lstStyle/>
          <a:p>
            <a:endParaRPr/>
          </a:p>
        </p:txBody>
      </p:sp>
      <p:sp>
        <p:nvSpPr>
          <p:cNvPr id="197" name="object 197"/>
          <p:cNvSpPr/>
          <p:nvPr/>
        </p:nvSpPr>
        <p:spPr>
          <a:xfrm>
            <a:off x="7306246" y="4232636"/>
            <a:ext cx="10795" cy="0"/>
          </a:xfrm>
          <a:custGeom>
            <a:avLst/>
            <a:gdLst/>
            <a:ahLst/>
            <a:cxnLst/>
            <a:rect l="l" t="t" r="r" b="b"/>
            <a:pathLst>
              <a:path w="10795">
                <a:moveTo>
                  <a:pt x="0" y="0"/>
                </a:moveTo>
                <a:lnTo>
                  <a:pt x="10591" y="0"/>
                </a:lnTo>
              </a:path>
            </a:pathLst>
          </a:custGeom>
          <a:ln w="19900">
            <a:solidFill>
              <a:srgbClr val="42859D"/>
            </a:solidFill>
          </a:ln>
        </p:spPr>
        <p:txBody>
          <a:bodyPr wrap="square" lIns="0" tIns="0" rIns="0" bIns="0" rtlCol="0"/>
          <a:lstStyle/>
          <a:p>
            <a:endParaRPr/>
          </a:p>
        </p:txBody>
      </p:sp>
      <p:sp>
        <p:nvSpPr>
          <p:cNvPr id="198" name="object 198"/>
          <p:cNvSpPr/>
          <p:nvPr/>
        </p:nvSpPr>
        <p:spPr>
          <a:xfrm>
            <a:off x="7329817" y="4246016"/>
            <a:ext cx="10795" cy="0"/>
          </a:xfrm>
          <a:custGeom>
            <a:avLst/>
            <a:gdLst/>
            <a:ahLst/>
            <a:cxnLst/>
            <a:rect l="l" t="t" r="r" b="b"/>
            <a:pathLst>
              <a:path w="10795">
                <a:moveTo>
                  <a:pt x="0" y="0"/>
                </a:moveTo>
                <a:lnTo>
                  <a:pt x="10604" y="0"/>
                </a:lnTo>
              </a:path>
            </a:pathLst>
          </a:custGeom>
          <a:ln w="46659">
            <a:solidFill>
              <a:srgbClr val="42859D"/>
            </a:solidFill>
          </a:ln>
        </p:spPr>
        <p:txBody>
          <a:bodyPr wrap="square" lIns="0" tIns="0" rIns="0" bIns="0" rtlCol="0"/>
          <a:lstStyle/>
          <a:p>
            <a:endParaRPr/>
          </a:p>
        </p:txBody>
      </p:sp>
      <p:sp>
        <p:nvSpPr>
          <p:cNvPr id="199" name="object 199"/>
          <p:cNvSpPr/>
          <p:nvPr/>
        </p:nvSpPr>
        <p:spPr>
          <a:xfrm>
            <a:off x="7358678" y="4222699"/>
            <a:ext cx="0" cy="71755"/>
          </a:xfrm>
          <a:custGeom>
            <a:avLst/>
            <a:gdLst/>
            <a:ahLst/>
            <a:cxnLst/>
            <a:rect l="l" t="t" r="r" b="b"/>
            <a:pathLst>
              <a:path h="71754">
                <a:moveTo>
                  <a:pt x="0" y="0"/>
                </a:moveTo>
                <a:lnTo>
                  <a:pt x="0" y="71259"/>
                </a:lnTo>
              </a:path>
            </a:pathLst>
          </a:custGeom>
          <a:ln w="10604">
            <a:solidFill>
              <a:srgbClr val="42859D"/>
            </a:solidFill>
          </a:ln>
        </p:spPr>
        <p:txBody>
          <a:bodyPr wrap="square" lIns="0" tIns="0" rIns="0" bIns="0" rtlCol="0"/>
          <a:lstStyle/>
          <a:p>
            <a:endParaRPr/>
          </a:p>
        </p:txBody>
      </p:sp>
      <p:sp>
        <p:nvSpPr>
          <p:cNvPr id="200" name="object 200"/>
          <p:cNvSpPr/>
          <p:nvPr/>
        </p:nvSpPr>
        <p:spPr>
          <a:xfrm>
            <a:off x="7376947" y="4246873"/>
            <a:ext cx="10795" cy="0"/>
          </a:xfrm>
          <a:custGeom>
            <a:avLst/>
            <a:gdLst/>
            <a:ahLst/>
            <a:cxnLst/>
            <a:rect l="l" t="t" r="r" b="b"/>
            <a:pathLst>
              <a:path w="10795">
                <a:moveTo>
                  <a:pt x="0" y="0"/>
                </a:moveTo>
                <a:lnTo>
                  <a:pt x="10604" y="0"/>
                </a:lnTo>
              </a:path>
            </a:pathLst>
          </a:custGeom>
          <a:ln w="48374">
            <a:solidFill>
              <a:srgbClr val="42859D"/>
            </a:solidFill>
          </a:ln>
        </p:spPr>
        <p:txBody>
          <a:bodyPr wrap="square" lIns="0" tIns="0" rIns="0" bIns="0" rtlCol="0"/>
          <a:lstStyle/>
          <a:p>
            <a:endParaRPr/>
          </a:p>
        </p:txBody>
      </p:sp>
      <p:sp>
        <p:nvSpPr>
          <p:cNvPr id="201" name="object 201"/>
          <p:cNvSpPr/>
          <p:nvPr/>
        </p:nvSpPr>
        <p:spPr>
          <a:xfrm>
            <a:off x="7405814" y="4222686"/>
            <a:ext cx="0" cy="95885"/>
          </a:xfrm>
          <a:custGeom>
            <a:avLst/>
            <a:gdLst/>
            <a:ahLst/>
            <a:cxnLst/>
            <a:rect l="l" t="t" r="r" b="b"/>
            <a:pathLst>
              <a:path h="95885">
                <a:moveTo>
                  <a:pt x="0" y="0"/>
                </a:moveTo>
                <a:lnTo>
                  <a:pt x="0" y="95567"/>
                </a:lnTo>
              </a:path>
            </a:pathLst>
          </a:custGeom>
          <a:ln w="10591">
            <a:solidFill>
              <a:srgbClr val="42859D"/>
            </a:solidFill>
          </a:ln>
        </p:spPr>
        <p:txBody>
          <a:bodyPr wrap="square" lIns="0" tIns="0" rIns="0" bIns="0" rtlCol="0"/>
          <a:lstStyle/>
          <a:p>
            <a:endParaRPr/>
          </a:p>
        </p:txBody>
      </p:sp>
      <p:sp>
        <p:nvSpPr>
          <p:cNvPr id="202" name="object 202"/>
          <p:cNvSpPr/>
          <p:nvPr/>
        </p:nvSpPr>
        <p:spPr>
          <a:xfrm>
            <a:off x="7429386" y="4222686"/>
            <a:ext cx="0" cy="116839"/>
          </a:xfrm>
          <a:custGeom>
            <a:avLst/>
            <a:gdLst/>
            <a:ahLst/>
            <a:cxnLst/>
            <a:rect l="l" t="t" r="r" b="b"/>
            <a:pathLst>
              <a:path h="116839">
                <a:moveTo>
                  <a:pt x="0" y="0"/>
                </a:moveTo>
                <a:lnTo>
                  <a:pt x="0" y="116319"/>
                </a:lnTo>
              </a:path>
            </a:pathLst>
          </a:custGeom>
          <a:ln w="10591">
            <a:solidFill>
              <a:srgbClr val="42859D"/>
            </a:solidFill>
          </a:ln>
        </p:spPr>
        <p:txBody>
          <a:bodyPr wrap="square" lIns="0" tIns="0" rIns="0" bIns="0" rtlCol="0"/>
          <a:lstStyle/>
          <a:p>
            <a:endParaRPr/>
          </a:p>
        </p:txBody>
      </p:sp>
      <p:sp>
        <p:nvSpPr>
          <p:cNvPr id="203" name="object 203"/>
          <p:cNvSpPr/>
          <p:nvPr/>
        </p:nvSpPr>
        <p:spPr>
          <a:xfrm>
            <a:off x="7452950" y="4222686"/>
            <a:ext cx="0" cy="263525"/>
          </a:xfrm>
          <a:custGeom>
            <a:avLst/>
            <a:gdLst/>
            <a:ahLst/>
            <a:cxnLst/>
            <a:rect l="l" t="t" r="r" b="b"/>
            <a:pathLst>
              <a:path h="263525">
                <a:moveTo>
                  <a:pt x="0" y="0"/>
                </a:moveTo>
                <a:lnTo>
                  <a:pt x="0" y="263042"/>
                </a:lnTo>
              </a:path>
            </a:pathLst>
          </a:custGeom>
          <a:ln w="10604">
            <a:solidFill>
              <a:srgbClr val="42859D"/>
            </a:solidFill>
          </a:ln>
        </p:spPr>
        <p:txBody>
          <a:bodyPr wrap="square" lIns="0" tIns="0" rIns="0" bIns="0" rtlCol="0"/>
          <a:lstStyle/>
          <a:p>
            <a:endParaRPr/>
          </a:p>
        </p:txBody>
      </p:sp>
      <p:sp>
        <p:nvSpPr>
          <p:cNvPr id="204" name="object 204"/>
          <p:cNvSpPr/>
          <p:nvPr/>
        </p:nvSpPr>
        <p:spPr>
          <a:xfrm>
            <a:off x="7476515" y="4222686"/>
            <a:ext cx="0" cy="210820"/>
          </a:xfrm>
          <a:custGeom>
            <a:avLst/>
            <a:gdLst/>
            <a:ahLst/>
            <a:cxnLst/>
            <a:rect l="l" t="t" r="r" b="b"/>
            <a:pathLst>
              <a:path h="210820">
                <a:moveTo>
                  <a:pt x="0" y="0"/>
                </a:moveTo>
                <a:lnTo>
                  <a:pt x="0" y="210451"/>
                </a:lnTo>
              </a:path>
            </a:pathLst>
          </a:custGeom>
          <a:ln w="10591">
            <a:solidFill>
              <a:srgbClr val="42859D"/>
            </a:solidFill>
          </a:ln>
        </p:spPr>
        <p:txBody>
          <a:bodyPr wrap="square" lIns="0" tIns="0" rIns="0" bIns="0" rtlCol="0"/>
          <a:lstStyle/>
          <a:p>
            <a:endParaRPr/>
          </a:p>
        </p:txBody>
      </p:sp>
      <p:sp>
        <p:nvSpPr>
          <p:cNvPr id="205" name="object 205"/>
          <p:cNvSpPr/>
          <p:nvPr/>
        </p:nvSpPr>
        <p:spPr>
          <a:xfrm>
            <a:off x="7500080" y="4222686"/>
            <a:ext cx="0" cy="111760"/>
          </a:xfrm>
          <a:custGeom>
            <a:avLst/>
            <a:gdLst/>
            <a:ahLst/>
            <a:cxnLst/>
            <a:rect l="l" t="t" r="r" b="b"/>
            <a:pathLst>
              <a:path h="111760">
                <a:moveTo>
                  <a:pt x="0" y="0"/>
                </a:moveTo>
                <a:lnTo>
                  <a:pt x="0" y="111747"/>
                </a:lnTo>
              </a:path>
            </a:pathLst>
          </a:custGeom>
          <a:ln w="10604">
            <a:solidFill>
              <a:srgbClr val="42859D"/>
            </a:solidFill>
          </a:ln>
        </p:spPr>
        <p:txBody>
          <a:bodyPr wrap="square" lIns="0" tIns="0" rIns="0" bIns="0" rtlCol="0"/>
          <a:lstStyle/>
          <a:p>
            <a:endParaRPr/>
          </a:p>
        </p:txBody>
      </p:sp>
      <p:sp>
        <p:nvSpPr>
          <p:cNvPr id="206" name="object 206"/>
          <p:cNvSpPr/>
          <p:nvPr/>
        </p:nvSpPr>
        <p:spPr>
          <a:xfrm>
            <a:off x="7518348" y="4237075"/>
            <a:ext cx="10795" cy="0"/>
          </a:xfrm>
          <a:custGeom>
            <a:avLst/>
            <a:gdLst/>
            <a:ahLst/>
            <a:cxnLst/>
            <a:rect l="l" t="t" r="r" b="b"/>
            <a:pathLst>
              <a:path w="10795">
                <a:moveTo>
                  <a:pt x="0" y="0"/>
                </a:moveTo>
                <a:lnTo>
                  <a:pt x="10604" y="0"/>
                </a:lnTo>
              </a:path>
            </a:pathLst>
          </a:custGeom>
          <a:ln w="28778">
            <a:solidFill>
              <a:srgbClr val="42859D"/>
            </a:solidFill>
          </a:ln>
        </p:spPr>
        <p:txBody>
          <a:bodyPr wrap="square" lIns="0" tIns="0" rIns="0" bIns="0" rtlCol="0"/>
          <a:lstStyle/>
          <a:p>
            <a:endParaRPr/>
          </a:p>
        </p:txBody>
      </p:sp>
      <p:sp>
        <p:nvSpPr>
          <p:cNvPr id="207" name="object 207"/>
          <p:cNvSpPr/>
          <p:nvPr/>
        </p:nvSpPr>
        <p:spPr>
          <a:xfrm>
            <a:off x="7541920" y="4198035"/>
            <a:ext cx="10795" cy="0"/>
          </a:xfrm>
          <a:custGeom>
            <a:avLst/>
            <a:gdLst/>
            <a:ahLst/>
            <a:cxnLst/>
            <a:rect l="l" t="t" r="r" b="b"/>
            <a:pathLst>
              <a:path w="10795">
                <a:moveTo>
                  <a:pt x="0" y="0"/>
                </a:moveTo>
                <a:lnTo>
                  <a:pt x="10591" y="0"/>
                </a:lnTo>
              </a:path>
            </a:pathLst>
          </a:custGeom>
          <a:ln w="49301">
            <a:solidFill>
              <a:srgbClr val="42859D"/>
            </a:solidFill>
          </a:ln>
        </p:spPr>
        <p:txBody>
          <a:bodyPr wrap="square" lIns="0" tIns="0" rIns="0" bIns="0" rtlCol="0"/>
          <a:lstStyle/>
          <a:p>
            <a:endParaRPr/>
          </a:p>
        </p:txBody>
      </p:sp>
      <p:sp>
        <p:nvSpPr>
          <p:cNvPr id="208" name="object 208"/>
          <p:cNvSpPr/>
          <p:nvPr/>
        </p:nvSpPr>
        <p:spPr>
          <a:xfrm>
            <a:off x="7570775" y="4121924"/>
            <a:ext cx="0" cy="100965"/>
          </a:xfrm>
          <a:custGeom>
            <a:avLst/>
            <a:gdLst/>
            <a:ahLst/>
            <a:cxnLst/>
            <a:rect l="l" t="t" r="r" b="b"/>
            <a:pathLst>
              <a:path h="100964">
                <a:moveTo>
                  <a:pt x="0" y="0"/>
                </a:moveTo>
                <a:lnTo>
                  <a:pt x="0" y="100761"/>
                </a:lnTo>
              </a:path>
            </a:pathLst>
          </a:custGeom>
          <a:ln w="10591">
            <a:solidFill>
              <a:srgbClr val="42859D"/>
            </a:solidFill>
          </a:ln>
        </p:spPr>
        <p:txBody>
          <a:bodyPr wrap="square" lIns="0" tIns="0" rIns="0" bIns="0" rtlCol="0"/>
          <a:lstStyle/>
          <a:p>
            <a:endParaRPr/>
          </a:p>
        </p:txBody>
      </p:sp>
      <p:sp>
        <p:nvSpPr>
          <p:cNvPr id="209" name="object 209"/>
          <p:cNvSpPr/>
          <p:nvPr/>
        </p:nvSpPr>
        <p:spPr>
          <a:xfrm>
            <a:off x="7594352" y="3995369"/>
            <a:ext cx="0" cy="227329"/>
          </a:xfrm>
          <a:custGeom>
            <a:avLst/>
            <a:gdLst/>
            <a:ahLst/>
            <a:cxnLst/>
            <a:rect l="l" t="t" r="r" b="b"/>
            <a:pathLst>
              <a:path h="227329">
                <a:moveTo>
                  <a:pt x="0" y="0"/>
                </a:moveTo>
                <a:lnTo>
                  <a:pt x="0" y="227317"/>
                </a:lnTo>
              </a:path>
            </a:pathLst>
          </a:custGeom>
          <a:ln w="10604">
            <a:solidFill>
              <a:srgbClr val="42859D"/>
            </a:solidFill>
          </a:ln>
        </p:spPr>
        <p:txBody>
          <a:bodyPr wrap="square" lIns="0" tIns="0" rIns="0" bIns="0" rtlCol="0"/>
          <a:lstStyle/>
          <a:p>
            <a:endParaRPr/>
          </a:p>
        </p:txBody>
      </p:sp>
      <p:sp>
        <p:nvSpPr>
          <p:cNvPr id="210" name="object 210"/>
          <p:cNvSpPr/>
          <p:nvPr/>
        </p:nvSpPr>
        <p:spPr>
          <a:xfrm>
            <a:off x="7617917" y="3901338"/>
            <a:ext cx="0" cy="321945"/>
          </a:xfrm>
          <a:custGeom>
            <a:avLst/>
            <a:gdLst/>
            <a:ahLst/>
            <a:cxnLst/>
            <a:rect l="l" t="t" r="r" b="b"/>
            <a:pathLst>
              <a:path h="321945">
                <a:moveTo>
                  <a:pt x="0" y="0"/>
                </a:moveTo>
                <a:lnTo>
                  <a:pt x="0" y="321348"/>
                </a:lnTo>
              </a:path>
            </a:pathLst>
          </a:custGeom>
          <a:ln w="10591">
            <a:solidFill>
              <a:srgbClr val="42859D"/>
            </a:solidFill>
          </a:ln>
        </p:spPr>
        <p:txBody>
          <a:bodyPr wrap="square" lIns="0" tIns="0" rIns="0" bIns="0" rtlCol="0"/>
          <a:lstStyle/>
          <a:p>
            <a:endParaRPr/>
          </a:p>
        </p:txBody>
      </p:sp>
      <p:sp>
        <p:nvSpPr>
          <p:cNvPr id="211" name="object 211"/>
          <p:cNvSpPr/>
          <p:nvPr/>
        </p:nvSpPr>
        <p:spPr>
          <a:xfrm>
            <a:off x="7641482" y="3796347"/>
            <a:ext cx="0" cy="426720"/>
          </a:xfrm>
          <a:custGeom>
            <a:avLst/>
            <a:gdLst/>
            <a:ahLst/>
            <a:cxnLst/>
            <a:rect l="l" t="t" r="r" b="b"/>
            <a:pathLst>
              <a:path h="426720">
                <a:moveTo>
                  <a:pt x="0" y="0"/>
                </a:moveTo>
                <a:lnTo>
                  <a:pt x="0" y="426338"/>
                </a:lnTo>
              </a:path>
            </a:pathLst>
          </a:custGeom>
          <a:ln w="10604">
            <a:solidFill>
              <a:srgbClr val="42859D"/>
            </a:solidFill>
          </a:ln>
        </p:spPr>
        <p:txBody>
          <a:bodyPr wrap="square" lIns="0" tIns="0" rIns="0" bIns="0" rtlCol="0"/>
          <a:lstStyle/>
          <a:p>
            <a:endParaRPr/>
          </a:p>
        </p:txBody>
      </p:sp>
      <p:sp>
        <p:nvSpPr>
          <p:cNvPr id="212" name="object 212"/>
          <p:cNvSpPr/>
          <p:nvPr/>
        </p:nvSpPr>
        <p:spPr>
          <a:xfrm>
            <a:off x="7665053" y="3647566"/>
            <a:ext cx="0" cy="575310"/>
          </a:xfrm>
          <a:custGeom>
            <a:avLst/>
            <a:gdLst/>
            <a:ahLst/>
            <a:cxnLst/>
            <a:rect l="l" t="t" r="r" b="b"/>
            <a:pathLst>
              <a:path h="575310">
                <a:moveTo>
                  <a:pt x="0" y="0"/>
                </a:moveTo>
                <a:lnTo>
                  <a:pt x="0" y="575119"/>
                </a:lnTo>
              </a:path>
            </a:pathLst>
          </a:custGeom>
          <a:ln w="10604">
            <a:solidFill>
              <a:srgbClr val="42859D"/>
            </a:solidFill>
          </a:ln>
        </p:spPr>
        <p:txBody>
          <a:bodyPr wrap="square" lIns="0" tIns="0" rIns="0" bIns="0" rtlCol="0"/>
          <a:lstStyle/>
          <a:p>
            <a:endParaRPr/>
          </a:p>
        </p:txBody>
      </p:sp>
      <p:sp>
        <p:nvSpPr>
          <p:cNvPr id="213" name="object 213"/>
          <p:cNvSpPr/>
          <p:nvPr/>
        </p:nvSpPr>
        <p:spPr>
          <a:xfrm>
            <a:off x="7688612" y="3446526"/>
            <a:ext cx="0" cy="776605"/>
          </a:xfrm>
          <a:custGeom>
            <a:avLst/>
            <a:gdLst/>
            <a:ahLst/>
            <a:cxnLst/>
            <a:rect l="l" t="t" r="r" b="b"/>
            <a:pathLst>
              <a:path h="776604">
                <a:moveTo>
                  <a:pt x="0" y="0"/>
                </a:moveTo>
                <a:lnTo>
                  <a:pt x="0" y="776160"/>
                </a:lnTo>
              </a:path>
            </a:pathLst>
          </a:custGeom>
          <a:ln w="10579">
            <a:solidFill>
              <a:srgbClr val="42859D"/>
            </a:solidFill>
          </a:ln>
        </p:spPr>
        <p:txBody>
          <a:bodyPr wrap="square" lIns="0" tIns="0" rIns="0" bIns="0" rtlCol="0"/>
          <a:lstStyle/>
          <a:p>
            <a:endParaRPr/>
          </a:p>
        </p:txBody>
      </p:sp>
      <p:sp>
        <p:nvSpPr>
          <p:cNvPr id="214" name="object 214"/>
          <p:cNvSpPr/>
          <p:nvPr/>
        </p:nvSpPr>
        <p:spPr>
          <a:xfrm>
            <a:off x="7712182" y="3310102"/>
            <a:ext cx="0" cy="913130"/>
          </a:xfrm>
          <a:custGeom>
            <a:avLst/>
            <a:gdLst/>
            <a:ahLst/>
            <a:cxnLst/>
            <a:rect l="l" t="t" r="r" b="b"/>
            <a:pathLst>
              <a:path h="913129">
                <a:moveTo>
                  <a:pt x="0" y="0"/>
                </a:moveTo>
                <a:lnTo>
                  <a:pt x="0" y="912583"/>
                </a:lnTo>
              </a:path>
            </a:pathLst>
          </a:custGeom>
          <a:ln w="10604">
            <a:solidFill>
              <a:srgbClr val="42859D"/>
            </a:solidFill>
          </a:ln>
        </p:spPr>
        <p:txBody>
          <a:bodyPr wrap="square" lIns="0" tIns="0" rIns="0" bIns="0" rtlCol="0"/>
          <a:lstStyle/>
          <a:p>
            <a:endParaRPr/>
          </a:p>
        </p:txBody>
      </p:sp>
      <p:sp>
        <p:nvSpPr>
          <p:cNvPr id="215" name="object 215"/>
          <p:cNvSpPr/>
          <p:nvPr/>
        </p:nvSpPr>
        <p:spPr>
          <a:xfrm>
            <a:off x="7735754" y="3380194"/>
            <a:ext cx="0" cy="842644"/>
          </a:xfrm>
          <a:custGeom>
            <a:avLst/>
            <a:gdLst/>
            <a:ahLst/>
            <a:cxnLst/>
            <a:rect l="l" t="t" r="r" b="b"/>
            <a:pathLst>
              <a:path h="842645">
                <a:moveTo>
                  <a:pt x="0" y="0"/>
                </a:moveTo>
                <a:lnTo>
                  <a:pt x="0" y="842492"/>
                </a:lnTo>
              </a:path>
            </a:pathLst>
          </a:custGeom>
          <a:ln w="10604">
            <a:solidFill>
              <a:srgbClr val="42859D"/>
            </a:solidFill>
          </a:ln>
        </p:spPr>
        <p:txBody>
          <a:bodyPr wrap="square" lIns="0" tIns="0" rIns="0" bIns="0" rtlCol="0"/>
          <a:lstStyle/>
          <a:p>
            <a:endParaRPr/>
          </a:p>
        </p:txBody>
      </p:sp>
      <p:sp>
        <p:nvSpPr>
          <p:cNvPr id="216" name="object 216"/>
          <p:cNvSpPr/>
          <p:nvPr/>
        </p:nvSpPr>
        <p:spPr>
          <a:xfrm>
            <a:off x="7759312" y="3371824"/>
            <a:ext cx="0" cy="850900"/>
          </a:xfrm>
          <a:custGeom>
            <a:avLst/>
            <a:gdLst/>
            <a:ahLst/>
            <a:cxnLst/>
            <a:rect l="l" t="t" r="r" b="b"/>
            <a:pathLst>
              <a:path h="850900">
                <a:moveTo>
                  <a:pt x="0" y="0"/>
                </a:moveTo>
                <a:lnTo>
                  <a:pt x="0" y="850861"/>
                </a:lnTo>
              </a:path>
            </a:pathLst>
          </a:custGeom>
          <a:ln w="10604">
            <a:solidFill>
              <a:srgbClr val="42859D"/>
            </a:solidFill>
          </a:ln>
        </p:spPr>
        <p:txBody>
          <a:bodyPr wrap="square" lIns="0" tIns="0" rIns="0" bIns="0" rtlCol="0"/>
          <a:lstStyle/>
          <a:p>
            <a:endParaRPr/>
          </a:p>
        </p:txBody>
      </p:sp>
      <p:sp>
        <p:nvSpPr>
          <p:cNvPr id="217" name="object 217"/>
          <p:cNvSpPr/>
          <p:nvPr/>
        </p:nvSpPr>
        <p:spPr>
          <a:xfrm>
            <a:off x="7782883" y="3398964"/>
            <a:ext cx="0" cy="824230"/>
          </a:xfrm>
          <a:custGeom>
            <a:avLst/>
            <a:gdLst/>
            <a:ahLst/>
            <a:cxnLst/>
            <a:rect l="l" t="t" r="r" b="b"/>
            <a:pathLst>
              <a:path h="824229">
                <a:moveTo>
                  <a:pt x="0" y="0"/>
                </a:moveTo>
                <a:lnTo>
                  <a:pt x="0" y="823722"/>
                </a:lnTo>
              </a:path>
            </a:pathLst>
          </a:custGeom>
          <a:ln w="10604">
            <a:solidFill>
              <a:srgbClr val="42859D"/>
            </a:solidFill>
          </a:ln>
        </p:spPr>
        <p:txBody>
          <a:bodyPr wrap="square" lIns="0" tIns="0" rIns="0" bIns="0" rtlCol="0"/>
          <a:lstStyle/>
          <a:p>
            <a:endParaRPr/>
          </a:p>
        </p:txBody>
      </p:sp>
      <p:sp>
        <p:nvSpPr>
          <p:cNvPr id="218" name="object 218"/>
          <p:cNvSpPr/>
          <p:nvPr/>
        </p:nvSpPr>
        <p:spPr>
          <a:xfrm>
            <a:off x="7806449" y="3427374"/>
            <a:ext cx="0" cy="795655"/>
          </a:xfrm>
          <a:custGeom>
            <a:avLst/>
            <a:gdLst/>
            <a:ahLst/>
            <a:cxnLst/>
            <a:rect l="l" t="t" r="r" b="b"/>
            <a:pathLst>
              <a:path h="795654">
                <a:moveTo>
                  <a:pt x="0" y="0"/>
                </a:moveTo>
                <a:lnTo>
                  <a:pt x="0" y="795312"/>
                </a:lnTo>
              </a:path>
            </a:pathLst>
          </a:custGeom>
          <a:ln w="10591">
            <a:solidFill>
              <a:srgbClr val="42859D"/>
            </a:solidFill>
          </a:ln>
        </p:spPr>
        <p:txBody>
          <a:bodyPr wrap="square" lIns="0" tIns="0" rIns="0" bIns="0" rtlCol="0"/>
          <a:lstStyle/>
          <a:p>
            <a:endParaRPr/>
          </a:p>
        </p:txBody>
      </p:sp>
      <p:sp>
        <p:nvSpPr>
          <p:cNvPr id="219" name="object 219"/>
          <p:cNvSpPr/>
          <p:nvPr/>
        </p:nvSpPr>
        <p:spPr>
          <a:xfrm>
            <a:off x="7830007" y="3461715"/>
            <a:ext cx="0" cy="761365"/>
          </a:xfrm>
          <a:custGeom>
            <a:avLst/>
            <a:gdLst/>
            <a:ahLst/>
            <a:cxnLst/>
            <a:rect l="l" t="t" r="r" b="b"/>
            <a:pathLst>
              <a:path h="761364">
                <a:moveTo>
                  <a:pt x="0" y="0"/>
                </a:moveTo>
                <a:lnTo>
                  <a:pt x="0" y="760971"/>
                </a:lnTo>
              </a:path>
            </a:pathLst>
          </a:custGeom>
          <a:ln w="10591">
            <a:solidFill>
              <a:srgbClr val="42859D"/>
            </a:solidFill>
          </a:ln>
        </p:spPr>
        <p:txBody>
          <a:bodyPr wrap="square" lIns="0" tIns="0" rIns="0" bIns="0" rtlCol="0"/>
          <a:lstStyle/>
          <a:p>
            <a:endParaRPr/>
          </a:p>
        </p:txBody>
      </p:sp>
      <p:sp>
        <p:nvSpPr>
          <p:cNvPr id="220" name="object 220"/>
          <p:cNvSpPr/>
          <p:nvPr/>
        </p:nvSpPr>
        <p:spPr>
          <a:xfrm>
            <a:off x="7853584" y="3483114"/>
            <a:ext cx="0" cy="739775"/>
          </a:xfrm>
          <a:custGeom>
            <a:avLst/>
            <a:gdLst/>
            <a:ahLst/>
            <a:cxnLst/>
            <a:rect l="l" t="t" r="r" b="b"/>
            <a:pathLst>
              <a:path h="739775">
                <a:moveTo>
                  <a:pt x="0" y="0"/>
                </a:moveTo>
                <a:lnTo>
                  <a:pt x="0" y="739571"/>
                </a:lnTo>
              </a:path>
            </a:pathLst>
          </a:custGeom>
          <a:ln w="10604">
            <a:solidFill>
              <a:srgbClr val="42859D"/>
            </a:solidFill>
          </a:ln>
        </p:spPr>
        <p:txBody>
          <a:bodyPr wrap="square" lIns="0" tIns="0" rIns="0" bIns="0" rtlCol="0"/>
          <a:lstStyle/>
          <a:p>
            <a:endParaRPr/>
          </a:p>
        </p:txBody>
      </p:sp>
      <p:sp>
        <p:nvSpPr>
          <p:cNvPr id="221" name="object 221"/>
          <p:cNvSpPr/>
          <p:nvPr/>
        </p:nvSpPr>
        <p:spPr>
          <a:xfrm>
            <a:off x="7877149" y="3604602"/>
            <a:ext cx="0" cy="618490"/>
          </a:xfrm>
          <a:custGeom>
            <a:avLst/>
            <a:gdLst/>
            <a:ahLst/>
            <a:cxnLst/>
            <a:rect l="l" t="t" r="r" b="b"/>
            <a:pathLst>
              <a:path h="618489">
                <a:moveTo>
                  <a:pt x="0" y="0"/>
                </a:moveTo>
                <a:lnTo>
                  <a:pt x="0" y="618083"/>
                </a:lnTo>
              </a:path>
            </a:pathLst>
          </a:custGeom>
          <a:ln w="10591">
            <a:solidFill>
              <a:srgbClr val="42859D"/>
            </a:solidFill>
          </a:ln>
        </p:spPr>
        <p:txBody>
          <a:bodyPr wrap="square" lIns="0" tIns="0" rIns="0" bIns="0" rtlCol="0"/>
          <a:lstStyle/>
          <a:p>
            <a:endParaRPr/>
          </a:p>
        </p:txBody>
      </p:sp>
      <p:sp>
        <p:nvSpPr>
          <p:cNvPr id="222" name="object 222"/>
          <p:cNvSpPr/>
          <p:nvPr/>
        </p:nvSpPr>
        <p:spPr>
          <a:xfrm>
            <a:off x="7900714" y="3642042"/>
            <a:ext cx="0" cy="581025"/>
          </a:xfrm>
          <a:custGeom>
            <a:avLst/>
            <a:gdLst/>
            <a:ahLst/>
            <a:cxnLst/>
            <a:rect l="l" t="t" r="r" b="b"/>
            <a:pathLst>
              <a:path h="581025">
                <a:moveTo>
                  <a:pt x="0" y="0"/>
                </a:moveTo>
                <a:lnTo>
                  <a:pt x="0" y="580644"/>
                </a:lnTo>
              </a:path>
            </a:pathLst>
          </a:custGeom>
          <a:ln w="10604">
            <a:solidFill>
              <a:srgbClr val="42859D"/>
            </a:solidFill>
          </a:ln>
        </p:spPr>
        <p:txBody>
          <a:bodyPr wrap="square" lIns="0" tIns="0" rIns="0" bIns="0" rtlCol="0"/>
          <a:lstStyle/>
          <a:p>
            <a:endParaRPr/>
          </a:p>
        </p:txBody>
      </p:sp>
      <p:sp>
        <p:nvSpPr>
          <p:cNvPr id="223" name="object 223"/>
          <p:cNvSpPr/>
          <p:nvPr/>
        </p:nvSpPr>
        <p:spPr>
          <a:xfrm>
            <a:off x="7924285" y="3690556"/>
            <a:ext cx="0" cy="532130"/>
          </a:xfrm>
          <a:custGeom>
            <a:avLst/>
            <a:gdLst/>
            <a:ahLst/>
            <a:cxnLst/>
            <a:rect l="l" t="t" r="r" b="b"/>
            <a:pathLst>
              <a:path h="532129">
                <a:moveTo>
                  <a:pt x="0" y="0"/>
                </a:moveTo>
                <a:lnTo>
                  <a:pt x="0" y="532129"/>
                </a:lnTo>
              </a:path>
            </a:pathLst>
          </a:custGeom>
          <a:ln w="10604">
            <a:solidFill>
              <a:srgbClr val="42859D"/>
            </a:solidFill>
          </a:ln>
        </p:spPr>
        <p:txBody>
          <a:bodyPr wrap="square" lIns="0" tIns="0" rIns="0" bIns="0" rtlCol="0"/>
          <a:lstStyle/>
          <a:p>
            <a:endParaRPr/>
          </a:p>
        </p:txBody>
      </p:sp>
      <p:sp>
        <p:nvSpPr>
          <p:cNvPr id="224" name="object 224"/>
          <p:cNvSpPr/>
          <p:nvPr/>
        </p:nvSpPr>
        <p:spPr>
          <a:xfrm>
            <a:off x="7947844" y="3778110"/>
            <a:ext cx="0" cy="445134"/>
          </a:xfrm>
          <a:custGeom>
            <a:avLst/>
            <a:gdLst/>
            <a:ahLst/>
            <a:cxnLst/>
            <a:rect l="l" t="t" r="r" b="b"/>
            <a:pathLst>
              <a:path h="445135">
                <a:moveTo>
                  <a:pt x="0" y="0"/>
                </a:moveTo>
                <a:lnTo>
                  <a:pt x="0" y="444576"/>
                </a:lnTo>
              </a:path>
            </a:pathLst>
          </a:custGeom>
          <a:ln w="10579">
            <a:solidFill>
              <a:srgbClr val="42859D"/>
            </a:solidFill>
          </a:ln>
        </p:spPr>
        <p:txBody>
          <a:bodyPr wrap="square" lIns="0" tIns="0" rIns="0" bIns="0" rtlCol="0"/>
          <a:lstStyle/>
          <a:p>
            <a:endParaRPr/>
          </a:p>
        </p:txBody>
      </p:sp>
      <p:sp>
        <p:nvSpPr>
          <p:cNvPr id="225" name="object 225"/>
          <p:cNvSpPr/>
          <p:nvPr/>
        </p:nvSpPr>
        <p:spPr>
          <a:xfrm>
            <a:off x="7971414" y="3886936"/>
            <a:ext cx="0" cy="335915"/>
          </a:xfrm>
          <a:custGeom>
            <a:avLst/>
            <a:gdLst/>
            <a:ahLst/>
            <a:cxnLst/>
            <a:rect l="l" t="t" r="r" b="b"/>
            <a:pathLst>
              <a:path h="335914">
                <a:moveTo>
                  <a:pt x="0" y="0"/>
                </a:moveTo>
                <a:lnTo>
                  <a:pt x="0" y="335749"/>
                </a:lnTo>
              </a:path>
            </a:pathLst>
          </a:custGeom>
          <a:ln w="10604">
            <a:solidFill>
              <a:srgbClr val="42859D"/>
            </a:solidFill>
          </a:ln>
        </p:spPr>
        <p:txBody>
          <a:bodyPr wrap="square" lIns="0" tIns="0" rIns="0" bIns="0" rtlCol="0"/>
          <a:lstStyle/>
          <a:p>
            <a:endParaRPr/>
          </a:p>
        </p:txBody>
      </p:sp>
      <p:sp>
        <p:nvSpPr>
          <p:cNvPr id="226" name="object 226"/>
          <p:cNvSpPr/>
          <p:nvPr/>
        </p:nvSpPr>
        <p:spPr>
          <a:xfrm>
            <a:off x="7994986" y="4008488"/>
            <a:ext cx="0" cy="214629"/>
          </a:xfrm>
          <a:custGeom>
            <a:avLst/>
            <a:gdLst/>
            <a:ahLst/>
            <a:cxnLst/>
            <a:rect l="l" t="t" r="r" b="b"/>
            <a:pathLst>
              <a:path h="214629">
                <a:moveTo>
                  <a:pt x="0" y="0"/>
                </a:moveTo>
                <a:lnTo>
                  <a:pt x="0" y="214198"/>
                </a:lnTo>
              </a:path>
            </a:pathLst>
          </a:custGeom>
          <a:ln w="10604">
            <a:solidFill>
              <a:srgbClr val="42859D"/>
            </a:solidFill>
          </a:ln>
        </p:spPr>
        <p:txBody>
          <a:bodyPr wrap="square" lIns="0" tIns="0" rIns="0" bIns="0" rtlCol="0"/>
          <a:lstStyle/>
          <a:p>
            <a:endParaRPr/>
          </a:p>
        </p:txBody>
      </p:sp>
      <p:sp>
        <p:nvSpPr>
          <p:cNvPr id="227" name="object 227"/>
          <p:cNvSpPr/>
          <p:nvPr/>
        </p:nvSpPr>
        <p:spPr>
          <a:xfrm>
            <a:off x="8018551" y="4056151"/>
            <a:ext cx="0" cy="167005"/>
          </a:xfrm>
          <a:custGeom>
            <a:avLst/>
            <a:gdLst/>
            <a:ahLst/>
            <a:cxnLst/>
            <a:rect l="l" t="t" r="r" b="b"/>
            <a:pathLst>
              <a:path h="167004">
                <a:moveTo>
                  <a:pt x="0" y="0"/>
                </a:moveTo>
                <a:lnTo>
                  <a:pt x="0" y="166535"/>
                </a:lnTo>
              </a:path>
            </a:pathLst>
          </a:custGeom>
          <a:ln w="10591">
            <a:solidFill>
              <a:srgbClr val="42859D"/>
            </a:solidFill>
          </a:ln>
        </p:spPr>
        <p:txBody>
          <a:bodyPr wrap="square" lIns="0" tIns="0" rIns="0" bIns="0" rtlCol="0"/>
          <a:lstStyle/>
          <a:p>
            <a:endParaRPr/>
          </a:p>
        </p:txBody>
      </p:sp>
      <p:sp>
        <p:nvSpPr>
          <p:cNvPr id="228" name="object 228"/>
          <p:cNvSpPr/>
          <p:nvPr/>
        </p:nvSpPr>
        <p:spPr>
          <a:xfrm>
            <a:off x="8042116" y="4104271"/>
            <a:ext cx="0" cy="118745"/>
          </a:xfrm>
          <a:custGeom>
            <a:avLst/>
            <a:gdLst/>
            <a:ahLst/>
            <a:cxnLst/>
            <a:rect l="l" t="t" r="r" b="b"/>
            <a:pathLst>
              <a:path h="118745">
                <a:moveTo>
                  <a:pt x="0" y="0"/>
                </a:moveTo>
                <a:lnTo>
                  <a:pt x="0" y="118414"/>
                </a:lnTo>
              </a:path>
            </a:pathLst>
          </a:custGeom>
          <a:ln w="10604">
            <a:solidFill>
              <a:srgbClr val="42859D"/>
            </a:solidFill>
          </a:ln>
        </p:spPr>
        <p:txBody>
          <a:bodyPr wrap="square" lIns="0" tIns="0" rIns="0" bIns="0" rtlCol="0"/>
          <a:lstStyle/>
          <a:p>
            <a:endParaRPr/>
          </a:p>
        </p:txBody>
      </p:sp>
      <p:sp>
        <p:nvSpPr>
          <p:cNvPr id="229" name="object 229"/>
          <p:cNvSpPr/>
          <p:nvPr/>
        </p:nvSpPr>
        <p:spPr>
          <a:xfrm>
            <a:off x="8065681" y="4127436"/>
            <a:ext cx="0" cy="95250"/>
          </a:xfrm>
          <a:custGeom>
            <a:avLst/>
            <a:gdLst/>
            <a:ahLst/>
            <a:cxnLst/>
            <a:rect l="l" t="t" r="r" b="b"/>
            <a:pathLst>
              <a:path h="95250">
                <a:moveTo>
                  <a:pt x="0" y="0"/>
                </a:moveTo>
                <a:lnTo>
                  <a:pt x="0" y="95250"/>
                </a:lnTo>
              </a:path>
            </a:pathLst>
          </a:custGeom>
          <a:ln w="10617">
            <a:solidFill>
              <a:srgbClr val="42859D"/>
            </a:solidFill>
          </a:ln>
        </p:spPr>
        <p:txBody>
          <a:bodyPr wrap="square" lIns="0" tIns="0" rIns="0" bIns="0" rtlCol="0"/>
          <a:lstStyle/>
          <a:p>
            <a:endParaRPr/>
          </a:p>
        </p:txBody>
      </p:sp>
      <p:sp>
        <p:nvSpPr>
          <p:cNvPr id="230" name="object 230"/>
          <p:cNvSpPr/>
          <p:nvPr/>
        </p:nvSpPr>
        <p:spPr>
          <a:xfrm>
            <a:off x="8083956" y="4198931"/>
            <a:ext cx="10795" cy="0"/>
          </a:xfrm>
          <a:custGeom>
            <a:avLst/>
            <a:gdLst/>
            <a:ahLst/>
            <a:cxnLst/>
            <a:rect l="l" t="t" r="r" b="b"/>
            <a:pathLst>
              <a:path w="10795">
                <a:moveTo>
                  <a:pt x="0" y="0"/>
                </a:moveTo>
                <a:lnTo>
                  <a:pt x="10579" y="0"/>
                </a:lnTo>
              </a:path>
            </a:pathLst>
          </a:custGeom>
          <a:ln w="47510">
            <a:solidFill>
              <a:srgbClr val="42859D"/>
            </a:solidFill>
          </a:ln>
        </p:spPr>
        <p:txBody>
          <a:bodyPr wrap="square" lIns="0" tIns="0" rIns="0" bIns="0" rtlCol="0"/>
          <a:lstStyle/>
          <a:p>
            <a:endParaRPr/>
          </a:p>
        </p:txBody>
      </p:sp>
      <p:sp>
        <p:nvSpPr>
          <p:cNvPr id="231" name="object 231"/>
          <p:cNvSpPr/>
          <p:nvPr/>
        </p:nvSpPr>
        <p:spPr>
          <a:xfrm>
            <a:off x="8107515" y="4210526"/>
            <a:ext cx="10795" cy="0"/>
          </a:xfrm>
          <a:custGeom>
            <a:avLst/>
            <a:gdLst/>
            <a:ahLst/>
            <a:cxnLst/>
            <a:rect l="l" t="t" r="r" b="b"/>
            <a:pathLst>
              <a:path w="10795">
                <a:moveTo>
                  <a:pt x="0" y="0"/>
                </a:moveTo>
                <a:lnTo>
                  <a:pt x="10604" y="0"/>
                </a:lnTo>
              </a:path>
            </a:pathLst>
          </a:custGeom>
          <a:ln w="24320">
            <a:solidFill>
              <a:srgbClr val="42859D"/>
            </a:solidFill>
          </a:ln>
        </p:spPr>
        <p:txBody>
          <a:bodyPr wrap="square" lIns="0" tIns="0" rIns="0" bIns="0" rtlCol="0"/>
          <a:lstStyle/>
          <a:p>
            <a:endParaRPr/>
          </a:p>
        </p:txBody>
      </p:sp>
      <p:sp>
        <p:nvSpPr>
          <p:cNvPr id="232" name="object 232"/>
          <p:cNvSpPr/>
          <p:nvPr/>
        </p:nvSpPr>
        <p:spPr>
          <a:xfrm>
            <a:off x="8131085" y="4220502"/>
            <a:ext cx="10795" cy="0"/>
          </a:xfrm>
          <a:custGeom>
            <a:avLst/>
            <a:gdLst/>
            <a:ahLst/>
            <a:cxnLst/>
            <a:rect l="l" t="t" r="r" b="b"/>
            <a:pathLst>
              <a:path w="10795">
                <a:moveTo>
                  <a:pt x="0" y="0"/>
                </a:moveTo>
                <a:lnTo>
                  <a:pt x="10604" y="0"/>
                </a:lnTo>
              </a:path>
            </a:pathLst>
          </a:custGeom>
          <a:ln w="4368">
            <a:solidFill>
              <a:srgbClr val="42859D"/>
            </a:solidFill>
          </a:ln>
        </p:spPr>
        <p:txBody>
          <a:bodyPr wrap="square" lIns="0" tIns="0" rIns="0" bIns="0" rtlCol="0"/>
          <a:lstStyle/>
          <a:p>
            <a:endParaRPr/>
          </a:p>
        </p:txBody>
      </p:sp>
      <p:sp>
        <p:nvSpPr>
          <p:cNvPr id="233" name="object 233"/>
          <p:cNvSpPr/>
          <p:nvPr/>
        </p:nvSpPr>
        <p:spPr>
          <a:xfrm>
            <a:off x="8154644" y="4236840"/>
            <a:ext cx="10795" cy="0"/>
          </a:xfrm>
          <a:custGeom>
            <a:avLst/>
            <a:gdLst/>
            <a:ahLst/>
            <a:cxnLst/>
            <a:rect l="l" t="t" r="r" b="b"/>
            <a:pathLst>
              <a:path w="10795">
                <a:moveTo>
                  <a:pt x="0" y="0"/>
                </a:moveTo>
                <a:lnTo>
                  <a:pt x="10604" y="0"/>
                </a:lnTo>
              </a:path>
            </a:pathLst>
          </a:custGeom>
          <a:ln w="28308">
            <a:solidFill>
              <a:srgbClr val="42859D"/>
            </a:solidFill>
          </a:ln>
        </p:spPr>
        <p:txBody>
          <a:bodyPr wrap="square" lIns="0" tIns="0" rIns="0" bIns="0" rtlCol="0"/>
          <a:lstStyle/>
          <a:p>
            <a:endParaRPr/>
          </a:p>
        </p:txBody>
      </p:sp>
      <p:sp>
        <p:nvSpPr>
          <p:cNvPr id="234" name="object 234"/>
          <p:cNvSpPr/>
          <p:nvPr/>
        </p:nvSpPr>
        <p:spPr>
          <a:xfrm>
            <a:off x="8183518" y="4222686"/>
            <a:ext cx="0" cy="102235"/>
          </a:xfrm>
          <a:custGeom>
            <a:avLst/>
            <a:gdLst/>
            <a:ahLst/>
            <a:cxnLst/>
            <a:rect l="l" t="t" r="r" b="b"/>
            <a:pathLst>
              <a:path h="102235">
                <a:moveTo>
                  <a:pt x="0" y="0"/>
                </a:moveTo>
                <a:lnTo>
                  <a:pt x="0" y="101688"/>
                </a:lnTo>
              </a:path>
            </a:pathLst>
          </a:custGeom>
          <a:ln w="10604">
            <a:solidFill>
              <a:srgbClr val="42859D"/>
            </a:solidFill>
          </a:ln>
        </p:spPr>
        <p:txBody>
          <a:bodyPr wrap="square" lIns="0" tIns="0" rIns="0" bIns="0" rtlCol="0"/>
          <a:lstStyle/>
          <a:p>
            <a:endParaRPr/>
          </a:p>
        </p:txBody>
      </p:sp>
      <p:sp>
        <p:nvSpPr>
          <p:cNvPr id="235" name="object 235"/>
          <p:cNvSpPr/>
          <p:nvPr/>
        </p:nvSpPr>
        <p:spPr>
          <a:xfrm>
            <a:off x="8207076" y="4222699"/>
            <a:ext cx="0" cy="144780"/>
          </a:xfrm>
          <a:custGeom>
            <a:avLst/>
            <a:gdLst/>
            <a:ahLst/>
            <a:cxnLst/>
            <a:rect l="l" t="t" r="r" b="b"/>
            <a:pathLst>
              <a:path h="144779">
                <a:moveTo>
                  <a:pt x="0" y="0"/>
                </a:moveTo>
                <a:lnTo>
                  <a:pt x="0" y="144754"/>
                </a:lnTo>
              </a:path>
            </a:pathLst>
          </a:custGeom>
          <a:ln w="10579">
            <a:solidFill>
              <a:srgbClr val="42859D"/>
            </a:solidFill>
          </a:ln>
        </p:spPr>
        <p:txBody>
          <a:bodyPr wrap="square" lIns="0" tIns="0" rIns="0" bIns="0" rtlCol="0"/>
          <a:lstStyle/>
          <a:p>
            <a:endParaRPr/>
          </a:p>
        </p:txBody>
      </p:sp>
      <p:sp>
        <p:nvSpPr>
          <p:cNvPr id="236" name="object 236"/>
          <p:cNvSpPr/>
          <p:nvPr/>
        </p:nvSpPr>
        <p:spPr>
          <a:xfrm>
            <a:off x="8230647" y="4222686"/>
            <a:ext cx="0" cy="204470"/>
          </a:xfrm>
          <a:custGeom>
            <a:avLst/>
            <a:gdLst/>
            <a:ahLst/>
            <a:cxnLst/>
            <a:rect l="l" t="t" r="r" b="b"/>
            <a:pathLst>
              <a:path h="204470">
                <a:moveTo>
                  <a:pt x="0" y="0"/>
                </a:moveTo>
                <a:lnTo>
                  <a:pt x="0" y="204457"/>
                </a:lnTo>
              </a:path>
            </a:pathLst>
          </a:custGeom>
          <a:ln w="10604">
            <a:solidFill>
              <a:srgbClr val="42859D"/>
            </a:solidFill>
          </a:ln>
        </p:spPr>
        <p:txBody>
          <a:bodyPr wrap="square" lIns="0" tIns="0" rIns="0" bIns="0" rtlCol="0"/>
          <a:lstStyle/>
          <a:p>
            <a:endParaRPr/>
          </a:p>
        </p:txBody>
      </p:sp>
      <p:sp>
        <p:nvSpPr>
          <p:cNvPr id="237" name="object 237"/>
          <p:cNvSpPr/>
          <p:nvPr/>
        </p:nvSpPr>
        <p:spPr>
          <a:xfrm>
            <a:off x="8254218" y="4222686"/>
            <a:ext cx="0" cy="295275"/>
          </a:xfrm>
          <a:custGeom>
            <a:avLst/>
            <a:gdLst/>
            <a:ahLst/>
            <a:cxnLst/>
            <a:rect l="l" t="t" r="r" b="b"/>
            <a:pathLst>
              <a:path h="295275">
                <a:moveTo>
                  <a:pt x="0" y="0"/>
                </a:moveTo>
                <a:lnTo>
                  <a:pt x="0" y="295148"/>
                </a:lnTo>
              </a:path>
            </a:pathLst>
          </a:custGeom>
          <a:ln w="10604">
            <a:solidFill>
              <a:srgbClr val="42859D"/>
            </a:solidFill>
          </a:ln>
        </p:spPr>
        <p:txBody>
          <a:bodyPr wrap="square" lIns="0" tIns="0" rIns="0" bIns="0" rtlCol="0"/>
          <a:lstStyle/>
          <a:p>
            <a:endParaRPr/>
          </a:p>
        </p:txBody>
      </p:sp>
      <p:sp>
        <p:nvSpPr>
          <p:cNvPr id="238" name="object 238"/>
          <p:cNvSpPr/>
          <p:nvPr/>
        </p:nvSpPr>
        <p:spPr>
          <a:xfrm>
            <a:off x="8277783" y="4222686"/>
            <a:ext cx="0" cy="376555"/>
          </a:xfrm>
          <a:custGeom>
            <a:avLst/>
            <a:gdLst/>
            <a:ahLst/>
            <a:cxnLst/>
            <a:rect l="l" t="t" r="r" b="b"/>
            <a:pathLst>
              <a:path h="376554">
                <a:moveTo>
                  <a:pt x="0" y="0"/>
                </a:moveTo>
                <a:lnTo>
                  <a:pt x="0" y="376555"/>
                </a:lnTo>
              </a:path>
            </a:pathLst>
          </a:custGeom>
          <a:ln w="10591">
            <a:solidFill>
              <a:srgbClr val="42859D"/>
            </a:solidFill>
          </a:ln>
        </p:spPr>
        <p:txBody>
          <a:bodyPr wrap="square" lIns="0" tIns="0" rIns="0" bIns="0" rtlCol="0"/>
          <a:lstStyle/>
          <a:p>
            <a:endParaRPr/>
          </a:p>
        </p:txBody>
      </p:sp>
      <p:sp>
        <p:nvSpPr>
          <p:cNvPr id="239" name="object 239"/>
          <p:cNvSpPr/>
          <p:nvPr/>
        </p:nvSpPr>
        <p:spPr>
          <a:xfrm>
            <a:off x="8301348" y="4222686"/>
            <a:ext cx="0" cy="376555"/>
          </a:xfrm>
          <a:custGeom>
            <a:avLst/>
            <a:gdLst/>
            <a:ahLst/>
            <a:cxnLst/>
            <a:rect l="l" t="t" r="r" b="b"/>
            <a:pathLst>
              <a:path h="376554">
                <a:moveTo>
                  <a:pt x="0" y="0"/>
                </a:moveTo>
                <a:lnTo>
                  <a:pt x="0" y="376555"/>
                </a:lnTo>
              </a:path>
            </a:pathLst>
          </a:custGeom>
          <a:ln w="10604">
            <a:solidFill>
              <a:srgbClr val="42859D"/>
            </a:solidFill>
          </a:ln>
        </p:spPr>
        <p:txBody>
          <a:bodyPr wrap="square" lIns="0" tIns="0" rIns="0" bIns="0" rtlCol="0"/>
          <a:lstStyle/>
          <a:p>
            <a:endParaRPr/>
          </a:p>
        </p:txBody>
      </p:sp>
      <p:sp>
        <p:nvSpPr>
          <p:cNvPr id="240" name="object 240"/>
          <p:cNvSpPr/>
          <p:nvPr/>
        </p:nvSpPr>
        <p:spPr>
          <a:xfrm>
            <a:off x="8324913" y="4222686"/>
            <a:ext cx="0" cy="60325"/>
          </a:xfrm>
          <a:custGeom>
            <a:avLst/>
            <a:gdLst/>
            <a:ahLst/>
            <a:cxnLst/>
            <a:rect l="l" t="t" r="r" b="b"/>
            <a:pathLst>
              <a:path h="60325">
                <a:moveTo>
                  <a:pt x="0" y="0"/>
                </a:moveTo>
                <a:lnTo>
                  <a:pt x="0" y="60121"/>
                </a:lnTo>
              </a:path>
            </a:pathLst>
          </a:custGeom>
          <a:ln w="10617">
            <a:solidFill>
              <a:srgbClr val="42859D"/>
            </a:solidFill>
          </a:ln>
        </p:spPr>
        <p:txBody>
          <a:bodyPr wrap="square" lIns="0" tIns="0" rIns="0" bIns="0" rtlCol="0"/>
          <a:lstStyle/>
          <a:p>
            <a:endParaRPr/>
          </a:p>
        </p:txBody>
      </p:sp>
      <p:sp>
        <p:nvSpPr>
          <p:cNvPr id="241" name="object 241"/>
          <p:cNvSpPr/>
          <p:nvPr/>
        </p:nvSpPr>
        <p:spPr>
          <a:xfrm>
            <a:off x="8343188" y="4208551"/>
            <a:ext cx="10795" cy="0"/>
          </a:xfrm>
          <a:custGeom>
            <a:avLst/>
            <a:gdLst/>
            <a:ahLst/>
            <a:cxnLst/>
            <a:rect l="l" t="t" r="r" b="b"/>
            <a:pathLst>
              <a:path w="10795">
                <a:moveTo>
                  <a:pt x="0" y="0"/>
                </a:moveTo>
                <a:lnTo>
                  <a:pt x="10579" y="0"/>
                </a:lnTo>
              </a:path>
            </a:pathLst>
          </a:custGeom>
          <a:ln w="28270">
            <a:solidFill>
              <a:srgbClr val="42859D"/>
            </a:solidFill>
          </a:ln>
        </p:spPr>
        <p:txBody>
          <a:bodyPr wrap="square" lIns="0" tIns="0" rIns="0" bIns="0" rtlCol="0"/>
          <a:lstStyle/>
          <a:p>
            <a:endParaRPr/>
          </a:p>
        </p:txBody>
      </p:sp>
      <p:sp>
        <p:nvSpPr>
          <p:cNvPr id="242" name="object 242"/>
          <p:cNvSpPr/>
          <p:nvPr/>
        </p:nvSpPr>
        <p:spPr>
          <a:xfrm>
            <a:off x="8366747" y="4235627"/>
            <a:ext cx="10795" cy="0"/>
          </a:xfrm>
          <a:custGeom>
            <a:avLst/>
            <a:gdLst/>
            <a:ahLst/>
            <a:cxnLst/>
            <a:rect l="l" t="t" r="r" b="b"/>
            <a:pathLst>
              <a:path w="10795">
                <a:moveTo>
                  <a:pt x="0" y="0"/>
                </a:moveTo>
                <a:lnTo>
                  <a:pt x="10604" y="0"/>
                </a:lnTo>
              </a:path>
            </a:pathLst>
          </a:custGeom>
          <a:ln w="25882">
            <a:solidFill>
              <a:srgbClr val="42859D"/>
            </a:solidFill>
          </a:ln>
        </p:spPr>
        <p:txBody>
          <a:bodyPr wrap="square" lIns="0" tIns="0" rIns="0" bIns="0" rtlCol="0"/>
          <a:lstStyle/>
          <a:p>
            <a:endParaRPr/>
          </a:p>
        </p:txBody>
      </p:sp>
      <p:sp>
        <p:nvSpPr>
          <p:cNvPr id="243" name="object 243"/>
          <p:cNvSpPr/>
          <p:nvPr/>
        </p:nvSpPr>
        <p:spPr>
          <a:xfrm>
            <a:off x="8395620" y="4222699"/>
            <a:ext cx="0" cy="91440"/>
          </a:xfrm>
          <a:custGeom>
            <a:avLst/>
            <a:gdLst/>
            <a:ahLst/>
            <a:cxnLst/>
            <a:rect l="l" t="t" r="r" b="b"/>
            <a:pathLst>
              <a:path h="91439">
                <a:moveTo>
                  <a:pt x="0" y="0"/>
                </a:moveTo>
                <a:lnTo>
                  <a:pt x="0" y="91262"/>
                </a:lnTo>
              </a:path>
            </a:pathLst>
          </a:custGeom>
          <a:ln w="10604">
            <a:solidFill>
              <a:srgbClr val="42859D"/>
            </a:solidFill>
          </a:ln>
        </p:spPr>
        <p:txBody>
          <a:bodyPr wrap="square" lIns="0" tIns="0" rIns="0" bIns="0" rtlCol="0"/>
          <a:lstStyle/>
          <a:p>
            <a:endParaRPr/>
          </a:p>
        </p:txBody>
      </p:sp>
      <p:sp>
        <p:nvSpPr>
          <p:cNvPr id="244" name="object 244"/>
          <p:cNvSpPr/>
          <p:nvPr/>
        </p:nvSpPr>
        <p:spPr>
          <a:xfrm>
            <a:off x="8419185" y="4222686"/>
            <a:ext cx="0" cy="73660"/>
          </a:xfrm>
          <a:custGeom>
            <a:avLst/>
            <a:gdLst/>
            <a:ahLst/>
            <a:cxnLst/>
            <a:rect l="l" t="t" r="r" b="b"/>
            <a:pathLst>
              <a:path h="73660">
                <a:moveTo>
                  <a:pt x="0" y="0"/>
                </a:moveTo>
                <a:lnTo>
                  <a:pt x="0" y="73507"/>
                </a:lnTo>
              </a:path>
            </a:pathLst>
          </a:custGeom>
          <a:ln w="10591">
            <a:solidFill>
              <a:srgbClr val="42859D"/>
            </a:solidFill>
          </a:ln>
        </p:spPr>
        <p:txBody>
          <a:bodyPr wrap="square" lIns="0" tIns="0" rIns="0" bIns="0" rtlCol="0"/>
          <a:lstStyle/>
          <a:p>
            <a:endParaRPr/>
          </a:p>
        </p:txBody>
      </p:sp>
      <p:sp>
        <p:nvSpPr>
          <p:cNvPr id="245" name="object 245"/>
          <p:cNvSpPr/>
          <p:nvPr/>
        </p:nvSpPr>
        <p:spPr>
          <a:xfrm>
            <a:off x="8442750" y="4222686"/>
            <a:ext cx="0" cy="89535"/>
          </a:xfrm>
          <a:custGeom>
            <a:avLst/>
            <a:gdLst/>
            <a:ahLst/>
            <a:cxnLst/>
            <a:rect l="l" t="t" r="r" b="b"/>
            <a:pathLst>
              <a:path h="89535">
                <a:moveTo>
                  <a:pt x="0" y="0"/>
                </a:moveTo>
                <a:lnTo>
                  <a:pt x="0" y="89280"/>
                </a:lnTo>
              </a:path>
            </a:pathLst>
          </a:custGeom>
          <a:ln w="10604">
            <a:solidFill>
              <a:srgbClr val="42859D"/>
            </a:solidFill>
          </a:ln>
        </p:spPr>
        <p:txBody>
          <a:bodyPr wrap="square" lIns="0" tIns="0" rIns="0" bIns="0" rtlCol="0"/>
          <a:lstStyle/>
          <a:p>
            <a:endParaRPr/>
          </a:p>
        </p:txBody>
      </p:sp>
      <p:sp>
        <p:nvSpPr>
          <p:cNvPr id="246" name="object 246"/>
          <p:cNvSpPr/>
          <p:nvPr/>
        </p:nvSpPr>
        <p:spPr>
          <a:xfrm>
            <a:off x="8466315" y="4222686"/>
            <a:ext cx="0" cy="153670"/>
          </a:xfrm>
          <a:custGeom>
            <a:avLst/>
            <a:gdLst/>
            <a:ahLst/>
            <a:cxnLst/>
            <a:rect l="l" t="t" r="r" b="b"/>
            <a:pathLst>
              <a:path h="153670">
                <a:moveTo>
                  <a:pt x="0" y="0"/>
                </a:moveTo>
                <a:lnTo>
                  <a:pt x="0" y="153123"/>
                </a:lnTo>
              </a:path>
            </a:pathLst>
          </a:custGeom>
          <a:ln w="10591">
            <a:solidFill>
              <a:srgbClr val="42859D"/>
            </a:solidFill>
          </a:ln>
        </p:spPr>
        <p:txBody>
          <a:bodyPr wrap="square" lIns="0" tIns="0" rIns="0" bIns="0" rtlCol="0"/>
          <a:lstStyle/>
          <a:p>
            <a:endParaRPr/>
          </a:p>
        </p:txBody>
      </p:sp>
      <p:sp>
        <p:nvSpPr>
          <p:cNvPr id="247" name="object 247"/>
          <p:cNvSpPr/>
          <p:nvPr/>
        </p:nvSpPr>
        <p:spPr>
          <a:xfrm>
            <a:off x="8489886" y="4222686"/>
            <a:ext cx="0" cy="127635"/>
          </a:xfrm>
          <a:custGeom>
            <a:avLst/>
            <a:gdLst/>
            <a:ahLst/>
            <a:cxnLst/>
            <a:rect l="l" t="t" r="r" b="b"/>
            <a:pathLst>
              <a:path h="127635">
                <a:moveTo>
                  <a:pt x="0" y="0"/>
                </a:moveTo>
                <a:lnTo>
                  <a:pt x="0" y="127342"/>
                </a:lnTo>
              </a:path>
            </a:pathLst>
          </a:custGeom>
          <a:ln w="10591">
            <a:solidFill>
              <a:srgbClr val="42859D"/>
            </a:solidFill>
          </a:ln>
        </p:spPr>
        <p:txBody>
          <a:bodyPr wrap="square" lIns="0" tIns="0" rIns="0" bIns="0" rtlCol="0"/>
          <a:lstStyle/>
          <a:p>
            <a:endParaRPr/>
          </a:p>
        </p:txBody>
      </p:sp>
      <p:sp>
        <p:nvSpPr>
          <p:cNvPr id="248" name="object 248"/>
          <p:cNvSpPr/>
          <p:nvPr/>
        </p:nvSpPr>
        <p:spPr>
          <a:xfrm>
            <a:off x="8513451" y="4222686"/>
            <a:ext cx="0" cy="102870"/>
          </a:xfrm>
          <a:custGeom>
            <a:avLst/>
            <a:gdLst/>
            <a:ahLst/>
            <a:cxnLst/>
            <a:rect l="l" t="t" r="r" b="b"/>
            <a:pathLst>
              <a:path h="102870">
                <a:moveTo>
                  <a:pt x="0" y="0"/>
                </a:moveTo>
                <a:lnTo>
                  <a:pt x="0" y="102641"/>
                </a:lnTo>
              </a:path>
            </a:pathLst>
          </a:custGeom>
          <a:ln w="10604">
            <a:solidFill>
              <a:srgbClr val="42859D"/>
            </a:solidFill>
          </a:ln>
        </p:spPr>
        <p:txBody>
          <a:bodyPr wrap="square" lIns="0" tIns="0" rIns="0" bIns="0" rtlCol="0"/>
          <a:lstStyle/>
          <a:p>
            <a:endParaRPr/>
          </a:p>
        </p:txBody>
      </p:sp>
      <p:sp>
        <p:nvSpPr>
          <p:cNvPr id="249" name="object 249"/>
          <p:cNvSpPr/>
          <p:nvPr/>
        </p:nvSpPr>
        <p:spPr>
          <a:xfrm>
            <a:off x="8537022" y="4222699"/>
            <a:ext cx="0" cy="166370"/>
          </a:xfrm>
          <a:custGeom>
            <a:avLst/>
            <a:gdLst/>
            <a:ahLst/>
            <a:cxnLst/>
            <a:rect l="l" t="t" r="r" b="b"/>
            <a:pathLst>
              <a:path h="166370">
                <a:moveTo>
                  <a:pt x="0" y="0"/>
                </a:moveTo>
                <a:lnTo>
                  <a:pt x="0" y="166357"/>
                </a:lnTo>
              </a:path>
            </a:pathLst>
          </a:custGeom>
          <a:ln w="10604">
            <a:solidFill>
              <a:srgbClr val="42859D"/>
            </a:solidFill>
          </a:ln>
        </p:spPr>
        <p:txBody>
          <a:bodyPr wrap="square" lIns="0" tIns="0" rIns="0" bIns="0" rtlCol="0"/>
          <a:lstStyle/>
          <a:p>
            <a:endParaRPr/>
          </a:p>
        </p:txBody>
      </p:sp>
      <p:sp>
        <p:nvSpPr>
          <p:cNvPr id="250" name="object 250"/>
          <p:cNvSpPr/>
          <p:nvPr/>
        </p:nvSpPr>
        <p:spPr>
          <a:xfrm>
            <a:off x="8560581" y="4222686"/>
            <a:ext cx="0" cy="139065"/>
          </a:xfrm>
          <a:custGeom>
            <a:avLst/>
            <a:gdLst/>
            <a:ahLst/>
            <a:cxnLst/>
            <a:rect l="l" t="t" r="r" b="b"/>
            <a:pathLst>
              <a:path h="139064">
                <a:moveTo>
                  <a:pt x="0" y="0"/>
                </a:moveTo>
                <a:lnTo>
                  <a:pt x="0" y="138480"/>
                </a:lnTo>
              </a:path>
            </a:pathLst>
          </a:custGeom>
          <a:ln w="10604">
            <a:solidFill>
              <a:srgbClr val="42859D"/>
            </a:solidFill>
          </a:ln>
        </p:spPr>
        <p:txBody>
          <a:bodyPr wrap="square" lIns="0" tIns="0" rIns="0" bIns="0" rtlCol="0"/>
          <a:lstStyle/>
          <a:p>
            <a:endParaRPr/>
          </a:p>
        </p:txBody>
      </p:sp>
      <p:sp>
        <p:nvSpPr>
          <p:cNvPr id="251" name="object 251"/>
          <p:cNvSpPr/>
          <p:nvPr/>
        </p:nvSpPr>
        <p:spPr>
          <a:xfrm>
            <a:off x="8584152" y="4222686"/>
            <a:ext cx="0" cy="177165"/>
          </a:xfrm>
          <a:custGeom>
            <a:avLst/>
            <a:gdLst/>
            <a:ahLst/>
            <a:cxnLst/>
            <a:rect l="l" t="t" r="r" b="b"/>
            <a:pathLst>
              <a:path h="177164">
                <a:moveTo>
                  <a:pt x="0" y="0"/>
                </a:moveTo>
                <a:lnTo>
                  <a:pt x="0" y="176923"/>
                </a:lnTo>
              </a:path>
            </a:pathLst>
          </a:custGeom>
          <a:ln w="10604">
            <a:solidFill>
              <a:srgbClr val="42859D"/>
            </a:solidFill>
          </a:ln>
        </p:spPr>
        <p:txBody>
          <a:bodyPr wrap="square" lIns="0" tIns="0" rIns="0" bIns="0" rtlCol="0"/>
          <a:lstStyle/>
          <a:p>
            <a:endParaRPr/>
          </a:p>
        </p:txBody>
      </p:sp>
      <p:sp>
        <p:nvSpPr>
          <p:cNvPr id="252" name="object 252"/>
          <p:cNvSpPr/>
          <p:nvPr/>
        </p:nvSpPr>
        <p:spPr>
          <a:xfrm>
            <a:off x="8602421" y="4242936"/>
            <a:ext cx="10795" cy="0"/>
          </a:xfrm>
          <a:custGeom>
            <a:avLst/>
            <a:gdLst/>
            <a:ahLst/>
            <a:cxnLst/>
            <a:rect l="l" t="t" r="r" b="b"/>
            <a:pathLst>
              <a:path w="10795">
                <a:moveTo>
                  <a:pt x="0" y="0"/>
                </a:moveTo>
                <a:lnTo>
                  <a:pt x="10579" y="0"/>
                </a:lnTo>
              </a:path>
            </a:pathLst>
          </a:custGeom>
          <a:ln w="40500">
            <a:solidFill>
              <a:srgbClr val="42859D"/>
            </a:solidFill>
          </a:ln>
        </p:spPr>
        <p:txBody>
          <a:bodyPr wrap="square" lIns="0" tIns="0" rIns="0" bIns="0" rtlCol="0"/>
          <a:lstStyle/>
          <a:p>
            <a:endParaRPr/>
          </a:p>
        </p:txBody>
      </p:sp>
      <p:sp>
        <p:nvSpPr>
          <p:cNvPr id="253" name="object 253"/>
          <p:cNvSpPr/>
          <p:nvPr/>
        </p:nvSpPr>
        <p:spPr>
          <a:xfrm>
            <a:off x="8625979" y="4216362"/>
            <a:ext cx="10795" cy="0"/>
          </a:xfrm>
          <a:custGeom>
            <a:avLst/>
            <a:gdLst/>
            <a:ahLst/>
            <a:cxnLst/>
            <a:rect l="l" t="t" r="r" b="b"/>
            <a:pathLst>
              <a:path w="10795">
                <a:moveTo>
                  <a:pt x="0" y="0"/>
                </a:moveTo>
                <a:lnTo>
                  <a:pt x="10604" y="0"/>
                </a:lnTo>
              </a:path>
            </a:pathLst>
          </a:custGeom>
          <a:ln w="12649">
            <a:solidFill>
              <a:srgbClr val="42859D"/>
            </a:solidFill>
          </a:ln>
        </p:spPr>
        <p:txBody>
          <a:bodyPr wrap="square" lIns="0" tIns="0" rIns="0" bIns="0" rtlCol="0"/>
          <a:lstStyle/>
          <a:p>
            <a:endParaRPr/>
          </a:p>
        </p:txBody>
      </p:sp>
      <p:sp>
        <p:nvSpPr>
          <p:cNvPr id="254" name="object 254"/>
          <p:cNvSpPr/>
          <p:nvPr/>
        </p:nvSpPr>
        <p:spPr>
          <a:xfrm>
            <a:off x="8654853" y="4222686"/>
            <a:ext cx="0" cy="64769"/>
          </a:xfrm>
          <a:custGeom>
            <a:avLst/>
            <a:gdLst/>
            <a:ahLst/>
            <a:cxnLst/>
            <a:rect l="l" t="t" r="r" b="b"/>
            <a:pathLst>
              <a:path h="64770">
                <a:moveTo>
                  <a:pt x="0" y="0"/>
                </a:moveTo>
                <a:lnTo>
                  <a:pt x="0" y="64249"/>
                </a:lnTo>
              </a:path>
            </a:pathLst>
          </a:custGeom>
          <a:ln w="10604">
            <a:solidFill>
              <a:srgbClr val="42859D"/>
            </a:solidFill>
          </a:ln>
        </p:spPr>
        <p:txBody>
          <a:bodyPr wrap="square" lIns="0" tIns="0" rIns="0" bIns="0" rtlCol="0"/>
          <a:lstStyle/>
          <a:p>
            <a:endParaRPr/>
          </a:p>
        </p:txBody>
      </p:sp>
      <p:sp>
        <p:nvSpPr>
          <p:cNvPr id="255" name="object 255"/>
          <p:cNvSpPr/>
          <p:nvPr/>
        </p:nvSpPr>
        <p:spPr>
          <a:xfrm>
            <a:off x="8678418" y="4222686"/>
            <a:ext cx="0" cy="57150"/>
          </a:xfrm>
          <a:custGeom>
            <a:avLst/>
            <a:gdLst/>
            <a:ahLst/>
            <a:cxnLst/>
            <a:rect l="l" t="t" r="r" b="b"/>
            <a:pathLst>
              <a:path h="57150">
                <a:moveTo>
                  <a:pt x="0" y="0"/>
                </a:moveTo>
                <a:lnTo>
                  <a:pt x="0" y="56921"/>
                </a:lnTo>
              </a:path>
            </a:pathLst>
          </a:custGeom>
          <a:ln w="10591">
            <a:solidFill>
              <a:srgbClr val="42859D"/>
            </a:solidFill>
          </a:ln>
        </p:spPr>
        <p:txBody>
          <a:bodyPr wrap="square" lIns="0" tIns="0" rIns="0" bIns="0" rtlCol="0"/>
          <a:lstStyle/>
          <a:p>
            <a:endParaRPr/>
          </a:p>
        </p:txBody>
      </p:sp>
      <p:sp>
        <p:nvSpPr>
          <p:cNvPr id="256" name="object 256"/>
          <p:cNvSpPr/>
          <p:nvPr/>
        </p:nvSpPr>
        <p:spPr>
          <a:xfrm>
            <a:off x="8696680" y="4220959"/>
            <a:ext cx="10795" cy="0"/>
          </a:xfrm>
          <a:custGeom>
            <a:avLst/>
            <a:gdLst/>
            <a:ahLst/>
            <a:cxnLst/>
            <a:rect l="l" t="t" r="r" b="b"/>
            <a:pathLst>
              <a:path w="10795">
                <a:moveTo>
                  <a:pt x="0" y="0"/>
                </a:moveTo>
                <a:lnTo>
                  <a:pt x="10604" y="0"/>
                </a:lnTo>
              </a:path>
            </a:pathLst>
          </a:custGeom>
          <a:ln w="3454">
            <a:solidFill>
              <a:srgbClr val="42859D"/>
            </a:solidFill>
          </a:ln>
        </p:spPr>
        <p:txBody>
          <a:bodyPr wrap="square" lIns="0" tIns="0" rIns="0" bIns="0" rtlCol="0"/>
          <a:lstStyle/>
          <a:p>
            <a:endParaRPr/>
          </a:p>
        </p:txBody>
      </p:sp>
      <p:sp>
        <p:nvSpPr>
          <p:cNvPr id="257" name="object 257"/>
          <p:cNvSpPr/>
          <p:nvPr/>
        </p:nvSpPr>
        <p:spPr>
          <a:xfrm>
            <a:off x="8720251" y="4246536"/>
            <a:ext cx="10795" cy="0"/>
          </a:xfrm>
          <a:custGeom>
            <a:avLst/>
            <a:gdLst/>
            <a:ahLst/>
            <a:cxnLst/>
            <a:rect l="l" t="t" r="r" b="b"/>
            <a:pathLst>
              <a:path w="10795">
                <a:moveTo>
                  <a:pt x="0" y="0"/>
                </a:moveTo>
                <a:lnTo>
                  <a:pt x="10591" y="0"/>
                </a:lnTo>
              </a:path>
            </a:pathLst>
          </a:custGeom>
          <a:ln w="47701">
            <a:solidFill>
              <a:srgbClr val="42859D"/>
            </a:solidFill>
          </a:ln>
        </p:spPr>
        <p:txBody>
          <a:bodyPr wrap="square" lIns="0" tIns="0" rIns="0" bIns="0" rtlCol="0"/>
          <a:lstStyle/>
          <a:p>
            <a:endParaRPr/>
          </a:p>
        </p:txBody>
      </p:sp>
      <p:sp>
        <p:nvSpPr>
          <p:cNvPr id="258" name="object 258"/>
          <p:cNvSpPr/>
          <p:nvPr/>
        </p:nvSpPr>
        <p:spPr>
          <a:xfrm>
            <a:off x="8749118" y="4222686"/>
            <a:ext cx="0" cy="64769"/>
          </a:xfrm>
          <a:custGeom>
            <a:avLst/>
            <a:gdLst/>
            <a:ahLst/>
            <a:cxnLst/>
            <a:rect l="l" t="t" r="r" b="b"/>
            <a:pathLst>
              <a:path h="64770">
                <a:moveTo>
                  <a:pt x="0" y="0"/>
                </a:moveTo>
                <a:lnTo>
                  <a:pt x="0" y="64262"/>
                </a:lnTo>
              </a:path>
            </a:pathLst>
          </a:custGeom>
          <a:ln w="10591">
            <a:solidFill>
              <a:srgbClr val="42859D"/>
            </a:solidFill>
          </a:ln>
        </p:spPr>
        <p:txBody>
          <a:bodyPr wrap="square" lIns="0" tIns="0" rIns="0" bIns="0" rtlCol="0"/>
          <a:lstStyle/>
          <a:p>
            <a:endParaRPr/>
          </a:p>
        </p:txBody>
      </p:sp>
      <p:sp>
        <p:nvSpPr>
          <p:cNvPr id="259" name="object 259"/>
          <p:cNvSpPr/>
          <p:nvPr/>
        </p:nvSpPr>
        <p:spPr>
          <a:xfrm>
            <a:off x="8772683" y="4222686"/>
            <a:ext cx="0" cy="80645"/>
          </a:xfrm>
          <a:custGeom>
            <a:avLst/>
            <a:gdLst/>
            <a:ahLst/>
            <a:cxnLst/>
            <a:rect l="l" t="t" r="r" b="b"/>
            <a:pathLst>
              <a:path h="80645">
                <a:moveTo>
                  <a:pt x="0" y="0"/>
                </a:moveTo>
                <a:lnTo>
                  <a:pt x="0" y="80454"/>
                </a:lnTo>
              </a:path>
            </a:pathLst>
          </a:custGeom>
          <a:ln w="10604">
            <a:solidFill>
              <a:srgbClr val="42859D"/>
            </a:solidFill>
          </a:ln>
        </p:spPr>
        <p:txBody>
          <a:bodyPr wrap="square" lIns="0" tIns="0" rIns="0" bIns="0" rtlCol="0"/>
          <a:lstStyle/>
          <a:p>
            <a:endParaRPr/>
          </a:p>
        </p:txBody>
      </p:sp>
      <p:sp>
        <p:nvSpPr>
          <p:cNvPr id="260" name="object 260"/>
          <p:cNvSpPr/>
          <p:nvPr/>
        </p:nvSpPr>
        <p:spPr>
          <a:xfrm>
            <a:off x="8796255" y="4222699"/>
            <a:ext cx="0" cy="95885"/>
          </a:xfrm>
          <a:custGeom>
            <a:avLst/>
            <a:gdLst/>
            <a:ahLst/>
            <a:cxnLst/>
            <a:rect l="l" t="t" r="r" b="b"/>
            <a:pathLst>
              <a:path h="95885">
                <a:moveTo>
                  <a:pt x="0" y="0"/>
                </a:moveTo>
                <a:lnTo>
                  <a:pt x="0" y="95376"/>
                </a:lnTo>
              </a:path>
            </a:pathLst>
          </a:custGeom>
          <a:ln w="10604">
            <a:solidFill>
              <a:srgbClr val="42859D"/>
            </a:solidFill>
          </a:ln>
        </p:spPr>
        <p:txBody>
          <a:bodyPr wrap="square" lIns="0" tIns="0" rIns="0" bIns="0" rtlCol="0"/>
          <a:lstStyle/>
          <a:p>
            <a:endParaRPr/>
          </a:p>
        </p:txBody>
      </p:sp>
      <p:sp>
        <p:nvSpPr>
          <p:cNvPr id="261" name="object 261"/>
          <p:cNvSpPr/>
          <p:nvPr/>
        </p:nvSpPr>
        <p:spPr>
          <a:xfrm>
            <a:off x="8819819" y="4222686"/>
            <a:ext cx="0" cy="73025"/>
          </a:xfrm>
          <a:custGeom>
            <a:avLst/>
            <a:gdLst/>
            <a:ahLst/>
            <a:cxnLst/>
            <a:rect l="l" t="t" r="r" b="b"/>
            <a:pathLst>
              <a:path h="73025">
                <a:moveTo>
                  <a:pt x="0" y="0"/>
                </a:moveTo>
                <a:lnTo>
                  <a:pt x="0" y="72567"/>
                </a:lnTo>
              </a:path>
            </a:pathLst>
          </a:custGeom>
          <a:ln w="10591">
            <a:solidFill>
              <a:srgbClr val="42859D"/>
            </a:solidFill>
          </a:ln>
        </p:spPr>
        <p:txBody>
          <a:bodyPr wrap="square" lIns="0" tIns="0" rIns="0" bIns="0" rtlCol="0"/>
          <a:lstStyle/>
          <a:p>
            <a:endParaRPr/>
          </a:p>
        </p:txBody>
      </p:sp>
      <p:sp>
        <p:nvSpPr>
          <p:cNvPr id="262" name="object 262"/>
          <p:cNvSpPr/>
          <p:nvPr/>
        </p:nvSpPr>
        <p:spPr>
          <a:xfrm>
            <a:off x="8843385" y="4222686"/>
            <a:ext cx="0" cy="76835"/>
          </a:xfrm>
          <a:custGeom>
            <a:avLst/>
            <a:gdLst/>
            <a:ahLst/>
            <a:cxnLst/>
            <a:rect l="l" t="t" r="r" b="b"/>
            <a:pathLst>
              <a:path h="76835">
                <a:moveTo>
                  <a:pt x="0" y="0"/>
                </a:moveTo>
                <a:lnTo>
                  <a:pt x="0" y="76631"/>
                </a:lnTo>
              </a:path>
            </a:pathLst>
          </a:custGeom>
          <a:ln w="10604">
            <a:solidFill>
              <a:srgbClr val="42859D"/>
            </a:solidFill>
          </a:ln>
        </p:spPr>
        <p:txBody>
          <a:bodyPr wrap="square" lIns="0" tIns="0" rIns="0" bIns="0" rtlCol="0"/>
          <a:lstStyle/>
          <a:p>
            <a:endParaRPr/>
          </a:p>
        </p:txBody>
      </p:sp>
      <p:sp>
        <p:nvSpPr>
          <p:cNvPr id="263" name="object 263"/>
          <p:cNvSpPr/>
          <p:nvPr/>
        </p:nvSpPr>
        <p:spPr>
          <a:xfrm>
            <a:off x="8866955" y="4222686"/>
            <a:ext cx="0" cy="161925"/>
          </a:xfrm>
          <a:custGeom>
            <a:avLst/>
            <a:gdLst/>
            <a:ahLst/>
            <a:cxnLst/>
            <a:rect l="l" t="t" r="r" b="b"/>
            <a:pathLst>
              <a:path h="161925">
                <a:moveTo>
                  <a:pt x="0" y="0"/>
                </a:moveTo>
                <a:lnTo>
                  <a:pt x="0" y="161810"/>
                </a:lnTo>
              </a:path>
            </a:pathLst>
          </a:custGeom>
          <a:ln w="10604">
            <a:solidFill>
              <a:srgbClr val="42859D"/>
            </a:solidFill>
          </a:ln>
        </p:spPr>
        <p:txBody>
          <a:bodyPr wrap="square" lIns="0" tIns="0" rIns="0" bIns="0" rtlCol="0"/>
          <a:lstStyle/>
          <a:p>
            <a:endParaRPr/>
          </a:p>
        </p:txBody>
      </p:sp>
      <p:sp>
        <p:nvSpPr>
          <p:cNvPr id="264" name="object 264"/>
          <p:cNvSpPr/>
          <p:nvPr/>
        </p:nvSpPr>
        <p:spPr>
          <a:xfrm>
            <a:off x="8890520" y="4222686"/>
            <a:ext cx="0" cy="727710"/>
          </a:xfrm>
          <a:custGeom>
            <a:avLst/>
            <a:gdLst/>
            <a:ahLst/>
            <a:cxnLst/>
            <a:rect l="l" t="t" r="r" b="b"/>
            <a:pathLst>
              <a:path h="727710">
                <a:moveTo>
                  <a:pt x="0" y="0"/>
                </a:moveTo>
                <a:lnTo>
                  <a:pt x="0" y="727303"/>
                </a:lnTo>
              </a:path>
            </a:pathLst>
          </a:custGeom>
          <a:ln w="10591">
            <a:solidFill>
              <a:srgbClr val="42859D"/>
            </a:solidFill>
          </a:ln>
        </p:spPr>
        <p:txBody>
          <a:bodyPr wrap="square" lIns="0" tIns="0" rIns="0" bIns="0" rtlCol="0"/>
          <a:lstStyle/>
          <a:p>
            <a:endParaRPr/>
          </a:p>
        </p:txBody>
      </p:sp>
      <p:sp>
        <p:nvSpPr>
          <p:cNvPr id="265" name="object 265"/>
          <p:cNvSpPr/>
          <p:nvPr/>
        </p:nvSpPr>
        <p:spPr>
          <a:xfrm>
            <a:off x="8914085" y="4222686"/>
            <a:ext cx="0" cy="786130"/>
          </a:xfrm>
          <a:custGeom>
            <a:avLst/>
            <a:gdLst/>
            <a:ahLst/>
            <a:cxnLst/>
            <a:rect l="l" t="t" r="r" b="b"/>
            <a:pathLst>
              <a:path h="786129">
                <a:moveTo>
                  <a:pt x="0" y="0"/>
                </a:moveTo>
                <a:lnTo>
                  <a:pt x="0" y="786066"/>
                </a:lnTo>
              </a:path>
            </a:pathLst>
          </a:custGeom>
          <a:ln w="10604">
            <a:solidFill>
              <a:srgbClr val="42859D"/>
            </a:solidFill>
          </a:ln>
        </p:spPr>
        <p:txBody>
          <a:bodyPr wrap="square" lIns="0" tIns="0" rIns="0" bIns="0" rtlCol="0"/>
          <a:lstStyle/>
          <a:p>
            <a:endParaRPr/>
          </a:p>
        </p:txBody>
      </p:sp>
      <p:sp>
        <p:nvSpPr>
          <p:cNvPr id="266" name="object 266"/>
          <p:cNvSpPr/>
          <p:nvPr/>
        </p:nvSpPr>
        <p:spPr>
          <a:xfrm>
            <a:off x="8937656" y="4222686"/>
            <a:ext cx="0" cy="728980"/>
          </a:xfrm>
          <a:custGeom>
            <a:avLst/>
            <a:gdLst/>
            <a:ahLst/>
            <a:cxnLst/>
            <a:rect l="l" t="t" r="r" b="b"/>
            <a:pathLst>
              <a:path h="728979">
                <a:moveTo>
                  <a:pt x="0" y="0"/>
                </a:moveTo>
                <a:lnTo>
                  <a:pt x="0" y="728421"/>
                </a:lnTo>
              </a:path>
            </a:pathLst>
          </a:custGeom>
          <a:ln w="10604">
            <a:solidFill>
              <a:srgbClr val="42859D"/>
            </a:solidFill>
          </a:ln>
        </p:spPr>
        <p:txBody>
          <a:bodyPr wrap="square" lIns="0" tIns="0" rIns="0" bIns="0" rtlCol="0"/>
          <a:lstStyle/>
          <a:p>
            <a:endParaRPr/>
          </a:p>
        </p:txBody>
      </p:sp>
      <p:sp>
        <p:nvSpPr>
          <p:cNvPr id="267" name="object 267"/>
          <p:cNvSpPr/>
          <p:nvPr/>
        </p:nvSpPr>
        <p:spPr>
          <a:xfrm>
            <a:off x="8961215" y="4222686"/>
            <a:ext cx="0" cy="722630"/>
          </a:xfrm>
          <a:custGeom>
            <a:avLst/>
            <a:gdLst/>
            <a:ahLst/>
            <a:cxnLst/>
            <a:rect l="l" t="t" r="r" b="b"/>
            <a:pathLst>
              <a:path h="722629">
                <a:moveTo>
                  <a:pt x="0" y="0"/>
                </a:moveTo>
                <a:lnTo>
                  <a:pt x="0" y="722261"/>
                </a:lnTo>
              </a:path>
            </a:pathLst>
          </a:custGeom>
          <a:ln w="10604">
            <a:solidFill>
              <a:srgbClr val="42859D"/>
            </a:solidFill>
          </a:ln>
        </p:spPr>
        <p:txBody>
          <a:bodyPr wrap="square" lIns="0" tIns="0" rIns="0" bIns="0" rtlCol="0"/>
          <a:lstStyle/>
          <a:p>
            <a:endParaRPr/>
          </a:p>
        </p:txBody>
      </p:sp>
      <p:sp>
        <p:nvSpPr>
          <p:cNvPr id="268" name="object 268"/>
          <p:cNvSpPr/>
          <p:nvPr/>
        </p:nvSpPr>
        <p:spPr>
          <a:xfrm>
            <a:off x="8984780" y="4222699"/>
            <a:ext cx="0" cy="774700"/>
          </a:xfrm>
          <a:custGeom>
            <a:avLst/>
            <a:gdLst/>
            <a:ahLst/>
            <a:cxnLst/>
            <a:rect l="l" t="t" r="r" b="b"/>
            <a:pathLst>
              <a:path h="774700">
                <a:moveTo>
                  <a:pt x="0" y="0"/>
                </a:moveTo>
                <a:lnTo>
                  <a:pt x="0" y="774090"/>
                </a:lnTo>
              </a:path>
            </a:pathLst>
          </a:custGeom>
          <a:ln w="10591">
            <a:solidFill>
              <a:srgbClr val="42859D"/>
            </a:solidFill>
          </a:ln>
        </p:spPr>
        <p:txBody>
          <a:bodyPr wrap="square" lIns="0" tIns="0" rIns="0" bIns="0" rtlCol="0"/>
          <a:lstStyle/>
          <a:p>
            <a:endParaRPr/>
          </a:p>
        </p:txBody>
      </p:sp>
      <p:sp>
        <p:nvSpPr>
          <p:cNvPr id="269" name="object 269"/>
          <p:cNvSpPr/>
          <p:nvPr/>
        </p:nvSpPr>
        <p:spPr>
          <a:xfrm>
            <a:off x="9008344" y="4222686"/>
            <a:ext cx="0" cy="831215"/>
          </a:xfrm>
          <a:custGeom>
            <a:avLst/>
            <a:gdLst/>
            <a:ahLst/>
            <a:cxnLst/>
            <a:rect l="l" t="t" r="r" b="b"/>
            <a:pathLst>
              <a:path h="831214">
                <a:moveTo>
                  <a:pt x="0" y="0"/>
                </a:moveTo>
                <a:lnTo>
                  <a:pt x="0" y="830668"/>
                </a:lnTo>
              </a:path>
            </a:pathLst>
          </a:custGeom>
          <a:ln w="10579">
            <a:solidFill>
              <a:srgbClr val="42859D"/>
            </a:solidFill>
          </a:ln>
        </p:spPr>
        <p:txBody>
          <a:bodyPr wrap="square" lIns="0" tIns="0" rIns="0" bIns="0" rtlCol="0"/>
          <a:lstStyle/>
          <a:p>
            <a:endParaRPr/>
          </a:p>
        </p:txBody>
      </p:sp>
      <p:sp>
        <p:nvSpPr>
          <p:cNvPr id="270" name="object 270"/>
          <p:cNvSpPr/>
          <p:nvPr/>
        </p:nvSpPr>
        <p:spPr>
          <a:xfrm>
            <a:off x="9031916" y="4222686"/>
            <a:ext cx="0" cy="871219"/>
          </a:xfrm>
          <a:custGeom>
            <a:avLst/>
            <a:gdLst/>
            <a:ahLst/>
            <a:cxnLst/>
            <a:rect l="l" t="t" r="r" b="b"/>
            <a:pathLst>
              <a:path h="871220">
                <a:moveTo>
                  <a:pt x="0" y="0"/>
                </a:moveTo>
                <a:lnTo>
                  <a:pt x="0" y="870623"/>
                </a:lnTo>
              </a:path>
            </a:pathLst>
          </a:custGeom>
          <a:ln w="10604">
            <a:solidFill>
              <a:srgbClr val="42859D"/>
            </a:solidFill>
          </a:ln>
        </p:spPr>
        <p:txBody>
          <a:bodyPr wrap="square" lIns="0" tIns="0" rIns="0" bIns="0" rtlCol="0"/>
          <a:lstStyle/>
          <a:p>
            <a:endParaRPr/>
          </a:p>
        </p:txBody>
      </p:sp>
      <p:sp>
        <p:nvSpPr>
          <p:cNvPr id="271" name="object 271"/>
          <p:cNvSpPr/>
          <p:nvPr/>
        </p:nvSpPr>
        <p:spPr>
          <a:xfrm>
            <a:off x="9055487" y="4222686"/>
            <a:ext cx="0" cy="909319"/>
          </a:xfrm>
          <a:custGeom>
            <a:avLst/>
            <a:gdLst/>
            <a:ahLst/>
            <a:cxnLst/>
            <a:rect l="l" t="t" r="r" b="b"/>
            <a:pathLst>
              <a:path h="909320">
                <a:moveTo>
                  <a:pt x="0" y="0"/>
                </a:moveTo>
                <a:lnTo>
                  <a:pt x="0" y="909243"/>
                </a:lnTo>
              </a:path>
            </a:pathLst>
          </a:custGeom>
          <a:ln w="10604">
            <a:solidFill>
              <a:srgbClr val="42859D"/>
            </a:solidFill>
          </a:ln>
        </p:spPr>
        <p:txBody>
          <a:bodyPr wrap="square" lIns="0" tIns="0" rIns="0" bIns="0" rtlCol="0"/>
          <a:lstStyle/>
          <a:p>
            <a:endParaRPr/>
          </a:p>
        </p:txBody>
      </p:sp>
      <p:sp>
        <p:nvSpPr>
          <p:cNvPr id="272" name="object 272"/>
          <p:cNvSpPr/>
          <p:nvPr/>
        </p:nvSpPr>
        <p:spPr>
          <a:xfrm>
            <a:off x="9079052" y="4222686"/>
            <a:ext cx="0" cy="946150"/>
          </a:xfrm>
          <a:custGeom>
            <a:avLst/>
            <a:gdLst/>
            <a:ahLst/>
            <a:cxnLst/>
            <a:rect l="l" t="t" r="r" b="b"/>
            <a:pathLst>
              <a:path h="946150">
                <a:moveTo>
                  <a:pt x="0" y="0"/>
                </a:moveTo>
                <a:lnTo>
                  <a:pt x="0" y="945769"/>
                </a:lnTo>
              </a:path>
            </a:pathLst>
          </a:custGeom>
          <a:ln w="10591">
            <a:solidFill>
              <a:srgbClr val="42859D"/>
            </a:solidFill>
          </a:ln>
        </p:spPr>
        <p:txBody>
          <a:bodyPr wrap="square" lIns="0" tIns="0" rIns="0" bIns="0" rtlCol="0"/>
          <a:lstStyle/>
          <a:p>
            <a:endParaRPr/>
          </a:p>
        </p:txBody>
      </p:sp>
      <p:sp>
        <p:nvSpPr>
          <p:cNvPr id="273" name="object 273"/>
          <p:cNvSpPr/>
          <p:nvPr/>
        </p:nvSpPr>
        <p:spPr>
          <a:xfrm>
            <a:off x="9102617" y="4222686"/>
            <a:ext cx="0" cy="993140"/>
          </a:xfrm>
          <a:custGeom>
            <a:avLst/>
            <a:gdLst/>
            <a:ahLst/>
            <a:cxnLst/>
            <a:rect l="l" t="t" r="r" b="b"/>
            <a:pathLst>
              <a:path h="993139">
                <a:moveTo>
                  <a:pt x="0" y="0"/>
                </a:moveTo>
                <a:lnTo>
                  <a:pt x="0" y="992860"/>
                </a:lnTo>
              </a:path>
            </a:pathLst>
          </a:custGeom>
          <a:ln w="10604">
            <a:solidFill>
              <a:srgbClr val="42859D"/>
            </a:solidFill>
          </a:ln>
        </p:spPr>
        <p:txBody>
          <a:bodyPr wrap="square" lIns="0" tIns="0" rIns="0" bIns="0" rtlCol="0"/>
          <a:lstStyle/>
          <a:p>
            <a:endParaRPr/>
          </a:p>
        </p:txBody>
      </p:sp>
      <p:sp>
        <p:nvSpPr>
          <p:cNvPr id="274" name="object 274"/>
          <p:cNvSpPr/>
          <p:nvPr/>
        </p:nvSpPr>
        <p:spPr>
          <a:xfrm>
            <a:off x="9126187" y="4222686"/>
            <a:ext cx="0" cy="1064895"/>
          </a:xfrm>
          <a:custGeom>
            <a:avLst/>
            <a:gdLst/>
            <a:ahLst/>
            <a:cxnLst/>
            <a:rect l="l" t="t" r="r" b="b"/>
            <a:pathLst>
              <a:path h="1064895">
                <a:moveTo>
                  <a:pt x="0" y="0"/>
                </a:moveTo>
                <a:lnTo>
                  <a:pt x="0" y="1064348"/>
                </a:lnTo>
              </a:path>
            </a:pathLst>
          </a:custGeom>
          <a:ln w="10604">
            <a:solidFill>
              <a:srgbClr val="42859D"/>
            </a:solidFill>
          </a:ln>
        </p:spPr>
        <p:txBody>
          <a:bodyPr wrap="square" lIns="0" tIns="0" rIns="0" bIns="0" rtlCol="0"/>
          <a:lstStyle/>
          <a:p>
            <a:endParaRPr/>
          </a:p>
        </p:txBody>
      </p:sp>
      <p:sp>
        <p:nvSpPr>
          <p:cNvPr id="275" name="object 275"/>
          <p:cNvSpPr/>
          <p:nvPr/>
        </p:nvSpPr>
        <p:spPr>
          <a:xfrm>
            <a:off x="9149753" y="4222686"/>
            <a:ext cx="0" cy="1356360"/>
          </a:xfrm>
          <a:custGeom>
            <a:avLst/>
            <a:gdLst/>
            <a:ahLst/>
            <a:cxnLst/>
            <a:rect l="l" t="t" r="r" b="b"/>
            <a:pathLst>
              <a:path h="1356360">
                <a:moveTo>
                  <a:pt x="0" y="0"/>
                </a:moveTo>
                <a:lnTo>
                  <a:pt x="0" y="1356207"/>
                </a:lnTo>
              </a:path>
            </a:pathLst>
          </a:custGeom>
          <a:ln w="10591">
            <a:solidFill>
              <a:srgbClr val="42859D"/>
            </a:solidFill>
          </a:ln>
        </p:spPr>
        <p:txBody>
          <a:bodyPr wrap="square" lIns="0" tIns="0" rIns="0" bIns="0" rtlCol="0"/>
          <a:lstStyle/>
          <a:p>
            <a:endParaRPr/>
          </a:p>
        </p:txBody>
      </p:sp>
      <p:sp>
        <p:nvSpPr>
          <p:cNvPr id="276" name="object 276"/>
          <p:cNvSpPr txBox="1"/>
          <p:nvPr/>
        </p:nvSpPr>
        <p:spPr>
          <a:xfrm>
            <a:off x="9247727" y="5480469"/>
            <a:ext cx="238760" cy="133350"/>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-90%</a:t>
            </a:r>
            <a:endParaRPr sz="800">
              <a:latin typeface="Calibri"/>
              <a:cs typeface="Calibri"/>
            </a:endParaRPr>
          </a:p>
        </p:txBody>
      </p:sp>
      <p:sp>
        <p:nvSpPr>
          <p:cNvPr id="277" name="object 277"/>
          <p:cNvSpPr txBox="1"/>
          <p:nvPr/>
        </p:nvSpPr>
        <p:spPr>
          <a:xfrm>
            <a:off x="9247727" y="5244858"/>
            <a:ext cx="234950" cy="133350"/>
          </a:xfrm>
          <a:prstGeom prst="rect">
            <a:avLst/>
          </a:prstGeom>
        </p:spPr>
        <p:txBody>
          <a:bodyPr vert="horz" wrap="square" lIns="0" tIns="0" rIns="0" bIns="0" rtlCol="0">
            <a:spAutoFit/>
          </a:bodyPr>
          <a:lstStyle/>
          <a:p>
            <a:pPr marL="12700">
              <a:lnSpc>
                <a:spcPct val="100000"/>
              </a:lnSpc>
            </a:pPr>
            <a:r>
              <a:rPr sz="800" dirty="0">
                <a:solidFill>
                  <a:srgbClr val="474C55"/>
                </a:solidFill>
                <a:latin typeface="Calibri"/>
                <a:cs typeface="Calibri"/>
              </a:rPr>
              <a:t>-</a:t>
            </a:r>
            <a:r>
              <a:rPr sz="800" spc="-35" dirty="0">
                <a:solidFill>
                  <a:srgbClr val="474C55"/>
                </a:solidFill>
                <a:latin typeface="Calibri"/>
                <a:cs typeface="Calibri"/>
              </a:rPr>
              <a:t>7</a:t>
            </a:r>
            <a:r>
              <a:rPr sz="800" spc="20" dirty="0">
                <a:solidFill>
                  <a:srgbClr val="474C55"/>
                </a:solidFill>
                <a:latin typeface="Calibri"/>
                <a:cs typeface="Calibri"/>
              </a:rPr>
              <a:t>5%</a:t>
            </a:r>
            <a:endParaRPr sz="800">
              <a:latin typeface="Calibri"/>
              <a:cs typeface="Calibri"/>
            </a:endParaRPr>
          </a:p>
        </p:txBody>
      </p:sp>
      <p:sp>
        <p:nvSpPr>
          <p:cNvPr id="278" name="object 278"/>
          <p:cNvSpPr txBox="1"/>
          <p:nvPr/>
        </p:nvSpPr>
        <p:spPr>
          <a:xfrm>
            <a:off x="9247727" y="5020322"/>
            <a:ext cx="238760" cy="133350"/>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-60%</a:t>
            </a:r>
            <a:endParaRPr sz="800">
              <a:latin typeface="Calibri"/>
              <a:cs typeface="Calibri"/>
            </a:endParaRPr>
          </a:p>
        </p:txBody>
      </p:sp>
      <p:sp>
        <p:nvSpPr>
          <p:cNvPr id="279" name="object 279"/>
          <p:cNvSpPr txBox="1"/>
          <p:nvPr/>
        </p:nvSpPr>
        <p:spPr>
          <a:xfrm>
            <a:off x="9251994" y="4828400"/>
            <a:ext cx="238760" cy="133350"/>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-45%</a:t>
            </a:r>
            <a:endParaRPr sz="800">
              <a:latin typeface="Calibri"/>
              <a:cs typeface="Calibri"/>
            </a:endParaRPr>
          </a:p>
        </p:txBody>
      </p:sp>
      <p:sp>
        <p:nvSpPr>
          <p:cNvPr id="280" name="object 280"/>
          <p:cNvSpPr txBox="1"/>
          <p:nvPr/>
        </p:nvSpPr>
        <p:spPr>
          <a:xfrm>
            <a:off x="9251994" y="4603864"/>
            <a:ext cx="238760" cy="133350"/>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-30%</a:t>
            </a:r>
            <a:endParaRPr sz="800">
              <a:latin typeface="Calibri"/>
              <a:cs typeface="Calibri"/>
            </a:endParaRPr>
          </a:p>
        </p:txBody>
      </p:sp>
      <p:sp>
        <p:nvSpPr>
          <p:cNvPr id="281" name="object 281"/>
          <p:cNvSpPr txBox="1"/>
          <p:nvPr/>
        </p:nvSpPr>
        <p:spPr>
          <a:xfrm>
            <a:off x="9253315" y="4381156"/>
            <a:ext cx="238760" cy="133350"/>
          </a:xfrm>
          <a:prstGeom prst="rect">
            <a:avLst/>
          </a:prstGeom>
        </p:spPr>
        <p:txBody>
          <a:bodyPr vert="horz" wrap="square" lIns="0" tIns="0" rIns="0" bIns="0" rtlCol="0">
            <a:spAutoFit/>
          </a:bodyPr>
          <a:lstStyle/>
          <a:p>
            <a:pPr marL="12700">
              <a:lnSpc>
                <a:spcPct val="100000"/>
              </a:lnSpc>
            </a:pPr>
            <a:r>
              <a:rPr sz="800" spc="10" dirty="0">
                <a:solidFill>
                  <a:srgbClr val="474C55"/>
                </a:solidFill>
                <a:latin typeface="Calibri"/>
                <a:cs typeface="Calibri"/>
              </a:rPr>
              <a:t>-15%</a:t>
            </a:r>
            <a:endParaRPr sz="800">
              <a:latin typeface="Calibri"/>
              <a:cs typeface="Calibri"/>
            </a:endParaRPr>
          </a:p>
        </p:txBody>
      </p:sp>
      <p:sp>
        <p:nvSpPr>
          <p:cNvPr id="282" name="object 282"/>
          <p:cNvSpPr txBox="1"/>
          <p:nvPr/>
        </p:nvSpPr>
        <p:spPr>
          <a:xfrm>
            <a:off x="9292532" y="4140974"/>
            <a:ext cx="15557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0%</a:t>
            </a:r>
            <a:endParaRPr sz="800">
              <a:latin typeface="Calibri"/>
              <a:cs typeface="Calibri"/>
            </a:endParaRPr>
          </a:p>
        </p:txBody>
      </p:sp>
      <p:sp>
        <p:nvSpPr>
          <p:cNvPr id="283" name="object 283"/>
          <p:cNvSpPr txBox="1"/>
          <p:nvPr/>
        </p:nvSpPr>
        <p:spPr>
          <a:xfrm>
            <a:off x="9271806" y="3877830"/>
            <a:ext cx="207645" cy="133350"/>
          </a:xfrm>
          <a:prstGeom prst="rect">
            <a:avLst/>
          </a:prstGeom>
        </p:spPr>
        <p:txBody>
          <a:bodyPr vert="horz" wrap="square" lIns="0" tIns="0" rIns="0" bIns="0" rtlCol="0">
            <a:spAutoFit/>
          </a:bodyPr>
          <a:lstStyle/>
          <a:p>
            <a:pPr marL="12700">
              <a:lnSpc>
                <a:spcPct val="100000"/>
              </a:lnSpc>
            </a:pPr>
            <a:r>
              <a:rPr sz="800" spc="15" dirty="0">
                <a:solidFill>
                  <a:srgbClr val="474C55"/>
                </a:solidFill>
                <a:latin typeface="Calibri"/>
                <a:cs typeface="Calibri"/>
              </a:rPr>
              <a:t>15%</a:t>
            </a:r>
            <a:endParaRPr sz="800">
              <a:latin typeface="Calibri"/>
              <a:cs typeface="Calibri"/>
            </a:endParaRPr>
          </a:p>
        </p:txBody>
      </p:sp>
      <p:sp>
        <p:nvSpPr>
          <p:cNvPr id="284" name="object 284"/>
          <p:cNvSpPr txBox="1"/>
          <p:nvPr/>
        </p:nvSpPr>
        <p:spPr>
          <a:xfrm>
            <a:off x="9271806" y="3653294"/>
            <a:ext cx="207645" cy="133350"/>
          </a:xfrm>
          <a:prstGeom prst="rect">
            <a:avLst/>
          </a:prstGeom>
        </p:spPr>
        <p:txBody>
          <a:bodyPr vert="horz" wrap="square" lIns="0" tIns="0" rIns="0" bIns="0" rtlCol="0">
            <a:spAutoFit/>
          </a:bodyPr>
          <a:lstStyle/>
          <a:p>
            <a:pPr marL="12700">
              <a:lnSpc>
                <a:spcPct val="100000"/>
              </a:lnSpc>
            </a:pPr>
            <a:r>
              <a:rPr sz="800" spc="15" dirty="0">
                <a:solidFill>
                  <a:srgbClr val="474C55"/>
                </a:solidFill>
                <a:latin typeface="Calibri"/>
                <a:cs typeface="Calibri"/>
              </a:rPr>
              <a:t>30%</a:t>
            </a:r>
            <a:endParaRPr sz="800">
              <a:latin typeface="Calibri"/>
              <a:cs typeface="Calibri"/>
            </a:endParaRPr>
          </a:p>
        </p:txBody>
      </p:sp>
      <p:sp>
        <p:nvSpPr>
          <p:cNvPr id="285" name="object 285"/>
          <p:cNvSpPr txBox="1"/>
          <p:nvPr/>
        </p:nvSpPr>
        <p:spPr>
          <a:xfrm>
            <a:off x="9271806" y="3428758"/>
            <a:ext cx="207645" cy="133350"/>
          </a:xfrm>
          <a:prstGeom prst="rect">
            <a:avLst/>
          </a:prstGeom>
        </p:spPr>
        <p:txBody>
          <a:bodyPr vert="horz" wrap="square" lIns="0" tIns="0" rIns="0" bIns="0" rtlCol="0">
            <a:spAutoFit/>
          </a:bodyPr>
          <a:lstStyle/>
          <a:p>
            <a:pPr marL="12700">
              <a:lnSpc>
                <a:spcPct val="100000"/>
              </a:lnSpc>
            </a:pPr>
            <a:r>
              <a:rPr sz="800" spc="15" dirty="0">
                <a:solidFill>
                  <a:srgbClr val="474C55"/>
                </a:solidFill>
                <a:latin typeface="Calibri"/>
                <a:cs typeface="Calibri"/>
              </a:rPr>
              <a:t>45%</a:t>
            </a:r>
            <a:endParaRPr sz="800">
              <a:latin typeface="Calibri"/>
              <a:cs typeface="Calibri"/>
            </a:endParaRPr>
          </a:p>
        </p:txBody>
      </p:sp>
      <p:sp>
        <p:nvSpPr>
          <p:cNvPr id="286" name="object 286"/>
          <p:cNvSpPr txBox="1"/>
          <p:nvPr/>
        </p:nvSpPr>
        <p:spPr>
          <a:xfrm>
            <a:off x="9271806" y="3204222"/>
            <a:ext cx="207645" cy="133350"/>
          </a:xfrm>
          <a:prstGeom prst="rect">
            <a:avLst/>
          </a:prstGeom>
        </p:spPr>
        <p:txBody>
          <a:bodyPr vert="horz" wrap="square" lIns="0" tIns="0" rIns="0" bIns="0" rtlCol="0">
            <a:spAutoFit/>
          </a:bodyPr>
          <a:lstStyle/>
          <a:p>
            <a:pPr marL="12700">
              <a:lnSpc>
                <a:spcPct val="100000"/>
              </a:lnSpc>
            </a:pPr>
            <a:r>
              <a:rPr sz="800" spc="15" dirty="0">
                <a:solidFill>
                  <a:srgbClr val="474C55"/>
                </a:solidFill>
                <a:latin typeface="Calibri"/>
                <a:cs typeface="Calibri"/>
              </a:rPr>
              <a:t>60%</a:t>
            </a:r>
            <a:endParaRPr sz="800">
              <a:latin typeface="Calibri"/>
              <a:cs typeface="Calibri"/>
            </a:endParaRPr>
          </a:p>
        </p:txBody>
      </p:sp>
      <p:sp>
        <p:nvSpPr>
          <p:cNvPr id="287" name="object 287"/>
          <p:cNvSpPr txBox="1"/>
          <p:nvPr/>
        </p:nvSpPr>
        <p:spPr>
          <a:xfrm>
            <a:off x="9271806" y="2979686"/>
            <a:ext cx="203835" cy="133350"/>
          </a:xfrm>
          <a:prstGeom prst="rect">
            <a:avLst/>
          </a:prstGeom>
        </p:spPr>
        <p:txBody>
          <a:bodyPr vert="horz" wrap="square" lIns="0" tIns="0" rIns="0" bIns="0" rtlCol="0">
            <a:spAutoFit/>
          </a:bodyPr>
          <a:lstStyle/>
          <a:p>
            <a:pPr marL="12700">
              <a:lnSpc>
                <a:spcPct val="100000"/>
              </a:lnSpc>
            </a:pPr>
            <a:r>
              <a:rPr sz="800" spc="-35" dirty="0">
                <a:solidFill>
                  <a:srgbClr val="474C55"/>
                </a:solidFill>
                <a:latin typeface="Calibri"/>
                <a:cs typeface="Calibri"/>
              </a:rPr>
              <a:t>7</a:t>
            </a:r>
            <a:r>
              <a:rPr sz="800" dirty="0">
                <a:solidFill>
                  <a:srgbClr val="474C55"/>
                </a:solidFill>
                <a:latin typeface="Calibri"/>
                <a:cs typeface="Calibri"/>
              </a:rPr>
              <a:t>5</a:t>
            </a:r>
            <a:r>
              <a:rPr sz="800" spc="40" dirty="0">
                <a:solidFill>
                  <a:srgbClr val="474C55"/>
                </a:solidFill>
                <a:latin typeface="Calibri"/>
                <a:cs typeface="Calibri"/>
              </a:rPr>
              <a:t>%</a:t>
            </a:r>
            <a:endParaRPr sz="800">
              <a:latin typeface="Calibri"/>
              <a:cs typeface="Calibri"/>
            </a:endParaRPr>
          </a:p>
        </p:txBody>
      </p:sp>
      <p:sp>
        <p:nvSpPr>
          <p:cNvPr id="288" name="object 288"/>
          <p:cNvSpPr txBox="1"/>
          <p:nvPr/>
        </p:nvSpPr>
        <p:spPr>
          <a:xfrm>
            <a:off x="2779960" y="2588729"/>
            <a:ext cx="6724015" cy="312420"/>
          </a:xfrm>
          <a:prstGeom prst="rect">
            <a:avLst/>
          </a:prstGeom>
        </p:spPr>
        <p:txBody>
          <a:bodyPr vert="horz" wrap="square" lIns="0" tIns="0" rIns="0" bIns="0" rtlCol="0">
            <a:spAutoFit/>
          </a:bodyPr>
          <a:lstStyle/>
          <a:p>
            <a:pPr marR="5080" algn="r">
              <a:lnSpc>
                <a:spcPct val="100000"/>
              </a:lnSpc>
              <a:tabLst>
                <a:tab pos="6412865" algn="l"/>
              </a:tabLst>
            </a:pPr>
            <a:r>
              <a:rPr sz="1200" spc="15" baseline="3472" dirty="0">
                <a:solidFill>
                  <a:srgbClr val="474C55"/>
                </a:solidFill>
                <a:latin typeface="Calibri"/>
                <a:cs typeface="Calibri"/>
              </a:rPr>
              <a:t>$350B</a:t>
            </a:r>
            <a:r>
              <a:rPr sz="1200" u="sng" spc="15" baseline="3472" dirty="0">
                <a:solidFill>
                  <a:srgbClr val="474C55"/>
                </a:solidFill>
                <a:latin typeface="Calibri"/>
                <a:cs typeface="Calibri"/>
              </a:rPr>
              <a:t>	</a:t>
            </a:r>
            <a:r>
              <a:rPr sz="800" spc="10" dirty="0">
                <a:solidFill>
                  <a:srgbClr val="474C55"/>
                </a:solidFill>
                <a:latin typeface="Calibri"/>
                <a:cs typeface="Calibri"/>
              </a:rPr>
              <a:t>105%</a:t>
            </a:r>
            <a:endParaRPr sz="800">
              <a:latin typeface="Calibri"/>
              <a:cs typeface="Calibri"/>
            </a:endParaRPr>
          </a:p>
          <a:p>
            <a:pPr marR="28575" algn="r">
              <a:lnSpc>
                <a:spcPct val="100000"/>
              </a:lnSpc>
              <a:spcBef>
                <a:spcPts val="450"/>
              </a:spcBef>
            </a:pPr>
            <a:r>
              <a:rPr sz="800" spc="15" dirty="0">
                <a:solidFill>
                  <a:srgbClr val="474C55"/>
                </a:solidFill>
                <a:latin typeface="Calibri"/>
                <a:cs typeface="Calibri"/>
              </a:rPr>
              <a:t>90%</a:t>
            </a:r>
            <a:endParaRPr sz="800">
              <a:latin typeface="Calibri"/>
              <a:cs typeface="Calibri"/>
            </a:endParaRPr>
          </a:p>
        </p:txBody>
      </p:sp>
      <p:sp>
        <p:nvSpPr>
          <p:cNvPr id="289" name="object 289"/>
          <p:cNvSpPr/>
          <p:nvPr/>
        </p:nvSpPr>
        <p:spPr>
          <a:xfrm>
            <a:off x="3201832" y="3731966"/>
            <a:ext cx="24130" cy="96520"/>
          </a:xfrm>
          <a:custGeom>
            <a:avLst/>
            <a:gdLst/>
            <a:ahLst/>
            <a:cxnLst/>
            <a:rect l="l" t="t" r="r" b="b"/>
            <a:pathLst>
              <a:path w="24130" h="96520">
                <a:moveTo>
                  <a:pt x="23647" y="96532"/>
                </a:moveTo>
                <a:lnTo>
                  <a:pt x="0" y="0"/>
                </a:lnTo>
              </a:path>
            </a:pathLst>
          </a:custGeom>
          <a:ln w="21996">
            <a:solidFill>
              <a:srgbClr val="00B5D1"/>
            </a:solidFill>
          </a:ln>
        </p:spPr>
        <p:txBody>
          <a:bodyPr wrap="square" lIns="0" tIns="0" rIns="0" bIns="0" rtlCol="0"/>
          <a:lstStyle/>
          <a:p>
            <a:endParaRPr/>
          </a:p>
        </p:txBody>
      </p:sp>
      <p:sp>
        <p:nvSpPr>
          <p:cNvPr id="290" name="object 290"/>
          <p:cNvSpPr/>
          <p:nvPr/>
        </p:nvSpPr>
        <p:spPr>
          <a:xfrm>
            <a:off x="3225477" y="3707415"/>
            <a:ext cx="24130" cy="121285"/>
          </a:xfrm>
          <a:custGeom>
            <a:avLst/>
            <a:gdLst/>
            <a:ahLst/>
            <a:cxnLst/>
            <a:rect l="l" t="t" r="r" b="b"/>
            <a:pathLst>
              <a:path w="24130" h="121285">
                <a:moveTo>
                  <a:pt x="23647" y="0"/>
                </a:moveTo>
                <a:lnTo>
                  <a:pt x="0" y="121081"/>
                </a:lnTo>
              </a:path>
            </a:pathLst>
          </a:custGeom>
          <a:ln w="21996">
            <a:solidFill>
              <a:srgbClr val="00B5D1"/>
            </a:solidFill>
          </a:ln>
        </p:spPr>
        <p:txBody>
          <a:bodyPr wrap="square" lIns="0" tIns="0" rIns="0" bIns="0" rtlCol="0"/>
          <a:lstStyle/>
          <a:p>
            <a:endParaRPr/>
          </a:p>
        </p:txBody>
      </p:sp>
      <p:sp>
        <p:nvSpPr>
          <p:cNvPr id="291" name="object 291"/>
          <p:cNvSpPr/>
          <p:nvPr/>
        </p:nvSpPr>
        <p:spPr>
          <a:xfrm>
            <a:off x="3249122" y="3512853"/>
            <a:ext cx="24130" cy="194945"/>
          </a:xfrm>
          <a:custGeom>
            <a:avLst/>
            <a:gdLst/>
            <a:ahLst/>
            <a:cxnLst/>
            <a:rect l="l" t="t" r="r" b="b"/>
            <a:pathLst>
              <a:path w="24129" h="194945">
                <a:moveTo>
                  <a:pt x="23647" y="0"/>
                </a:moveTo>
                <a:lnTo>
                  <a:pt x="0" y="194564"/>
                </a:lnTo>
              </a:path>
            </a:pathLst>
          </a:custGeom>
          <a:ln w="21996">
            <a:solidFill>
              <a:srgbClr val="00B5D1"/>
            </a:solidFill>
          </a:ln>
        </p:spPr>
        <p:txBody>
          <a:bodyPr wrap="square" lIns="0" tIns="0" rIns="0" bIns="0" rtlCol="0"/>
          <a:lstStyle/>
          <a:p>
            <a:endParaRPr/>
          </a:p>
        </p:txBody>
      </p:sp>
      <p:sp>
        <p:nvSpPr>
          <p:cNvPr id="292" name="object 292"/>
          <p:cNvSpPr/>
          <p:nvPr/>
        </p:nvSpPr>
        <p:spPr>
          <a:xfrm>
            <a:off x="3272767" y="3512846"/>
            <a:ext cx="24130" cy="104139"/>
          </a:xfrm>
          <a:custGeom>
            <a:avLst/>
            <a:gdLst/>
            <a:ahLst/>
            <a:cxnLst/>
            <a:rect l="l" t="t" r="r" b="b"/>
            <a:pathLst>
              <a:path w="24129" h="104139">
                <a:moveTo>
                  <a:pt x="23647" y="103720"/>
                </a:moveTo>
                <a:lnTo>
                  <a:pt x="0" y="0"/>
                </a:lnTo>
              </a:path>
            </a:pathLst>
          </a:custGeom>
          <a:ln w="21996">
            <a:solidFill>
              <a:srgbClr val="00B5D1"/>
            </a:solidFill>
          </a:ln>
        </p:spPr>
        <p:txBody>
          <a:bodyPr wrap="square" lIns="0" tIns="0" rIns="0" bIns="0" rtlCol="0"/>
          <a:lstStyle/>
          <a:p>
            <a:endParaRPr/>
          </a:p>
        </p:txBody>
      </p:sp>
      <p:sp>
        <p:nvSpPr>
          <p:cNvPr id="293" name="object 293"/>
          <p:cNvSpPr/>
          <p:nvPr/>
        </p:nvSpPr>
        <p:spPr>
          <a:xfrm>
            <a:off x="3296411" y="3616566"/>
            <a:ext cx="24130" cy="155575"/>
          </a:xfrm>
          <a:custGeom>
            <a:avLst/>
            <a:gdLst/>
            <a:ahLst/>
            <a:cxnLst/>
            <a:rect l="l" t="t" r="r" b="b"/>
            <a:pathLst>
              <a:path w="24129" h="155575">
                <a:moveTo>
                  <a:pt x="23647" y="155359"/>
                </a:moveTo>
                <a:lnTo>
                  <a:pt x="0" y="0"/>
                </a:lnTo>
              </a:path>
            </a:pathLst>
          </a:custGeom>
          <a:ln w="21996">
            <a:solidFill>
              <a:srgbClr val="00B5D1"/>
            </a:solidFill>
          </a:ln>
        </p:spPr>
        <p:txBody>
          <a:bodyPr wrap="square" lIns="0" tIns="0" rIns="0" bIns="0" rtlCol="0"/>
          <a:lstStyle/>
          <a:p>
            <a:endParaRPr/>
          </a:p>
        </p:txBody>
      </p:sp>
      <p:sp>
        <p:nvSpPr>
          <p:cNvPr id="294" name="object 294"/>
          <p:cNvSpPr/>
          <p:nvPr/>
        </p:nvSpPr>
        <p:spPr>
          <a:xfrm>
            <a:off x="3320058" y="3771920"/>
            <a:ext cx="24130" cy="8255"/>
          </a:xfrm>
          <a:custGeom>
            <a:avLst/>
            <a:gdLst/>
            <a:ahLst/>
            <a:cxnLst/>
            <a:rect l="l" t="t" r="r" b="b"/>
            <a:pathLst>
              <a:path w="24129" h="8254">
                <a:moveTo>
                  <a:pt x="23647" y="7937"/>
                </a:moveTo>
                <a:lnTo>
                  <a:pt x="0" y="0"/>
                </a:lnTo>
              </a:path>
            </a:pathLst>
          </a:custGeom>
          <a:ln w="21996">
            <a:solidFill>
              <a:srgbClr val="00B5D1"/>
            </a:solidFill>
          </a:ln>
        </p:spPr>
        <p:txBody>
          <a:bodyPr wrap="square" lIns="0" tIns="0" rIns="0" bIns="0" rtlCol="0"/>
          <a:lstStyle/>
          <a:p>
            <a:endParaRPr/>
          </a:p>
        </p:txBody>
      </p:sp>
      <p:sp>
        <p:nvSpPr>
          <p:cNvPr id="295" name="object 295"/>
          <p:cNvSpPr/>
          <p:nvPr/>
        </p:nvSpPr>
        <p:spPr>
          <a:xfrm>
            <a:off x="3343702" y="3779857"/>
            <a:ext cx="24130" cy="163195"/>
          </a:xfrm>
          <a:custGeom>
            <a:avLst/>
            <a:gdLst/>
            <a:ahLst/>
            <a:cxnLst/>
            <a:rect l="l" t="t" r="r" b="b"/>
            <a:pathLst>
              <a:path w="24129" h="163195">
                <a:moveTo>
                  <a:pt x="23647" y="162687"/>
                </a:moveTo>
                <a:lnTo>
                  <a:pt x="0" y="0"/>
                </a:lnTo>
              </a:path>
            </a:pathLst>
          </a:custGeom>
          <a:ln w="21996">
            <a:solidFill>
              <a:srgbClr val="00B5D1"/>
            </a:solidFill>
          </a:ln>
        </p:spPr>
        <p:txBody>
          <a:bodyPr wrap="square" lIns="0" tIns="0" rIns="0" bIns="0" rtlCol="0"/>
          <a:lstStyle/>
          <a:p>
            <a:endParaRPr/>
          </a:p>
        </p:txBody>
      </p:sp>
      <p:sp>
        <p:nvSpPr>
          <p:cNvPr id="296" name="object 296"/>
          <p:cNvSpPr/>
          <p:nvPr/>
        </p:nvSpPr>
        <p:spPr>
          <a:xfrm>
            <a:off x="3367347" y="3942548"/>
            <a:ext cx="24130" cy="167640"/>
          </a:xfrm>
          <a:custGeom>
            <a:avLst/>
            <a:gdLst/>
            <a:ahLst/>
            <a:cxnLst/>
            <a:rect l="l" t="t" r="r" b="b"/>
            <a:pathLst>
              <a:path w="24129" h="167639">
                <a:moveTo>
                  <a:pt x="23647" y="167614"/>
                </a:moveTo>
                <a:lnTo>
                  <a:pt x="0" y="0"/>
                </a:lnTo>
              </a:path>
            </a:pathLst>
          </a:custGeom>
          <a:ln w="21996">
            <a:solidFill>
              <a:srgbClr val="00B5D1"/>
            </a:solidFill>
          </a:ln>
        </p:spPr>
        <p:txBody>
          <a:bodyPr wrap="square" lIns="0" tIns="0" rIns="0" bIns="0" rtlCol="0"/>
          <a:lstStyle/>
          <a:p>
            <a:endParaRPr/>
          </a:p>
        </p:txBody>
      </p:sp>
      <p:sp>
        <p:nvSpPr>
          <p:cNvPr id="297" name="object 297"/>
          <p:cNvSpPr/>
          <p:nvPr/>
        </p:nvSpPr>
        <p:spPr>
          <a:xfrm>
            <a:off x="3390992" y="4095800"/>
            <a:ext cx="24130" cy="14604"/>
          </a:xfrm>
          <a:custGeom>
            <a:avLst/>
            <a:gdLst/>
            <a:ahLst/>
            <a:cxnLst/>
            <a:rect l="l" t="t" r="r" b="b"/>
            <a:pathLst>
              <a:path w="24129" h="14604">
                <a:moveTo>
                  <a:pt x="23647" y="0"/>
                </a:moveTo>
                <a:lnTo>
                  <a:pt x="0" y="14363"/>
                </a:lnTo>
              </a:path>
            </a:pathLst>
          </a:custGeom>
          <a:ln w="21996">
            <a:solidFill>
              <a:srgbClr val="00B5D1"/>
            </a:solidFill>
          </a:ln>
        </p:spPr>
        <p:txBody>
          <a:bodyPr wrap="square" lIns="0" tIns="0" rIns="0" bIns="0" rtlCol="0"/>
          <a:lstStyle/>
          <a:p>
            <a:endParaRPr/>
          </a:p>
        </p:txBody>
      </p:sp>
      <p:sp>
        <p:nvSpPr>
          <p:cNvPr id="298" name="object 298"/>
          <p:cNvSpPr/>
          <p:nvPr/>
        </p:nvSpPr>
        <p:spPr>
          <a:xfrm>
            <a:off x="3414637" y="3902138"/>
            <a:ext cx="24130" cy="193675"/>
          </a:xfrm>
          <a:custGeom>
            <a:avLst/>
            <a:gdLst/>
            <a:ahLst/>
            <a:cxnLst/>
            <a:rect l="l" t="t" r="r" b="b"/>
            <a:pathLst>
              <a:path w="24129" h="193675">
                <a:moveTo>
                  <a:pt x="23647" y="0"/>
                </a:moveTo>
                <a:lnTo>
                  <a:pt x="0" y="193662"/>
                </a:lnTo>
              </a:path>
            </a:pathLst>
          </a:custGeom>
          <a:ln w="21996">
            <a:solidFill>
              <a:srgbClr val="00B5D1"/>
            </a:solidFill>
          </a:ln>
        </p:spPr>
        <p:txBody>
          <a:bodyPr wrap="square" lIns="0" tIns="0" rIns="0" bIns="0" rtlCol="0"/>
          <a:lstStyle/>
          <a:p>
            <a:endParaRPr/>
          </a:p>
        </p:txBody>
      </p:sp>
      <p:sp>
        <p:nvSpPr>
          <p:cNvPr id="299" name="object 299"/>
          <p:cNvSpPr/>
          <p:nvPr/>
        </p:nvSpPr>
        <p:spPr>
          <a:xfrm>
            <a:off x="3438282" y="3877134"/>
            <a:ext cx="24130" cy="25400"/>
          </a:xfrm>
          <a:custGeom>
            <a:avLst/>
            <a:gdLst/>
            <a:ahLst/>
            <a:cxnLst/>
            <a:rect l="l" t="t" r="r" b="b"/>
            <a:pathLst>
              <a:path w="24129" h="25400">
                <a:moveTo>
                  <a:pt x="23647" y="0"/>
                </a:moveTo>
                <a:lnTo>
                  <a:pt x="0" y="25006"/>
                </a:lnTo>
              </a:path>
            </a:pathLst>
          </a:custGeom>
          <a:ln w="21996">
            <a:solidFill>
              <a:srgbClr val="00B5D1"/>
            </a:solidFill>
          </a:ln>
        </p:spPr>
        <p:txBody>
          <a:bodyPr wrap="square" lIns="0" tIns="0" rIns="0" bIns="0" rtlCol="0"/>
          <a:lstStyle/>
          <a:p>
            <a:endParaRPr/>
          </a:p>
        </p:txBody>
      </p:sp>
      <p:sp>
        <p:nvSpPr>
          <p:cNvPr id="300" name="object 300"/>
          <p:cNvSpPr/>
          <p:nvPr/>
        </p:nvSpPr>
        <p:spPr>
          <a:xfrm>
            <a:off x="3461928" y="3803502"/>
            <a:ext cx="24130" cy="73660"/>
          </a:xfrm>
          <a:custGeom>
            <a:avLst/>
            <a:gdLst/>
            <a:ahLst/>
            <a:cxnLst/>
            <a:rect l="l" t="t" r="r" b="b"/>
            <a:pathLst>
              <a:path w="24129" h="73660">
                <a:moveTo>
                  <a:pt x="23647" y="0"/>
                </a:moveTo>
                <a:lnTo>
                  <a:pt x="0" y="73634"/>
                </a:lnTo>
              </a:path>
            </a:pathLst>
          </a:custGeom>
          <a:ln w="21996">
            <a:solidFill>
              <a:srgbClr val="00B5D1"/>
            </a:solidFill>
          </a:ln>
        </p:spPr>
        <p:txBody>
          <a:bodyPr wrap="square" lIns="0" tIns="0" rIns="0" bIns="0" rtlCol="0"/>
          <a:lstStyle/>
          <a:p>
            <a:endParaRPr/>
          </a:p>
        </p:txBody>
      </p:sp>
      <p:sp>
        <p:nvSpPr>
          <p:cNvPr id="301" name="object 301"/>
          <p:cNvSpPr/>
          <p:nvPr/>
        </p:nvSpPr>
        <p:spPr>
          <a:xfrm>
            <a:off x="3485573" y="3744982"/>
            <a:ext cx="24130" cy="59055"/>
          </a:xfrm>
          <a:custGeom>
            <a:avLst/>
            <a:gdLst/>
            <a:ahLst/>
            <a:cxnLst/>
            <a:rect l="l" t="t" r="r" b="b"/>
            <a:pathLst>
              <a:path w="24129" h="59054">
                <a:moveTo>
                  <a:pt x="23647" y="0"/>
                </a:moveTo>
                <a:lnTo>
                  <a:pt x="0" y="58521"/>
                </a:lnTo>
              </a:path>
            </a:pathLst>
          </a:custGeom>
          <a:ln w="21996">
            <a:solidFill>
              <a:srgbClr val="00B5D1"/>
            </a:solidFill>
          </a:ln>
        </p:spPr>
        <p:txBody>
          <a:bodyPr wrap="square" lIns="0" tIns="0" rIns="0" bIns="0" rtlCol="0"/>
          <a:lstStyle/>
          <a:p>
            <a:endParaRPr/>
          </a:p>
        </p:txBody>
      </p:sp>
      <p:sp>
        <p:nvSpPr>
          <p:cNvPr id="302" name="object 302"/>
          <p:cNvSpPr/>
          <p:nvPr/>
        </p:nvSpPr>
        <p:spPr>
          <a:xfrm>
            <a:off x="3509218" y="3744979"/>
            <a:ext cx="24130" cy="191135"/>
          </a:xfrm>
          <a:custGeom>
            <a:avLst/>
            <a:gdLst/>
            <a:ahLst/>
            <a:cxnLst/>
            <a:rect l="l" t="t" r="r" b="b"/>
            <a:pathLst>
              <a:path w="24129" h="191135">
                <a:moveTo>
                  <a:pt x="23647" y="190830"/>
                </a:moveTo>
                <a:lnTo>
                  <a:pt x="0" y="0"/>
                </a:lnTo>
              </a:path>
            </a:pathLst>
          </a:custGeom>
          <a:ln w="21996">
            <a:solidFill>
              <a:srgbClr val="00B5D1"/>
            </a:solidFill>
          </a:ln>
        </p:spPr>
        <p:txBody>
          <a:bodyPr wrap="square" lIns="0" tIns="0" rIns="0" bIns="0" rtlCol="0"/>
          <a:lstStyle/>
          <a:p>
            <a:endParaRPr/>
          </a:p>
        </p:txBody>
      </p:sp>
      <p:sp>
        <p:nvSpPr>
          <p:cNvPr id="303" name="object 303"/>
          <p:cNvSpPr/>
          <p:nvPr/>
        </p:nvSpPr>
        <p:spPr>
          <a:xfrm>
            <a:off x="3532863" y="3935808"/>
            <a:ext cx="24130" cy="19685"/>
          </a:xfrm>
          <a:custGeom>
            <a:avLst/>
            <a:gdLst/>
            <a:ahLst/>
            <a:cxnLst/>
            <a:rect l="l" t="t" r="r" b="b"/>
            <a:pathLst>
              <a:path w="24129" h="19685">
                <a:moveTo>
                  <a:pt x="23647" y="19151"/>
                </a:moveTo>
                <a:lnTo>
                  <a:pt x="0" y="0"/>
                </a:lnTo>
              </a:path>
            </a:pathLst>
          </a:custGeom>
          <a:ln w="21996">
            <a:solidFill>
              <a:srgbClr val="00B5D1"/>
            </a:solidFill>
          </a:ln>
        </p:spPr>
        <p:txBody>
          <a:bodyPr wrap="square" lIns="0" tIns="0" rIns="0" bIns="0" rtlCol="0"/>
          <a:lstStyle/>
          <a:p>
            <a:endParaRPr/>
          </a:p>
        </p:txBody>
      </p:sp>
      <p:sp>
        <p:nvSpPr>
          <p:cNvPr id="304" name="object 304"/>
          <p:cNvSpPr/>
          <p:nvPr/>
        </p:nvSpPr>
        <p:spPr>
          <a:xfrm>
            <a:off x="3556508" y="3904681"/>
            <a:ext cx="24130" cy="50800"/>
          </a:xfrm>
          <a:custGeom>
            <a:avLst/>
            <a:gdLst/>
            <a:ahLst/>
            <a:cxnLst/>
            <a:rect l="l" t="t" r="r" b="b"/>
            <a:pathLst>
              <a:path w="24129" h="50800">
                <a:moveTo>
                  <a:pt x="23647" y="0"/>
                </a:moveTo>
                <a:lnTo>
                  <a:pt x="0" y="50279"/>
                </a:lnTo>
              </a:path>
            </a:pathLst>
          </a:custGeom>
          <a:ln w="21996">
            <a:solidFill>
              <a:srgbClr val="00B5D1"/>
            </a:solidFill>
          </a:ln>
        </p:spPr>
        <p:txBody>
          <a:bodyPr wrap="square" lIns="0" tIns="0" rIns="0" bIns="0" rtlCol="0"/>
          <a:lstStyle/>
          <a:p>
            <a:endParaRPr/>
          </a:p>
        </p:txBody>
      </p:sp>
      <p:sp>
        <p:nvSpPr>
          <p:cNvPr id="305" name="object 305"/>
          <p:cNvSpPr/>
          <p:nvPr/>
        </p:nvSpPr>
        <p:spPr>
          <a:xfrm>
            <a:off x="3580152" y="3904676"/>
            <a:ext cx="24130" cy="12065"/>
          </a:xfrm>
          <a:custGeom>
            <a:avLst/>
            <a:gdLst/>
            <a:ahLst/>
            <a:cxnLst/>
            <a:rect l="l" t="t" r="r" b="b"/>
            <a:pathLst>
              <a:path w="24129" h="12064">
                <a:moveTo>
                  <a:pt x="23647" y="11823"/>
                </a:moveTo>
                <a:lnTo>
                  <a:pt x="0" y="0"/>
                </a:lnTo>
              </a:path>
            </a:pathLst>
          </a:custGeom>
          <a:ln w="21996">
            <a:solidFill>
              <a:srgbClr val="00B5D1"/>
            </a:solidFill>
          </a:ln>
        </p:spPr>
        <p:txBody>
          <a:bodyPr wrap="square" lIns="0" tIns="0" rIns="0" bIns="0" rtlCol="0"/>
          <a:lstStyle/>
          <a:p>
            <a:endParaRPr/>
          </a:p>
        </p:txBody>
      </p:sp>
      <p:sp>
        <p:nvSpPr>
          <p:cNvPr id="306" name="object 306"/>
          <p:cNvSpPr/>
          <p:nvPr/>
        </p:nvSpPr>
        <p:spPr>
          <a:xfrm>
            <a:off x="3603799" y="3890604"/>
            <a:ext cx="24130" cy="26034"/>
          </a:xfrm>
          <a:custGeom>
            <a:avLst/>
            <a:gdLst/>
            <a:ahLst/>
            <a:cxnLst/>
            <a:rect l="l" t="t" r="r" b="b"/>
            <a:pathLst>
              <a:path w="24129" h="26035">
                <a:moveTo>
                  <a:pt x="23647" y="0"/>
                </a:moveTo>
                <a:lnTo>
                  <a:pt x="0" y="25895"/>
                </a:lnTo>
              </a:path>
            </a:pathLst>
          </a:custGeom>
          <a:ln w="21996">
            <a:solidFill>
              <a:srgbClr val="00B5D1"/>
            </a:solidFill>
          </a:ln>
        </p:spPr>
        <p:txBody>
          <a:bodyPr wrap="square" lIns="0" tIns="0" rIns="0" bIns="0" rtlCol="0"/>
          <a:lstStyle/>
          <a:p>
            <a:endParaRPr/>
          </a:p>
        </p:txBody>
      </p:sp>
      <p:sp>
        <p:nvSpPr>
          <p:cNvPr id="307" name="object 307"/>
          <p:cNvSpPr/>
          <p:nvPr/>
        </p:nvSpPr>
        <p:spPr>
          <a:xfrm>
            <a:off x="3627443" y="3890599"/>
            <a:ext cx="24130" cy="38735"/>
          </a:xfrm>
          <a:custGeom>
            <a:avLst/>
            <a:gdLst/>
            <a:ahLst/>
            <a:cxnLst/>
            <a:rect l="l" t="t" r="r" b="b"/>
            <a:pathLst>
              <a:path w="24129" h="38735">
                <a:moveTo>
                  <a:pt x="23647" y="38328"/>
                </a:moveTo>
                <a:lnTo>
                  <a:pt x="0" y="0"/>
                </a:lnTo>
              </a:path>
            </a:pathLst>
          </a:custGeom>
          <a:ln w="21996">
            <a:solidFill>
              <a:srgbClr val="00B5D1"/>
            </a:solidFill>
          </a:ln>
        </p:spPr>
        <p:txBody>
          <a:bodyPr wrap="square" lIns="0" tIns="0" rIns="0" bIns="0" rtlCol="0"/>
          <a:lstStyle/>
          <a:p>
            <a:endParaRPr/>
          </a:p>
        </p:txBody>
      </p:sp>
      <p:sp>
        <p:nvSpPr>
          <p:cNvPr id="308" name="object 308"/>
          <p:cNvSpPr/>
          <p:nvPr/>
        </p:nvSpPr>
        <p:spPr>
          <a:xfrm>
            <a:off x="3651088" y="3635277"/>
            <a:ext cx="24130" cy="294005"/>
          </a:xfrm>
          <a:custGeom>
            <a:avLst/>
            <a:gdLst/>
            <a:ahLst/>
            <a:cxnLst/>
            <a:rect l="l" t="t" r="r" b="b"/>
            <a:pathLst>
              <a:path w="24129" h="294004">
                <a:moveTo>
                  <a:pt x="23647" y="0"/>
                </a:moveTo>
                <a:lnTo>
                  <a:pt x="0" y="293649"/>
                </a:lnTo>
              </a:path>
            </a:pathLst>
          </a:custGeom>
          <a:ln w="21996">
            <a:solidFill>
              <a:srgbClr val="00B5D1"/>
            </a:solidFill>
          </a:ln>
        </p:spPr>
        <p:txBody>
          <a:bodyPr wrap="square" lIns="0" tIns="0" rIns="0" bIns="0" rtlCol="0"/>
          <a:lstStyle/>
          <a:p>
            <a:endParaRPr/>
          </a:p>
        </p:txBody>
      </p:sp>
      <p:sp>
        <p:nvSpPr>
          <p:cNvPr id="309" name="object 309"/>
          <p:cNvSpPr/>
          <p:nvPr/>
        </p:nvSpPr>
        <p:spPr>
          <a:xfrm>
            <a:off x="3674740" y="3635270"/>
            <a:ext cx="24130" cy="180340"/>
          </a:xfrm>
          <a:custGeom>
            <a:avLst/>
            <a:gdLst/>
            <a:ahLst/>
            <a:cxnLst/>
            <a:rect l="l" t="t" r="r" b="b"/>
            <a:pathLst>
              <a:path w="24129" h="180339">
                <a:moveTo>
                  <a:pt x="23647" y="179908"/>
                </a:moveTo>
                <a:lnTo>
                  <a:pt x="0" y="0"/>
                </a:lnTo>
              </a:path>
            </a:pathLst>
          </a:custGeom>
          <a:ln w="21996">
            <a:solidFill>
              <a:srgbClr val="00B5D1"/>
            </a:solidFill>
          </a:ln>
        </p:spPr>
        <p:txBody>
          <a:bodyPr wrap="square" lIns="0" tIns="0" rIns="0" bIns="0" rtlCol="0"/>
          <a:lstStyle/>
          <a:p>
            <a:endParaRPr/>
          </a:p>
        </p:txBody>
      </p:sp>
      <p:sp>
        <p:nvSpPr>
          <p:cNvPr id="310" name="object 310"/>
          <p:cNvSpPr/>
          <p:nvPr/>
        </p:nvSpPr>
        <p:spPr>
          <a:xfrm>
            <a:off x="3698391" y="3815176"/>
            <a:ext cx="24130" cy="32384"/>
          </a:xfrm>
          <a:custGeom>
            <a:avLst/>
            <a:gdLst/>
            <a:ahLst/>
            <a:cxnLst/>
            <a:rect l="l" t="t" r="r" b="b"/>
            <a:pathLst>
              <a:path w="24129" h="32385">
                <a:moveTo>
                  <a:pt x="23634" y="31876"/>
                </a:moveTo>
                <a:lnTo>
                  <a:pt x="0" y="0"/>
                </a:lnTo>
              </a:path>
            </a:pathLst>
          </a:custGeom>
          <a:ln w="21996">
            <a:solidFill>
              <a:srgbClr val="00B5D1"/>
            </a:solidFill>
          </a:ln>
        </p:spPr>
        <p:txBody>
          <a:bodyPr wrap="square" lIns="0" tIns="0" rIns="0" bIns="0" rtlCol="0"/>
          <a:lstStyle/>
          <a:p>
            <a:endParaRPr/>
          </a:p>
        </p:txBody>
      </p:sp>
      <p:sp>
        <p:nvSpPr>
          <p:cNvPr id="311" name="object 311"/>
          <p:cNvSpPr/>
          <p:nvPr/>
        </p:nvSpPr>
        <p:spPr>
          <a:xfrm>
            <a:off x="3722029" y="3847048"/>
            <a:ext cx="24130" cy="71755"/>
          </a:xfrm>
          <a:custGeom>
            <a:avLst/>
            <a:gdLst/>
            <a:ahLst/>
            <a:cxnLst/>
            <a:rect l="l" t="t" r="r" b="b"/>
            <a:pathLst>
              <a:path w="24129" h="71754">
                <a:moveTo>
                  <a:pt x="23647" y="71399"/>
                </a:moveTo>
                <a:lnTo>
                  <a:pt x="0" y="0"/>
                </a:lnTo>
              </a:path>
            </a:pathLst>
          </a:custGeom>
          <a:ln w="21996">
            <a:solidFill>
              <a:srgbClr val="00B5D1"/>
            </a:solidFill>
          </a:ln>
        </p:spPr>
        <p:txBody>
          <a:bodyPr wrap="square" lIns="0" tIns="0" rIns="0" bIns="0" rtlCol="0"/>
          <a:lstStyle/>
          <a:p>
            <a:endParaRPr/>
          </a:p>
        </p:txBody>
      </p:sp>
      <p:sp>
        <p:nvSpPr>
          <p:cNvPr id="312" name="object 312"/>
          <p:cNvSpPr/>
          <p:nvPr/>
        </p:nvSpPr>
        <p:spPr>
          <a:xfrm>
            <a:off x="3745682" y="3916351"/>
            <a:ext cx="24130" cy="2540"/>
          </a:xfrm>
          <a:custGeom>
            <a:avLst/>
            <a:gdLst/>
            <a:ahLst/>
            <a:cxnLst/>
            <a:rect l="l" t="t" r="r" b="b"/>
            <a:pathLst>
              <a:path w="24129" h="2539">
                <a:moveTo>
                  <a:pt x="23634" y="0"/>
                </a:moveTo>
                <a:lnTo>
                  <a:pt x="0" y="2095"/>
                </a:lnTo>
              </a:path>
            </a:pathLst>
          </a:custGeom>
          <a:ln w="21996">
            <a:solidFill>
              <a:srgbClr val="00B5D1"/>
            </a:solidFill>
          </a:ln>
        </p:spPr>
        <p:txBody>
          <a:bodyPr wrap="square" lIns="0" tIns="0" rIns="0" bIns="0" rtlCol="0"/>
          <a:lstStyle/>
          <a:p>
            <a:endParaRPr/>
          </a:p>
        </p:txBody>
      </p:sp>
      <p:sp>
        <p:nvSpPr>
          <p:cNvPr id="313" name="object 313"/>
          <p:cNvSpPr/>
          <p:nvPr/>
        </p:nvSpPr>
        <p:spPr>
          <a:xfrm>
            <a:off x="3769320" y="3916347"/>
            <a:ext cx="24130" cy="160020"/>
          </a:xfrm>
          <a:custGeom>
            <a:avLst/>
            <a:gdLst/>
            <a:ahLst/>
            <a:cxnLst/>
            <a:rect l="l" t="t" r="r" b="b"/>
            <a:pathLst>
              <a:path w="24129" h="160020">
                <a:moveTo>
                  <a:pt x="23647" y="159994"/>
                </a:moveTo>
                <a:lnTo>
                  <a:pt x="0" y="0"/>
                </a:lnTo>
              </a:path>
            </a:pathLst>
          </a:custGeom>
          <a:ln w="21996">
            <a:solidFill>
              <a:srgbClr val="00B5D1"/>
            </a:solidFill>
          </a:ln>
        </p:spPr>
        <p:txBody>
          <a:bodyPr wrap="square" lIns="0" tIns="0" rIns="0" bIns="0" rtlCol="0"/>
          <a:lstStyle/>
          <a:p>
            <a:endParaRPr/>
          </a:p>
        </p:txBody>
      </p:sp>
      <p:sp>
        <p:nvSpPr>
          <p:cNvPr id="314" name="object 314"/>
          <p:cNvSpPr/>
          <p:nvPr/>
        </p:nvSpPr>
        <p:spPr>
          <a:xfrm>
            <a:off x="3792971" y="4055691"/>
            <a:ext cx="24130" cy="20955"/>
          </a:xfrm>
          <a:custGeom>
            <a:avLst/>
            <a:gdLst/>
            <a:ahLst/>
            <a:cxnLst/>
            <a:rect l="l" t="t" r="r" b="b"/>
            <a:pathLst>
              <a:path w="24129" h="20954">
                <a:moveTo>
                  <a:pt x="23634" y="0"/>
                </a:moveTo>
                <a:lnTo>
                  <a:pt x="0" y="20650"/>
                </a:lnTo>
              </a:path>
            </a:pathLst>
          </a:custGeom>
          <a:ln w="21996">
            <a:solidFill>
              <a:srgbClr val="00B5D1"/>
            </a:solidFill>
          </a:ln>
        </p:spPr>
        <p:txBody>
          <a:bodyPr wrap="square" lIns="0" tIns="0" rIns="0" bIns="0" rtlCol="0"/>
          <a:lstStyle/>
          <a:p>
            <a:endParaRPr/>
          </a:p>
        </p:txBody>
      </p:sp>
      <p:sp>
        <p:nvSpPr>
          <p:cNvPr id="315" name="object 315"/>
          <p:cNvSpPr/>
          <p:nvPr/>
        </p:nvSpPr>
        <p:spPr>
          <a:xfrm>
            <a:off x="3816610" y="3962748"/>
            <a:ext cx="24130" cy="93345"/>
          </a:xfrm>
          <a:custGeom>
            <a:avLst/>
            <a:gdLst/>
            <a:ahLst/>
            <a:cxnLst/>
            <a:rect l="l" t="t" r="r" b="b"/>
            <a:pathLst>
              <a:path w="24129" h="93345">
                <a:moveTo>
                  <a:pt x="23647" y="0"/>
                </a:moveTo>
                <a:lnTo>
                  <a:pt x="0" y="92938"/>
                </a:lnTo>
              </a:path>
            </a:pathLst>
          </a:custGeom>
          <a:ln w="21996">
            <a:solidFill>
              <a:srgbClr val="00B5D1"/>
            </a:solidFill>
          </a:ln>
        </p:spPr>
        <p:txBody>
          <a:bodyPr wrap="square" lIns="0" tIns="0" rIns="0" bIns="0" rtlCol="0"/>
          <a:lstStyle/>
          <a:p>
            <a:endParaRPr/>
          </a:p>
        </p:txBody>
      </p:sp>
      <p:sp>
        <p:nvSpPr>
          <p:cNvPr id="316" name="object 316"/>
          <p:cNvSpPr/>
          <p:nvPr/>
        </p:nvSpPr>
        <p:spPr>
          <a:xfrm>
            <a:off x="3840261" y="3962749"/>
            <a:ext cx="24130" cy="117475"/>
          </a:xfrm>
          <a:custGeom>
            <a:avLst/>
            <a:gdLst/>
            <a:ahLst/>
            <a:cxnLst/>
            <a:rect l="l" t="t" r="r" b="b"/>
            <a:pathLst>
              <a:path w="24129" h="117475">
                <a:moveTo>
                  <a:pt x="23634" y="116890"/>
                </a:moveTo>
                <a:lnTo>
                  <a:pt x="0" y="0"/>
                </a:lnTo>
              </a:path>
            </a:pathLst>
          </a:custGeom>
          <a:ln w="21996">
            <a:solidFill>
              <a:srgbClr val="00B5D1"/>
            </a:solidFill>
          </a:ln>
        </p:spPr>
        <p:txBody>
          <a:bodyPr wrap="square" lIns="0" tIns="0" rIns="0" bIns="0" rtlCol="0"/>
          <a:lstStyle/>
          <a:p>
            <a:endParaRPr/>
          </a:p>
        </p:txBody>
      </p:sp>
      <p:sp>
        <p:nvSpPr>
          <p:cNvPr id="317" name="object 317"/>
          <p:cNvSpPr/>
          <p:nvPr/>
        </p:nvSpPr>
        <p:spPr>
          <a:xfrm>
            <a:off x="3863900" y="4074395"/>
            <a:ext cx="24130" cy="5715"/>
          </a:xfrm>
          <a:custGeom>
            <a:avLst/>
            <a:gdLst/>
            <a:ahLst/>
            <a:cxnLst/>
            <a:rect l="l" t="t" r="r" b="b"/>
            <a:pathLst>
              <a:path w="24129" h="5714">
                <a:moveTo>
                  <a:pt x="23647" y="0"/>
                </a:moveTo>
                <a:lnTo>
                  <a:pt x="0" y="5245"/>
                </a:lnTo>
              </a:path>
            </a:pathLst>
          </a:custGeom>
          <a:ln w="21996">
            <a:solidFill>
              <a:srgbClr val="00B5D1"/>
            </a:solidFill>
          </a:ln>
        </p:spPr>
        <p:txBody>
          <a:bodyPr wrap="square" lIns="0" tIns="0" rIns="0" bIns="0" rtlCol="0"/>
          <a:lstStyle/>
          <a:p>
            <a:endParaRPr/>
          </a:p>
        </p:txBody>
      </p:sp>
      <p:sp>
        <p:nvSpPr>
          <p:cNvPr id="318" name="object 318"/>
          <p:cNvSpPr/>
          <p:nvPr/>
        </p:nvSpPr>
        <p:spPr>
          <a:xfrm>
            <a:off x="3887552" y="4074390"/>
            <a:ext cx="24130" cy="48895"/>
          </a:xfrm>
          <a:custGeom>
            <a:avLst/>
            <a:gdLst/>
            <a:ahLst/>
            <a:cxnLst/>
            <a:rect l="l" t="t" r="r" b="b"/>
            <a:pathLst>
              <a:path w="24129" h="48895">
                <a:moveTo>
                  <a:pt x="23634" y="48348"/>
                </a:moveTo>
                <a:lnTo>
                  <a:pt x="0" y="0"/>
                </a:lnTo>
              </a:path>
            </a:pathLst>
          </a:custGeom>
          <a:ln w="21996">
            <a:solidFill>
              <a:srgbClr val="00B5D1"/>
            </a:solidFill>
          </a:ln>
        </p:spPr>
        <p:txBody>
          <a:bodyPr wrap="square" lIns="0" tIns="0" rIns="0" bIns="0" rtlCol="0"/>
          <a:lstStyle/>
          <a:p>
            <a:endParaRPr/>
          </a:p>
        </p:txBody>
      </p:sp>
      <p:sp>
        <p:nvSpPr>
          <p:cNvPr id="319" name="object 319"/>
          <p:cNvSpPr/>
          <p:nvPr/>
        </p:nvSpPr>
        <p:spPr>
          <a:xfrm>
            <a:off x="3911191" y="4096992"/>
            <a:ext cx="24130" cy="26034"/>
          </a:xfrm>
          <a:custGeom>
            <a:avLst/>
            <a:gdLst/>
            <a:ahLst/>
            <a:cxnLst/>
            <a:rect l="l" t="t" r="r" b="b"/>
            <a:pathLst>
              <a:path w="24129" h="26035">
                <a:moveTo>
                  <a:pt x="23647" y="0"/>
                </a:moveTo>
                <a:lnTo>
                  <a:pt x="0" y="25742"/>
                </a:lnTo>
              </a:path>
            </a:pathLst>
          </a:custGeom>
          <a:ln w="21996">
            <a:solidFill>
              <a:srgbClr val="00B5D1"/>
            </a:solidFill>
          </a:ln>
        </p:spPr>
        <p:txBody>
          <a:bodyPr wrap="square" lIns="0" tIns="0" rIns="0" bIns="0" rtlCol="0"/>
          <a:lstStyle/>
          <a:p>
            <a:endParaRPr/>
          </a:p>
        </p:txBody>
      </p:sp>
      <p:sp>
        <p:nvSpPr>
          <p:cNvPr id="320" name="object 320"/>
          <p:cNvSpPr/>
          <p:nvPr/>
        </p:nvSpPr>
        <p:spPr>
          <a:xfrm>
            <a:off x="3934842" y="3986995"/>
            <a:ext cx="24130" cy="110489"/>
          </a:xfrm>
          <a:custGeom>
            <a:avLst/>
            <a:gdLst/>
            <a:ahLst/>
            <a:cxnLst/>
            <a:rect l="l" t="t" r="r" b="b"/>
            <a:pathLst>
              <a:path w="24129" h="110489">
                <a:moveTo>
                  <a:pt x="23634" y="0"/>
                </a:moveTo>
                <a:lnTo>
                  <a:pt x="0" y="109994"/>
                </a:lnTo>
              </a:path>
            </a:pathLst>
          </a:custGeom>
          <a:ln w="21996">
            <a:solidFill>
              <a:srgbClr val="00B5D1"/>
            </a:solidFill>
          </a:ln>
        </p:spPr>
        <p:txBody>
          <a:bodyPr wrap="square" lIns="0" tIns="0" rIns="0" bIns="0" rtlCol="0"/>
          <a:lstStyle/>
          <a:p>
            <a:endParaRPr/>
          </a:p>
        </p:txBody>
      </p:sp>
      <p:sp>
        <p:nvSpPr>
          <p:cNvPr id="321" name="object 321"/>
          <p:cNvSpPr/>
          <p:nvPr/>
        </p:nvSpPr>
        <p:spPr>
          <a:xfrm>
            <a:off x="3958480" y="3986995"/>
            <a:ext cx="24130" cy="45720"/>
          </a:xfrm>
          <a:custGeom>
            <a:avLst/>
            <a:gdLst/>
            <a:ahLst/>
            <a:cxnLst/>
            <a:rect l="l" t="t" r="r" b="b"/>
            <a:pathLst>
              <a:path w="24129" h="45720">
                <a:moveTo>
                  <a:pt x="23647" y="45491"/>
                </a:moveTo>
                <a:lnTo>
                  <a:pt x="0" y="0"/>
                </a:lnTo>
              </a:path>
            </a:pathLst>
          </a:custGeom>
          <a:ln w="21996">
            <a:solidFill>
              <a:srgbClr val="00B5D1"/>
            </a:solidFill>
          </a:ln>
        </p:spPr>
        <p:txBody>
          <a:bodyPr wrap="square" lIns="0" tIns="0" rIns="0" bIns="0" rtlCol="0"/>
          <a:lstStyle/>
          <a:p>
            <a:endParaRPr/>
          </a:p>
        </p:txBody>
      </p:sp>
      <p:sp>
        <p:nvSpPr>
          <p:cNvPr id="322" name="object 322"/>
          <p:cNvSpPr/>
          <p:nvPr/>
        </p:nvSpPr>
        <p:spPr>
          <a:xfrm>
            <a:off x="3982132" y="4032482"/>
            <a:ext cx="24130" cy="107950"/>
          </a:xfrm>
          <a:custGeom>
            <a:avLst/>
            <a:gdLst/>
            <a:ahLst/>
            <a:cxnLst/>
            <a:rect l="l" t="t" r="r" b="b"/>
            <a:pathLst>
              <a:path w="24129" h="107950">
                <a:moveTo>
                  <a:pt x="23634" y="107619"/>
                </a:moveTo>
                <a:lnTo>
                  <a:pt x="0" y="0"/>
                </a:lnTo>
              </a:path>
            </a:pathLst>
          </a:custGeom>
          <a:ln w="21996">
            <a:solidFill>
              <a:srgbClr val="00B5D1"/>
            </a:solidFill>
          </a:ln>
        </p:spPr>
        <p:txBody>
          <a:bodyPr wrap="square" lIns="0" tIns="0" rIns="0" bIns="0" rtlCol="0"/>
          <a:lstStyle/>
          <a:p>
            <a:endParaRPr/>
          </a:p>
        </p:txBody>
      </p:sp>
      <p:sp>
        <p:nvSpPr>
          <p:cNvPr id="323" name="object 323"/>
          <p:cNvSpPr/>
          <p:nvPr/>
        </p:nvSpPr>
        <p:spPr>
          <a:xfrm>
            <a:off x="4005770" y="4140107"/>
            <a:ext cx="24130" cy="154305"/>
          </a:xfrm>
          <a:custGeom>
            <a:avLst/>
            <a:gdLst/>
            <a:ahLst/>
            <a:cxnLst/>
            <a:rect l="l" t="t" r="r" b="b"/>
            <a:pathLst>
              <a:path w="24129" h="154304">
                <a:moveTo>
                  <a:pt x="23647" y="154292"/>
                </a:moveTo>
                <a:lnTo>
                  <a:pt x="0" y="0"/>
                </a:lnTo>
              </a:path>
            </a:pathLst>
          </a:custGeom>
          <a:ln w="21996">
            <a:solidFill>
              <a:srgbClr val="00B5D1"/>
            </a:solidFill>
          </a:ln>
        </p:spPr>
        <p:txBody>
          <a:bodyPr wrap="square" lIns="0" tIns="0" rIns="0" bIns="0" rtlCol="0"/>
          <a:lstStyle/>
          <a:p>
            <a:endParaRPr/>
          </a:p>
        </p:txBody>
      </p:sp>
      <p:sp>
        <p:nvSpPr>
          <p:cNvPr id="324" name="object 324"/>
          <p:cNvSpPr/>
          <p:nvPr/>
        </p:nvSpPr>
        <p:spPr>
          <a:xfrm>
            <a:off x="4029423" y="4294399"/>
            <a:ext cx="24130" cy="73025"/>
          </a:xfrm>
          <a:custGeom>
            <a:avLst/>
            <a:gdLst/>
            <a:ahLst/>
            <a:cxnLst/>
            <a:rect l="l" t="t" r="r" b="b"/>
            <a:pathLst>
              <a:path w="24129" h="73025">
                <a:moveTo>
                  <a:pt x="23634" y="73037"/>
                </a:moveTo>
                <a:lnTo>
                  <a:pt x="0" y="0"/>
                </a:lnTo>
              </a:path>
            </a:pathLst>
          </a:custGeom>
          <a:ln w="21996">
            <a:solidFill>
              <a:srgbClr val="00B5D1"/>
            </a:solidFill>
          </a:ln>
        </p:spPr>
        <p:txBody>
          <a:bodyPr wrap="square" lIns="0" tIns="0" rIns="0" bIns="0" rtlCol="0"/>
          <a:lstStyle/>
          <a:p>
            <a:endParaRPr/>
          </a:p>
        </p:txBody>
      </p:sp>
      <p:sp>
        <p:nvSpPr>
          <p:cNvPr id="325" name="object 325"/>
          <p:cNvSpPr/>
          <p:nvPr/>
        </p:nvSpPr>
        <p:spPr>
          <a:xfrm>
            <a:off x="4053061" y="4244716"/>
            <a:ext cx="24130" cy="123189"/>
          </a:xfrm>
          <a:custGeom>
            <a:avLst/>
            <a:gdLst/>
            <a:ahLst/>
            <a:cxnLst/>
            <a:rect l="l" t="t" r="r" b="b"/>
            <a:pathLst>
              <a:path w="24129" h="123189">
                <a:moveTo>
                  <a:pt x="23647" y="0"/>
                </a:moveTo>
                <a:lnTo>
                  <a:pt x="0" y="122720"/>
                </a:lnTo>
              </a:path>
            </a:pathLst>
          </a:custGeom>
          <a:ln w="21996">
            <a:solidFill>
              <a:srgbClr val="00B5D1"/>
            </a:solidFill>
          </a:ln>
        </p:spPr>
        <p:txBody>
          <a:bodyPr wrap="square" lIns="0" tIns="0" rIns="0" bIns="0" rtlCol="0"/>
          <a:lstStyle/>
          <a:p>
            <a:endParaRPr/>
          </a:p>
        </p:txBody>
      </p:sp>
      <p:sp>
        <p:nvSpPr>
          <p:cNvPr id="326" name="object 326"/>
          <p:cNvSpPr/>
          <p:nvPr/>
        </p:nvSpPr>
        <p:spPr>
          <a:xfrm>
            <a:off x="4076712" y="4244709"/>
            <a:ext cx="24130" cy="109855"/>
          </a:xfrm>
          <a:custGeom>
            <a:avLst/>
            <a:gdLst/>
            <a:ahLst/>
            <a:cxnLst/>
            <a:rect l="l" t="t" r="r" b="b"/>
            <a:pathLst>
              <a:path w="24129" h="109854">
                <a:moveTo>
                  <a:pt x="23634" y="109258"/>
                </a:moveTo>
                <a:lnTo>
                  <a:pt x="0" y="0"/>
                </a:lnTo>
              </a:path>
            </a:pathLst>
          </a:custGeom>
          <a:ln w="21996">
            <a:solidFill>
              <a:srgbClr val="00B5D1"/>
            </a:solidFill>
          </a:ln>
        </p:spPr>
        <p:txBody>
          <a:bodyPr wrap="square" lIns="0" tIns="0" rIns="0" bIns="0" rtlCol="0"/>
          <a:lstStyle/>
          <a:p>
            <a:endParaRPr/>
          </a:p>
        </p:txBody>
      </p:sp>
      <p:sp>
        <p:nvSpPr>
          <p:cNvPr id="327" name="object 327"/>
          <p:cNvSpPr/>
          <p:nvPr/>
        </p:nvSpPr>
        <p:spPr>
          <a:xfrm>
            <a:off x="4100351" y="4353965"/>
            <a:ext cx="24130" cy="201930"/>
          </a:xfrm>
          <a:custGeom>
            <a:avLst/>
            <a:gdLst/>
            <a:ahLst/>
            <a:cxnLst/>
            <a:rect l="l" t="t" r="r" b="b"/>
            <a:pathLst>
              <a:path w="24129" h="201929">
                <a:moveTo>
                  <a:pt x="23647" y="201752"/>
                </a:moveTo>
                <a:lnTo>
                  <a:pt x="0" y="0"/>
                </a:lnTo>
              </a:path>
            </a:pathLst>
          </a:custGeom>
          <a:ln w="21996">
            <a:solidFill>
              <a:srgbClr val="00B5D1"/>
            </a:solidFill>
          </a:ln>
        </p:spPr>
        <p:txBody>
          <a:bodyPr wrap="square" lIns="0" tIns="0" rIns="0" bIns="0" rtlCol="0"/>
          <a:lstStyle/>
          <a:p>
            <a:endParaRPr/>
          </a:p>
        </p:txBody>
      </p:sp>
      <p:sp>
        <p:nvSpPr>
          <p:cNvPr id="328" name="object 328"/>
          <p:cNvSpPr/>
          <p:nvPr/>
        </p:nvSpPr>
        <p:spPr>
          <a:xfrm>
            <a:off x="4124002" y="4425368"/>
            <a:ext cx="24130" cy="130810"/>
          </a:xfrm>
          <a:custGeom>
            <a:avLst/>
            <a:gdLst/>
            <a:ahLst/>
            <a:cxnLst/>
            <a:rect l="l" t="t" r="r" b="b"/>
            <a:pathLst>
              <a:path w="24129" h="130810">
                <a:moveTo>
                  <a:pt x="23634" y="0"/>
                </a:moveTo>
                <a:lnTo>
                  <a:pt x="0" y="130352"/>
                </a:lnTo>
              </a:path>
            </a:pathLst>
          </a:custGeom>
          <a:ln w="21996">
            <a:solidFill>
              <a:srgbClr val="00B5D1"/>
            </a:solidFill>
          </a:ln>
        </p:spPr>
        <p:txBody>
          <a:bodyPr wrap="square" lIns="0" tIns="0" rIns="0" bIns="0" rtlCol="0"/>
          <a:lstStyle/>
          <a:p>
            <a:endParaRPr/>
          </a:p>
        </p:txBody>
      </p:sp>
      <p:sp>
        <p:nvSpPr>
          <p:cNvPr id="329" name="object 329"/>
          <p:cNvSpPr/>
          <p:nvPr/>
        </p:nvSpPr>
        <p:spPr>
          <a:xfrm>
            <a:off x="4147641" y="4389141"/>
            <a:ext cx="24130" cy="36830"/>
          </a:xfrm>
          <a:custGeom>
            <a:avLst/>
            <a:gdLst/>
            <a:ahLst/>
            <a:cxnLst/>
            <a:rect l="l" t="t" r="r" b="b"/>
            <a:pathLst>
              <a:path w="24129" h="36829">
                <a:moveTo>
                  <a:pt x="23647" y="0"/>
                </a:moveTo>
                <a:lnTo>
                  <a:pt x="0" y="36233"/>
                </a:lnTo>
              </a:path>
            </a:pathLst>
          </a:custGeom>
          <a:ln w="21996">
            <a:solidFill>
              <a:srgbClr val="00B5D1"/>
            </a:solidFill>
          </a:ln>
        </p:spPr>
        <p:txBody>
          <a:bodyPr wrap="square" lIns="0" tIns="0" rIns="0" bIns="0" rtlCol="0"/>
          <a:lstStyle/>
          <a:p>
            <a:endParaRPr/>
          </a:p>
        </p:txBody>
      </p:sp>
      <p:sp>
        <p:nvSpPr>
          <p:cNvPr id="330" name="object 330"/>
          <p:cNvSpPr/>
          <p:nvPr/>
        </p:nvSpPr>
        <p:spPr>
          <a:xfrm>
            <a:off x="4171293" y="4389140"/>
            <a:ext cx="24130" cy="64135"/>
          </a:xfrm>
          <a:custGeom>
            <a:avLst/>
            <a:gdLst/>
            <a:ahLst/>
            <a:cxnLst/>
            <a:rect l="l" t="t" r="r" b="b"/>
            <a:pathLst>
              <a:path w="24129" h="64135">
                <a:moveTo>
                  <a:pt x="23634" y="64058"/>
                </a:moveTo>
                <a:lnTo>
                  <a:pt x="0" y="0"/>
                </a:lnTo>
              </a:path>
            </a:pathLst>
          </a:custGeom>
          <a:ln w="21996">
            <a:solidFill>
              <a:srgbClr val="00B5D1"/>
            </a:solidFill>
          </a:ln>
        </p:spPr>
        <p:txBody>
          <a:bodyPr wrap="square" lIns="0" tIns="0" rIns="0" bIns="0" rtlCol="0"/>
          <a:lstStyle/>
          <a:p>
            <a:endParaRPr/>
          </a:p>
        </p:txBody>
      </p:sp>
      <p:sp>
        <p:nvSpPr>
          <p:cNvPr id="331" name="object 331"/>
          <p:cNvSpPr/>
          <p:nvPr/>
        </p:nvSpPr>
        <p:spPr>
          <a:xfrm>
            <a:off x="4194931" y="4445720"/>
            <a:ext cx="24130" cy="7620"/>
          </a:xfrm>
          <a:custGeom>
            <a:avLst/>
            <a:gdLst/>
            <a:ahLst/>
            <a:cxnLst/>
            <a:rect l="l" t="t" r="r" b="b"/>
            <a:pathLst>
              <a:path w="24129" h="7620">
                <a:moveTo>
                  <a:pt x="23647" y="0"/>
                </a:moveTo>
                <a:lnTo>
                  <a:pt x="0" y="7480"/>
                </a:lnTo>
              </a:path>
            </a:pathLst>
          </a:custGeom>
          <a:ln w="21996">
            <a:solidFill>
              <a:srgbClr val="00B5D1"/>
            </a:solidFill>
          </a:ln>
        </p:spPr>
        <p:txBody>
          <a:bodyPr wrap="square" lIns="0" tIns="0" rIns="0" bIns="0" rtlCol="0"/>
          <a:lstStyle/>
          <a:p>
            <a:endParaRPr/>
          </a:p>
        </p:txBody>
      </p:sp>
      <p:sp>
        <p:nvSpPr>
          <p:cNvPr id="332" name="object 332"/>
          <p:cNvSpPr/>
          <p:nvPr/>
        </p:nvSpPr>
        <p:spPr>
          <a:xfrm>
            <a:off x="4218583" y="4445726"/>
            <a:ext cx="24130" cy="151130"/>
          </a:xfrm>
          <a:custGeom>
            <a:avLst/>
            <a:gdLst/>
            <a:ahLst/>
            <a:cxnLst/>
            <a:rect l="l" t="t" r="r" b="b"/>
            <a:pathLst>
              <a:path w="24129" h="151129">
                <a:moveTo>
                  <a:pt x="23634" y="150558"/>
                </a:moveTo>
                <a:lnTo>
                  <a:pt x="0" y="0"/>
                </a:lnTo>
              </a:path>
            </a:pathLst>
          </a:custGeom>
          <a:ln w="21996">
            <a:solidFill>
              <a:srgbClr val="00B5D1"/>
            </a:solidFill>
          </a:ln>
        </p:spPr>
        <p:txBody>
          <a:bodyPr wrap="square" lIns="0" tIns="0" rIns="0" bIns="0" rtlCol="0"/>
          <a:lstStyle/>
          <a:p>
            <a:endParaRPr/>
          </a:p>
        </p:txBody>
      </p:sp>
      <p:sp>
        <p:nvSpPr>
          <p:cNvPr id="333" name="object 333"/>
          <p:cNvSpPr/>
          <p:nvPr/>
        </p:nvSpPr>
        <p:spPr>
          <a:xfrm>
            <a:off x="4242221" y="4596283"/>
            <a:ext cx="24130" cy="33655"/>
          </a:xfrm>
          <a:custGeom>
            <a:avLst/>
            <a:gdLst/>
            <a:ahLst/>
            <a:cxnLst/>
            <a:rect l="l" t="t" r="r" b="b"/>
            <a:pathLst>
              <a:path w="24129" h="33654">
                <a:moveTo>
                  <a:pt x="23647" y="33375"/>
                </a:moveTo>
                <a:lnTo>
                  <a:pt x="0" y="0"/>
                </a:lnTo>
              </a:path>
            </a:pathLst>
          </a:custGeom>
          <a:ln w="21996">
            <a:solidFill>
              <a:srgbClr val="00B5D1"/>
            </a:solidFill>
          </a:ln>
        </p:spPr>
        <p:txBody>
          <a:bodyPr wrap="square" lIns="0" tIns="0" rIns="0" bIns="0" rtlCol="0"/>
          <a:lstStyle/>
          <a:p>
            <a:endParaRPr/>
          </a:p>
        </p:txBody>
      </p:sp>
      <p:sp>
        <p:nvSpPr>
          <p:cNvPr id="334" name="object 334"/>
          <p:cNvSpPr/>
          <p:nvPr/>
        </p:nvSpPr>
        <p:spPr>
          <a:xfrm>
            <a:off x="4265872" y="4603912"/>
            <a:ext cx="24130" cy="26034"/>
          </a:xfrm>
          <a:custGeom>
            <a:avLst/>
            <a:gdLst/>
            <a:ahLst/>
            <a:cxnLst/>
            <a:rect l="l" t="t" r="r" b="b"/>
            <a:pathLst>
              <a:path w="24129" h="26035">
                <a:moveTo>
                  <a:pt x="23634" y="0"/>
                </a:moveTo>
                <a:lnTo>
                  <a:pt x="0" y="25742"/>
                </a:lnTo>
              </a:path>
            </a:pathLst>
          </a:custGeom>
          <a:ln w="21996">
            <a:solidFill>
              <a:srgbClr val="00B5D1"/>
            </a:solidFill>
          </a:ln>
        </p:spPr>
        <p:txBody>
          <a:bodyPr wrap="square" lIns="0" tIns="0" rIns="0" bIns="0" rtlCol="0"/>
          <a:lstStyle/>
          <a:p>
            <a:endParaRPr/>
          </a:p>
        </p:txBody>
      </p:sp>
      <p:sp>
        <p:nvSpPr>
          <p:cNvPr id="335" name="object 335"/>
          <p:cNvSpPr/>
          <p:nvPr/>
        </p:nvSpPr>
        <p:spPr>
          <a:xfrm>
            <a:off x="4289511" y="4414131"/>
            <a:ext cx="24130" cy="189865"/>
          </a:xfrm>
          <a:custGeom>
            <a:avLst/>
            <a:gdLst/>
            <a:ahLst/>
            <a:cxnLst/>
            <a:rect l="l" t="t" r="r" b="b"/>
            <a:pathLst>
              <a:path w="24129" h="189864">
                <a:moveTo>
                  <a:pt x="23647" y="0"/>
                </a:moveTo>
                <a:lnTo>
                  <a:pt x="0" y="189776"/>
                </a:lnTo>
              </a:path>
            </a:pathLst>
          </a:custGeom>
          <a:ln w="21996">
            <a:solidFill>
              <a:srgbClr val="00B5D1"/>
            </a:solidFill>
          </a:ln>
        </p:spPr>
        <p:txBody>
          <a:bodyPr wrap="square" lIns="0" tIns="0" rIns="0" bIns="0" rtlCol="0"/>
          <a:lstStyle/>
          <a:p>
            <a:endParaRPr/>
          </a:p>
        </p:txBody>
      </p:sp>
      <p:sp>
        <p:nvSpPr>
          <p:cNvPr id="336" name="object 336"/>
          <p:cNvSpPr/>
          <p:nvPr/>
        </p:nvSpPr>
        <p:spPr>
          <a:xfrm>
            <a:off x="4313163" y="4409195"/>
            <a:ext cx="24130" cy="5080"/>
          </a:xfrm>
          <a:custGeom>
            <a:avLst/>
            <a:gdLst/>
            <a:ahLst/>
            <a:cxnLst/>
            <a:rect l="l" t="t" r="r" b="b"/>
            <a:pathLst>
              <a:path w="24129" h="5079">
                <a:moveTo>
                  <a:pt x="23634" y="0"/>
                </a:moveTo>
                <a:lnTo>
                  <a:pt x="0" y="4940"/>
                </a:lnTo>
              </a:path>
            </a:pathLst>
          </a:custGeom>
          <a:ln w="21996">
            <a:solidFill>
              <a:srgbClr val="00B5D1"/>
            </a:solidFill>
          </a:ln>
        </p:spPr>
        <p:txBody>
          <a:bodyPr wrap="square" lIns="0" tIns="0" rIns="0" bIns="0" rtlCol="0"/>
          <a:lstStyle/>
          <a:p>
            <a:endParaRPr/>
          </a:p>
        </p:txBody>
      </p:sp>
      <p:sp>
        <p:nvSpPr>
          <p:cNvPr id="337" name="object 337"/>
          <p:cNvSpPr/>
          <p:nvPr/>
        </p:nvSpPr>
        <p:spPr>
          <a:xfrm>
            <a:off x="4336802" y="4409189"/>
            <a:ext cx="24130" cy="64135"/>
          </a:xfrm>
          <a:custGeom>
            <a:avLst/>
            <a:gdLst/>
            <a:ahLst/>
            <a:cxnLst/>
            <a:rect l="l" t="t" r="r" b="b"/>
            <a:pathLst>
              <a:path w="24129" h="64135">
                <a:moveTo>
                  <a:pt x="23647" y="63766"/>
                </a:moveTo>
                <a:lnTo>
                  <a:pt x="0" y="0"/>
                </a:lnTo>
              </a:path>
            </a:pathLst>
          </a:custGeom>
          <a:ln w="21996">
            <a:solidFill>
              <a:srgbClr val="00B5D1"/>
            </a:solidFill>
          </a:ln>
        </p:spPr>
        <p:txBody>
          <a:bodyPr wrap="square" lIns="0" tIns="0" rIns="0" bIns="0" rtlCol="0"/>
          <a:lstStyle/>
          <a:p>
            <a:endParaRPr/>
          </a:p>
        </p:txBody>
      </p:sp>
      <p:sp>
        <p:nvSpPr>
          <p:cNvPr id="338" name="object 338"/>
          <p:cNvSpPr/>
          <p:nvPr/>
        </p:nvSpPr>
        <p:spPr>
          <a:xfrm>
            <a:off x="4360453" y="4373576"/>
            <a:ext cx="24130" cy="99695"/>
          </a:xfrm>
          <a:custGeom>
            <a:avLst/>
            <a:gdLst/>
            <a:ahLst/>
            <a:cxnLst/>
            <a:rect l="l" t="t" r="r" b="b"/>
            <a:pathLst>
              <a:path w="24129" h="99695">
                <a:moveTo>
                  <a:pt x="23634" y="0"/>
                </a:moveTo>
                <a:lnTo>
                  <a:pt x="0" y="99377"/>
                </a:lnTo>
              </a:path>
            </a:pathLst>
          </a:custGeom>
          <a:ln w="21996">
            <a:solidFill>
              <a:srgbClr val="00B5D1"/>
            </a:solidFill>
          </a:ln>
        </p:spPr>
        <p:txBody>
          <a:bodyPr wrap="square" lIns="0" tIns="0" rIns="0" bIns="0" rtlCol="0"/>
          <a:lstStyle/>
          <a:p>
            <a:endParaRPr/>
          </a:p>
        </p:txBody>
      </p:sp>
      <p:sp>
        <p:nvSpPr>
          <p:cNvPr id="339" name="object 339"/>
          <p:cNvSpPr/>
          <p:nvPr/>
        </p:nvSpPr>
        <p:spPr>
          <a:xfrm>
            <a:off x="4384092" y="4227649"/>
            <a:ext cx="24130" cy="146050"/>
          </a:xfrm>
          <a:custGeom>
            <a:avLst/>
            <a:gdLst/>
            <a:ahLst/>
            <a:cxnLst/>
            <a:rect l="l" t="t" r="r" b="b"/>
            <a:pathLst>
              <a:path w="24129" h="146050">
                <a:moveTo>
                  <a:pt x="23647" y="0"/>
                </a:moveTo>
                <a:lnTo>
                  <a:pt x="0" y="145923"/>
                </a:lnTo>
              </a:path>
            </a:pathLst>
          </a:custGeom>
          <a:ln w="21996">
            <a:solidFill>
              <a:srgbClr val="00B5D1"/>
            </a:solidFill>
          </a:ln>
        </p:spPr>
        <p:txBody>
          <a:bodyPr wrap="square" lIns="0" tIns="0" rIns="0" bIns="0" rtlCol="0"/>
          <a:lstStyle/>
          <a:p>
            <a:endParaRPr/>
          </a:p>
        </p:txBody>
      </p:sp>
      <p:sp>
        <p:nvSpPr>
          <p:cNvPr id="340" name="object 340"/>
          <p:cNvSpPr/>
          <p:nvPr/>
        </p:nvSpPr>
        <p:spPr>
          <a:xfrm>
            <a:off x="4407743" y="4227649"/>
            <a:ext cx="24130" cy="193040"/>
          </a:xfrm>
          <a:custGeom>
            <a:avLst/>
            <a:gdLst/>
            <a:ahLst/>
            <a:cxnLst/>
            <a:rect l="l" t="t" r="r" b="b"/>
            <a:pathLst>
              <a:path w="24129" h="193039">
                <a:moveTo>
                  <a:pt x="23634" y="192620"/>
                </a:moveTo>
                <a:lnTo>
                  <a:pt x="0" y="0"/>
                </a:lnTo>
              </a:path>
            </a:pathLst>
          </a:custGeom>
          <a:ln w="21996">
            <a:solidFill>
              <a:srgbClr val="00B5D1"/>
            </a:solidFill>
          </a:ln>
        </p:spPr>
        <p:txBody>
          <a:bodyPr wrap="square" lIns="0" tIns="0" rIns="0" bIns="0" rtlCol="0"/>
          <a:lstStyle/>
          <a:p>
            <a:endParaRPr/>
          </a:p>
        </p:txBody>
      </p:sp>
      <p:sp>
        <p:nvSpPr>
          <p:cNvPr id="341" name="object 341"/>
          <p:cNvSpPr/>
          <p:nvPr/>
        </p:nvSpPr>
        <p:spPr>
          <a:xfrm>
            <a:off x="4431381" y="4420277"/>
            <a:ext cx="24130" cy="18415"/>
          </a:xfrm>
          <a:custGeom>
            <a:avLst/>
            <a:gdLst/>
            <a:ahLst/>
            <a:cxnLst/>
            <a:rect l="l" t="t" r="r" b="b"/>
            <a:pathLst>
              <a:path w="24129" h="18414">
                <a:moveTo>
                  <a:pt x="23647" y="18249"/>
                </a:moveTo>
                <a:lnTo>
                  <a:pt x="0" y="0"/>
                </a:lnTo>
              </a:path>
            </a:pathLst>
          </a:custGeom>
          <a:ln w="21996">
            <a:solidFill>
              <a:srgbClr val="00B5D1"/>
            </a:solidFill>
          </a:ln>
        </p:spPr>
        <p:txBody>
          <a:bodyPr wrap="square" lIns="0" tIns="0" rIns="0" bIns="0" rtlCol="0"/>
          <a:lstStyle/>
          <a:p>
            <a:endParaRPr/>
          </a:p>
        </p:txBody>
      </p:sp>
      <p:sp>
        <p:nvSpPr>
          <p:cNvPr id="342" name="object 342"/>
          <p:cNvSpPr/>
          <p:nvPr/>
        </p:nvSpPr>
        <p:spPr>
          <a:xfrm>
            <a:off x="4455034" y="4438525"/>
            <a:ext cx="24130" cy="62230"/>
          </a:xfrm>
          <a:custGeom>
            <a:avLst/>
            <a:gdLst/>
            <a:ahLst/>
            <a:cxnLst/>
            <a:rect l="l" t="t" r="r" b="b"/>
            <a:pathLst>
              <a:path w="24129" h="62229">
                <a:moveTo>
                  <a:pt x="23634" y="61963"/>
                </a:moveTo>
                <a:lnTo>
                  <a:pt x="0" y="0"/>
                </a:lnTo>
              </a:path>
            </a:pathLst>
          </a:custGeom>
          <a:ln w="21996">
            <a:solidFill>
              <a:srgbClr val="00B5D1"/>
            </a:solidFill>
          </a:ln>
        </p:spPr>
        <p:txBody>
          <a:bodyPr wrap="square" lIns="0" tIns="0" rIns="0" bIns="0" rtlCol="0"/>
          <a:lstStyle/>
          <a:p>
            <a:endParaRPr/>
          </a:p>
        </p:txBody>
      </p:sp>
      <p:sp>
        <p:nvSpPr>
          <p:cNvPr id="343" name="object 343"/>
          <p:cNvSpPr/>
          <p:nvPr/>
        </p:nvSpPr>
        <p:spPr>
          <a:xfrm>
            <a:off x="4478672" y="4500495"/>
            <a:ext cx="24130" cy="84455"/>
          </a:xfrm>
          <a:custGeom>
            <a:avLst/>
            <a:gdLst/>
            <a:ahLst/>
            <a:cxnLst/>
            <a:rect l="l" t="t" r="r" b="b"/>
            <a:pathLst>
              <a:path w="24129" h="84454">
                <a:moveTo>
                  <a:pt x="23647" y="84404"/>
                </a:moveTo>
                <a:lnTo>
                  <a:pt x="0" y="0"/>
                </a:lnTo>
              </a:path>
            </a:pathLst>
          </a:custGeom>
          <a:ln w="21996">
            <a:solidFill>
              <a:srgbClr val="00B5D1"/>
            </a:solidFill>
          </a:ln>
        </p:spPr>
        <p:txBody>
          <a:bodyPr wrap="square" lIns="0" tIns="0" rIns="0" bIns="0" rtlCol="0"/>
          <a:lstStyle/>
          <a:p>
            <a:endParaRPr/>
          </a:p>
        </p:txBody>
      </p:sp>
      <p:sp>
        <p:nvSpPr>
          <p:cNvPr id="344" name="object 344"/>
          <p:cNvSpPr/>
          <p:nvPr/>
        </p:nvSpPr>
        <p:spPr>
          <a:xfrm>
            <a:off x="4502324" y="4500488"/>
            <a:ext cx="24130" cy="84455"/>
          </a:xfrm>
          <a:custGeom>
            <a:avLst/>
            <a:gdLst/>
            <a:ahLst/>
            <a:cxnLst/>
            <a:rect l="l" t="t" r="r" b="b"/>
            <a:pathLst>
              <a:path w="24129" h="84454">
                <a:moveTo>
                  <a:pt x="23634" y="0"/>
                </a:moveTo>
                <a:lnTo>
                  <a:pt x="0" y="84404"/>
                </a:lnTo>
              </a:path>
            </a:pathLst>
          </a:custGeom>
          <a:ln w="21996">
            <a:solidFill>
              <a:srgbClr val="00B5D1"/>
            </a:solidFill>
          </a:ln>
        </p:spPr>
        <p:txBody>
          <a:bodyPr wrap="square" lIns="0" tIns="0" rIns="0" bIns="0" rtlCol="0"/>
          <a:lstStyle/>
          <a:p>
            <a:endParaRPr/>
          </a:p>
        </p:txBody>
      </p:sp>
      <p:sp>
        <p:nvSpPr>
          <p:cNvPr id="345" name="object 345"/>
          <p:cNvSpPr/>
          <p:nvPr/>
        </p:nvSpPr>
        <p:spPr>
          <a:xfrm>
            <a:off x="4525962" y="4500492"/>
            <a:ext cx="24130" cy="37465"/>
          </a:xfrm>
          <a:custGeom>
            <a:avLst/>
            <a:gdLst/>
            <a:ahLst/>
            <a:cxnLst/>
            <a:rect l="l" t="t" r="r" b="b"/>
            <a:pathLst>
              <a:path w="24129" h="37464">
                <a:moveTo>
                  <a:pt x="23647" y="37414"/>
                </a:moveTo>
                <a:lnTo>
                  <a:pt x="0" y="0"/>
                </a:lnTo>
              </a:path>
            </a:pathLst>
          </a:custGeom>
          <a:ln w="21996">
            <a:solidFill>
              <a:srgbClr val="00B5D1"/>
            </a:solidFill>
          </a:ln>
        </p:spPr>
        <p:txBody>
          <a:bodyPr wrap="square" lIns="0" tIns="0" rIns="0" bIns="0" rtlCol="0"/>
          <a:lstStyle/>
          <a:p>
            <a:endParaRPr/>
          </a:p>
        </p:txBody>
      </p:sp>
      <p:sp>
        <p:nvSpPr>
          <p:cNvPr id="346" name="object 346"/>
          <p:cNvSpPr/>
          <p:nvPr/>
        </p:nvSpPr>
        <p:spPr>
          <a:xfrm>
            <a:off x="4549613" y="4457391"/>
            <a:ext cx="24130" cy="80645"/>
          </a:xfrm>
          <a:custGeom>
            <a:avLst/>
            <a:gdLst/>
            <a:ahLst/>
            <a:cxnLst/>
            <a:rect l="l" t="t" r="r" b="b"/>
            <a:pathLst>
              <a:path w="24129" h="80645">
                <a:moveTo>
                  <a:pt x="23634" y="0"/>
                </a:moveTo>
                <a:lnTo>
                  <a:pt x="0" y="80518"/>
                </a:lnTo>
              </a:path>
            </a:pathLst>
          </a:custGeom>
          <a:ln w="21996">
            <a:solidFill>
              <a:srgbClr val="00B5D1"/>
            </a:solidFill>
          </a:ln>
        </p:spPr>
        <p:txBody>
          <a:bodyPr wrap="square" lIns="0" tIns="0" rIns="0" bIns="0" rtlCol="0"/>
          <a:lstStyle/>
          <a:p>
            <a:endParaRPr/>
          </a:p>
        </p:txBody>
      </p:sp>
      <p:sp>
        <p:nvSpPr>
          <p:cNvPr id="347" name="object 347"/>
          <p:cNvSpPr/>
          <p:nvPr/>
        </p:nvSpPr>
        <p:spPr>
          <a:xfrm>
            <a:off x="4573252" y="4457396"/>
            <a:ext cx="24130" cy="20955"/>
          </a:xfrm>
          <a:custGeom>
            <a:avLst/>
            <a:gdLst/>
            <a:ahLst/>
            <a:cxnLst/>
            <a:rect l="l" t="t" r="r" b="b"/>
            <a:pathLst>
              <a:path w="24129" h="20954">
                <a:moveTo>
                  <a:pt x="23647" y="20942"/>
                </a:moveTo>
                <a:lnTo>
                  <a:pt x="0" y="0"/>
                </a:lnTo>
              </a:path>
            </a:pathLst>
          </a:custGeom>
          <a:ln w="21996">
            <a:solidFill>
              <a:srgbClr val="00B5D1"/>
            </a:solidFill>
          </a:ln>
        </p:spPr>
        <p:txBody>
          <a:bodyPr wrap="square" lIns="0" tIns="0" rIns="0" bIns="0" rtlCol="0"/>
          <a:lstStyle/>
          <a:p>
            <a:endParaRPr/>
          </a:p>
        </p:txBody>
      </p:sp>
      <p:sp>
        <p:nvSpPr>
          <p:cNvPr id="348" name="object 348"/>
          <p:cNvSpPr/>
          <p:nvPr/>
        </p:nvSpPr>
        <p:spPr>
          <a:xfrm>
            <a:off x="4596903" y="4478337"/>
            <a:ext cx="24130" cy="83820"/>
          </a:xfrm>
          <a:custGeom>
            <a:avLst/>
            <a:gdLst/>
            <a:ahLst/>
            <a:cxnLst/>
            <a:rect l="l" t="t" r="r" b="b"/>
            <a:pathLst>
              <a:path w="24129" h="83820">
                <a:moveTo>
                  <a:pt x="23634" y="83667"/>
                </a:moveTo>
                <a:lnTo>
                  <a:pt x="0" y="0"/>
                </a:lnTo>
              </a:path>
            </a:pathLst>
          </a:custGeom>
          <a:ln w="21996">
            <a:solidFill>
              <a:srgbClr val="00B5D1"/>
            </a:solidFill>
          </a:ln>
        </p:spPr>
        <p:txBody>
          <a:bodyPr wrap="square" lIns="0" tIns="0" rIns="0" bIns="0" rtlCol="0"/>
          <a:lstStyle/>
          <a:p>
            <a:endParaRPr/>
          </a:p>
        </p:txBody>
      </p:sp>
      <p:sp>
        <p:nvSpPr>
          <p:cNvPr id="349" name="object 349"/>
          <p:cNvSpPr/>
          <p:nvPr/>
        </p:nvSpPr>
        <p:spPr>
          <a:xfrm>
            <a:off x="4620543" y="4562005"/>
            <a:ext cx="24130" cy="13970"/>
          </a:xfrm>
          <a:custGeom>
            <a:avLst/>
            <a:gdLst/>
            <a:ahLst/>
            <a:cxnLst/>
            <a:rect l="l" t="t" r="r" b="b"/>
            <a:pathLst>
              <a:path w="24129" h="13970">
                <a:moveTo>
                  <a:pt x="23647" y="13766"/>
                </a:moveTo>
                <a:lnTo>
                  <a:pt x="0" y="0"/>
                </a:lnTo>
              </a:path>
            </a:pathLst>
          </a:custGeom>
          <a:ln w="21996">
            <a:solidFill>
              <a:srgbClr val="00B5D1"/>
            </a:solidFill>
          </a:ln>
        </p:spPr>
        <p:txBody>
          <a:bodyPr wrap="square" lIns="0" tIns="0" rIns="0" bIns="0" rtlCol="0"/>
          <a:lstStyle/>
          <a:p>
            <a:endParaRPr/>
          </a:p>
        </p:txBody>
      </p:sp>
      <p:sp>
        <p:nvSpPr>
          <p:cNvPr id="350" name="object 350"/>
          <p:cNvSpPr/>
          <p:nvPr/>
        </p:nvSpPr>
        <p:spPr>
          <a:xfrm>
            <a:off x="4644194" y="4570686"/>
            <a:ext cx="24130" cy="5080"/>
          </a:xfrm>
          <a:custGeom>
            <a:avLst/>
            <a:gdLst/>
            <a:ahLst/>
            <a:cxnLst/>
            <a:rect l="l" t="t" r="r" b="b"/>
            <a:pathLst>
              <a:path w="24129" h="5079">
                <a:moveTo>
                  <a:pt x="23634" y="0"/>
                </a:moveTo>
                <a:lnTo>
                  <a:pt x="0" y="5079"/>
                </a:lnTo>
              </a:path>
            </a:pathLst>
          </a:custGeom>
          <a:ln w="21996">
            <a:solidFill>
              <a:srgbClr val="00B5D1"/>
            </a:solidFill>
          </a:ln>
        </p:spPr>
        <p:txBody>
          <a:bodyPr wrap="square" lIns="0" tIns="0" rIns="0" bIns="0" rtlCol="0"/>
          <a:lstStyle/>
          <a:p>
            <a:endParaRPr/>
          </a:p>
        </p:txBody>
      </p:sp>
      <p:sp>
        <p:nvSpPr>
          <p:cNvPr id="351" name="object 351"/>
          <p:cNvSpPr/>
          <p:nvPr/>
        </p:nvSpPr>
        <p:spPr>
          <a:xfrm>
            <a:off x="4667832" y="4570689"/>
            <a:ext cx="24130" cy="31115"/>
          </a:xfrm>
          <a:custGeom>
            <a:avLst/>
            <a:gdLst/>
            <a:ahLst/>
            <a:cxnLst/>
            <a:rect l="l" t="t" r="r" b="b"/>
            <a:pathLst>
              <a:path w="24129" h="31114">
                <a:moveTo>
                  <a:pt x="23647" y="31127"/>
                </a:moveTo>
                <a:lnTo>
                  <a:pt x="0" y="0"/>
                </a:lnTo>
              </a:path>
            </a:pathLst>
          </a:custGeom>
          <a:ln w="21996">
            <a:solidFill>
              <a:srgbClr val="00B5D1"/>
            </a:solidFill>
          </a:ln>
        </p:spPr>
        <p:txBody>
          <a:bodyPr wrap="square" lIns="0" tIns="0" rIns="0" bIns="0" rtlCol="0"/>
          <a:lstStyle/>
          <a:p>
            <a:endParaRPr/>
          </a:p>
        </p:txBody>
      </p:sp>
      <p:sp>
        <p:nvSpPr>
          <p:cNvPr id="352" name="object 352"/>
          <p:cNvSpPr/>
          <p:nvPr/>
        </p:nvSpPr>
        <p:spPr>
          <a:xfrm>
            <a:off x="4691484" y="4430453"/>
            <a:ext cx="24130" cy="171450"/>
          </a:xfrm>
          <a:custGeom>
            <a:avLst/>
            <a:gdLst/>
            <a:ahLst/>
            <a:cxnLst/>
            <a:rect l="l" t="t" r="r" b="b"/>
            <a:pathLst>
              <a:path w="24129" h="171450">
                <a:moveTo>
                  <a:pt x="23634" y="0"/>
                </a:moveTo>
                <a:lnTo>
                  <a:pt x="0" y="171361"/>
                </a:lnTo>
              </a:path>
            </a:pathLst>
          </a:custGeom>
          <a:ln w="21996">
            <a:solidFill>
              <a:srgbClr val="00B5D1"/>
            </a:solidFill>
          </a:ln>
        </p:spPr>
        <p:txBody>
          <a:bodyPr wrap="square" lIns="0" tIns="0" rIns="0" bIns="0" rtlCol="0"/>
          <a:lstStyle/>
          <a:p>
            <a:endParaRPr/>
          </a:p>
        </p:txBody>
      </p:sp>
      <p:sp>
        <p:nvSpPr>
          <p:cNvPr id="353" name="object 353"/>
          <p:cNvSpPr/>
          <p:nvPr/>
        </p:nvSpPr>
        <p:spPr>
          <a:xfrm>
            <a:off x="4715122" y="4351872"/>
            <a:ext cx="24130" cy="78740"/>
          </a:xfrm>
          <a:custGeom>
            <a:avLst/>
            <a:gdLst/>
            <a:ahLst/>
            <a:cxnLst/>
            <a:rect l="l" t="t" r="r" b="b"/>
            <a:pathLst>
              <a:path w="24129" h="78739">
                <a:moveTo>
                  <a:pt x="23647" y="0"/>
                </a:moveTo>
                <a:lnTo>
                  <a:pt x="0" y="78574"/>
                </a:lnTo>
              </a:path>
            </a:pathLst>
          </a:custGeom>
          <a:ln w="21996">
            <a:solidFill>
              <a:srgbClr val="00B5D1"/>
            </a:solidFill>
          </a:ln>
        </p:spPr>
        <p:txBody>
          <a:bodyPr wrap="square" lIns="0" tIns="0" rIns="0" bIns="0" rtlCol="0"/>
          <a:lstStyle/>
          <a:p>
            <a:endParaRPr/>
          </a:p>
        </p:txBody>
      </p:sp>
      <p:sp>
        <p:nvSpPr>
          <p:cNvPr id="354" name="object 354"/>
          <p:cNvSpPr/>
          <p:nvPr/>
        </p:nvSpPr>
        <p:spPr>
          <a:xfrm>
            <a:off x="4738773" y="4227501"/>
            <a:ext cx="24130" cy="124460"/>
          </a:xfrm>
          <a:custGeom>
            <a:avLst/>
            <a:gdLst/>
            <a:ahLst/>
            <a:cxnLst/>
            <a:rect l="l" t="t" r="r" b="b"/>
            <a:pathLst>
              <a:path w="24129" h="124460">
                <a:moveTo>
                  <a:pt x="23634" y="0"/>
                </a:moveTo>
                <a:lnTo>
                  <a:pt x="0" y="124371"/>
                </a:lnTo>
              </a:path>
            </a:pathLst>
          </a:custGeom>
          <a:ln w="21996">
            <a:solidFill>
              <a:srgbClr val="00B5D1"/>
            </a:solidFill>
          </a:ln>
        </p:spPr>
        <p:txBody>
          <a:bodyPr wrap="square" lIns="0" tIns="0" rIns="0" bIns="0" rtlCol="0"/>
          <a:lstStyle/>
          <a:p>
            <a:endParaRPr/>
          </a:p>
        </p:txBody>
      </p:sp>
      <p:sp>
        <p:nvSpPr>
          <p:cNvPr id="355" name="object 355"/>
          <p:cNvSpPr/>
          <p:nvPr/>
        </p:nvSpPr>
        <p:spPr>
          <a:xfrm>
            <a:off x="4762413" y="4072001"/>
            <a:ext cx="24130" cy="155575"/>
          </a:xfrm>
          <a:custGeom>
            <a:avLst/>
            <a:gdLst/>
            <a:ahLst/>
            <a:cxnLst/>
            <a:rect l="l" t="t" r="r" b="b"/>
            <a:pathLst>
              <a:path w="24129" h="155575">
                <a:moveTo>
                  <a:pt x="23647" y="0"/>
                </a:moveTo>
                <a:lnTo>
                  <a:pt x="0" y="155498"/>
                </a:lnTo>
              </a:path>
            </a:pathLst>
          </a:custGeom>
          <a:ln w="21996">
            <a:solidFill>
              <a:srgbClr val="00B5D1"/>
            </a:solidFill>
          </a:ln>
        </p:spPr>
        <p:txBody>
          <a:bodyPr wrap="square" lIns="0" tIns="0" rIns="0" bIns="0" rtlCol="0"/>
          <a:lstStyle/>
          <a:p>
            <a:endParaRPr/>
          </a:p>
        </p:txBody>
      </p:sp>
      <p:sp>
        <p:nvSpPr>
          <p:cNvPr id="356" name="object 356"/>
          <p:cNvSpPr/>
          <p:nvPr/>
        </p:nvSpPr>
        <p:spPr>
          <a:xfrm>
            <a:off x="4786064" y="4050593"/>
            <a:ext cx="24130" cy="21590"/>
          </a:xfrm>
          <a:custGeom>
            <a:avLst/>
            <a:gdLst/>
            <a:ahLst/>
            <a:cxnLst/>
            <a:rect l="l" t="t" r="r" b="b"/>
            <a:pathLst>
              <a:path w="24129" h="21589">
                <a:moveTo>
                  <a:pt x="23634" y="0"/>
                </a:moveTo>
                <a:lnTo>
                  <a:pt x="0" y="21412"/>
                </a:lnTo>
              </a:path>
            </a:pathLst>
          </a:custGeom>
          <a:ln w="21996">
            <a:solidFill>
              <a:srgbClr val="00B5D1"/>
            </a:solidFill>
          </a:ln>
        </p:spPr>
        <p:txBody>
          <a:bodyPr wrap="square" lIns="0" tIns="0" rIns="0" bIns="0" rtlCol="0"/>
          <a:lstStyle/>
          <a:p>
            <a:endParaRPr/>
          </a:p>
        </p:txBody>
      </p:sp>
      <p:sp>
        <p:nvSpPr>
          <p:cNvPr id="357" name="object 357"/>
          <p:cNvSpPr/>
          <p:nvPr/>
        </p:nvSpPr>
        <p:spPr>
          <a:xfrm>
            <a:off x="4809703" y="3866065"/>
            <a:ext cx="24130" cy="184785"/>
          </a:xfrm>
          <a:custGeom>
            <a:avLst/>
            <a:gdLst/>
            <a:ahLst/>
            <a:cxnLst/>
            <a:rect l="l" t="t" r="r" b="b"/>
            <a:pathLst>
              <a:path w="24129" h="184785">
                <a:moveTo>
                  <a:pt x="23647" y="0"/>
                </a:moveTo>
                <a:lnTo>
                  <a:pt x="0" y="184531"/>
                </a:lnTo>
              </a:path>
            </a:pathLst>
          </a:custGeom>
          <a:ln w="21996">
            <a:solidFill>
              <a:srgbClr val="00B5D1"/>
            </a:solidFill>
          </a:ln>
        </p:spPr>
        <p:txBody>
          <a:bodyPr wrap="square" lIns="0" tIns="0" rIns="0" bIns="0" rtlCol="0"/>
          <a:lstStyle/>
          <a:p>
            <a:endParaRPr/>
          </a:p>
        </p:txBody>
      </p:sp>
      <p:sp>
        <p:nvSpPr>
          <p:cNvPr id="358" name="object 358"/>
          <p:cNvSpPr/>
          <p:nvPr/>
        </p:nvSpPr>
        <p:spPr>
          <a:xfrm>
            <a:off x="4833354" y="3866061"/>
            <a:ext cx="24130" cy="53975"/>
          </a:xfrm>
          <a:custGeom>
            <a:avLst/>
            <a:gdLst/>
            <a:ahLst/>
            <a:cxnLst/>
            <a:rect l="l" t="t" r="r" b="b"/>
            <a:pathLst>
              <a:path w="24129" h="53975">
                <a:moveTo>
                  <a:pt x="23634" y="53886"/>
                </a:moveTo>
                <a:lnTo>
                  <a:pt x="0" y="0"/>
                </a:lnTo>
              </a:path>
            </a:pathLst>
          </a:custGeom>
          <a:ln w="21996">
            <a:solidFill>
              <a:srgbClr val="00B5D1"/>
            </a:solidFill>
          </a:ln>
        </p:spPr>
        <p:txBody>
          <a:bodyPr wrap="square" lIns="0" tIns="0" rIns="0" bIns="0" rtlCol="0"/>
          <a:lstStyle/>
          <a:p>
            <a:endParaRPr/>
          </a:p>
        </p:txBody>
      </p:sp>
      <p:sp>
        <p:nvSpPr>
          <p:cNvPr id="359" name="object 359"/>
          <p:cNvSpPr/>
          <p:nvPr/>
        </p:nvSpPr>
        <p:spPr>
          <a:xfrm>
            <a:off x="4856993" y="3919941"/>
            <a:ext cx="24130" cy="85725"/>
          </a:xfrm>
          <a:custGeom>
            <a:avLst/>
            <a:gdLst/>
            <a:ahLst/>
            <a:cxnLst/>
            <a:rect l="l" t="t" r="r" b="b"/>
            <a:pathLst>
              <a:path w="24129" h="85725">
                <a:moveTo>
                  <a:pt x="23647" y="85458"/>
                </a:moveTo>
                <a:lnTo>
                  <a:pt x="0" y="0"/>
                </a:lnTo>
              </a:path>
            </a:pathLst>
          </a:custGeom>
          <a:ln w="21996">
            <a:solidFill>
              <a:srgbClr val="00B5D1"/>
            </a:solidFill>
          </a:ln>
        </p:spPr>
        <p:txBody>
          <a:bodyPr wrap="square" lIns="0" tIns="0" rIns="0" bIns="0" rtlCol="0"/>
          <a:lstStyle/>
          <a:p>
            <a:endParaRPr/>
          </a:p>
        </p:txBody>
      </p:sp>
      <p:sp>
        <p:nvSpPr>
          <p:cNvPr id="360" name="object 360"/>
          <p:cNvSpPr/>
          <p:nvPr/>
        </p:nvSpPr>
        <p:spPr>
          <a:xfrm>
            <a:off x="4880644" y="3802007"/>
            <a:ext cx="24130" cy="203835"/>
          </a:xfrm>
          <a:custGeom>
            <a:avLst/>
            <a:gdLst/>
            <a:ahLst/>
            <a:cxnLst/>
            <a:rect l="l" t="t" r="r" b="b"/>
            <a:pathLst>
              <a:path w="24129" h="203835">
                <a:moveTo>
                  <a:pt x="23634" y="0"/>
                </a:moveTo>
                <a:lnTo>
                  <a:pt x="0" y="203390"/>
                </a:lnTo>
              </a:path>
            </a:pathLst>
          </a:custGeom>
          <a:ln w="21996">
            <a:solidFill>
              <a:srgbClr val="00B5D1"/>
            </a:solidFill>
          </a:ln>
        </p:spPr>
        <p:txBody>
          <a:bodyPr wrap="square" lIns="0" tIns="0" rIns="0" bIns="0" rtlCol="0"/>
          <a:lstStyle/>
          <a:p>
            <a:endParaRPr/>
          </a:p>
        </p:txBody>
      </p:sp>
      <p:sp>
        <p:nvSpPr>
          <p:cNvPr id="361" name="object 361"/>
          <p:cNvSpPr/>
          <p:nvPr/>
        </p:nvSpPr>
        <p:spPr>
          <a:xfrm>
            <a:off x="4904283" y="3713851"/>
            <a:ext cx="24130" cy="88265"/>
          </a:xfrm>
          <a:custGeom>
            <a:avLst/>
            <a:gdLst/>
            <a:ahLst/>
            <a:cxnLst/>
            <a:rect l="l" t="t" r="r" b="b"/>
            <a:pathLst>
              <a:path w="24129" h="88264">
                <a:moveTo>
                  <a:pt x="23647" y="0"/>
                </a:moveTo>
                <a:lnTo>
                  <a:pt x="0" y="88150"/>
                </a:lnTo>
              </a:path>
            </a:pathLst>
          </a:custGeom>
          <a:ln w="21996">
            <a:solidFill>
              <a:srgbClr val="00B5D1"/>
            </a:solidFill>
          </a:ln>
        </p:spPr>
        <p:txBody>
          <a:bodyPr wrap="square" lIns="0" tIns="0" rIns="0" bIns="0" rtlCol="0"/>
          <a:lstStyle/>
          <a:p>
            <a:endParaRPr/>
          </a:p>
        </p:txBody>
      </p:sp>
      <p:sp>
        <p:nvSpPr>
          <p:cNvPr id="362" name="object 362"/>
          <p:cNvSpPr/>
          <p:nvPr/>
        </p:nvSpPr>
        <p:spPr>
          <a:xfrm>
            <a:off x="4927935" y="3654736"/>
            <a:ext cx="24130" cy="59690"/>
          </a:xfrm>
          <a:custGeom>
            <a:avLst/>
            <a:gdLst/>
            <a:ahLst/>
            <a:cxnLst/>
            <a:rect l="l" t="t" r="r" b="b"/>
            <a:pathLst>
              <a:path w="24129" h="59689">
                <a:moveTo>
                  <a:pt x="23634" y="0"/>
                </a:moveTo>
                <a:lnTo>
                  <a:pt x="0" y="59118"/>
                </a:lnTo>
              </a:path>
            </a:pathLst>
          </a:custGeom>
          <a:ln w="21996">
            <a:solidFill>
              <a:srgbClr val="00B5D1"/>
            </a:solidFill>
          </a:ln>
        </p:spPr>
        <p:txBody>
          <a:bodyPr wrap="square" lIns="0" tIns="0" rIns="0" bIns="0" rtlCol="0"/>
          <a:lstStyle/>
          <a:p>
            <a:endParaRPr/>
          </a:p>
        </p:txBody>
      </p:sp>
      <p:sp>
        <p:nvSpPr>
          <p:cNvPr id="363" name="object 363"/>
          <p:cNvSpPr/>
          <p:nvPr/>
        </p:nvSpPr>
        <p:spPr>
          <a:xfrm>
            <a:off x="4951573" y="3654733"/>
            <a:ext cx="24130" cy="51435"/>
          </a:xfrm>
          <a:custGeom>
            <a:avLst/>
            <a:gdLst/>
            <a:ahLst/>
            <a:cxnLst/>
            <a:rect l="l" t="t" r="r" b="b"/>
            <a:pathLst>
              <a:path w="24129" h="51435">
                <a:moveTo>
                  <a:pt x="23647" y="50888"/>
                </a:moveTo>
                <a:lnTo>
                  <a:pt x="0" y="0"/>
                </a:lnTo>
              </a:path>
            </a:pathLst>
          </a:custGeom>
          <a:ln w="21996">
            <a:solidFill>
              <a:srgbClr val="00B5D1"/>
            </a:solidFill>
          </a:ln>
        </p:spPr>
        <p:txBody>
          <a:bodyPr wrap="square" lIns="0" tIns="0" rIns="0" bIns="0" rtlCol="0"/>
          <a:lstStyle/>
          <a:p>
            <a:endParaRPr/>
          </a:p>
        </p:txBody>
      </p:sp>
      <p:sp>
        <p:nvSpPr>
          <p:cNvPr id="364" name="object 364"/>
          <p:cNvSpPr/>
          <p:nvPr/>
        </p:nvSpPr>
        <p:spPr>
          <a:xfrm>
            <a:off x="4975225" y="3705619"/>
            <a:ext cx="24130" cy="183515"/>
          </a:xfrm>
          <a:custGeom>
            <a:avLst/>
            <a:gdLst/>
            <a:ahLst/>
            <a:cxnLst/>
            <a:rect l="l" t="t" r="r" b="b"/>
            <a:pathLst>
              <a:path w="24129" h="183514">
                <a:moveTo>
                  <a:pt x="23634" y="183197"/>
                </a:moveTo>
                <a:lnTo>
                  <a:pt x="0" y="0"/>
                </a:lnTo>
              </a:path>
            </a:pathLst>
          </a:custGeom>
          <a:ln w="21996">
            <a:solidFill>
              <a:srgbClr val="00B5D1"/>
            </a:solidFill>
          </a:ln>
        </p:spPr>
        <p:txBody>
          <a:bodyPr wrap="square" lIns="0" tIns="0" rIns="0" bIns="0" rtlCol="0"/>
          <a:lstStyle/>
          <a:p>
            <a:endParaRPr/>
          </a:p>
        </p:txBody>
      </p:sp>
      <p:sp>
        <p:nvSpPr>
          <p:cNvPr id="365" name="object 365"/>
          <p:cNvSpPr/>
          <p:nvPr/>
        </p:nvSpPr>
        <p:spPr>
          <a:xfrm>
            <a:off x="4998863" y="3888822"/>
            <a:ext cx="24130" cy="68580"/>
          </a:xfrm>
          <a:custGeom>
            <a:avLst/>
            <a:gdLst/>
            <a:ahLst/>
            <a:cxnLst/>
            <a:rect l="l" t="t" r="r" b="b"/>
            <a:pathLst>
              <a:path w="24129" h="68579">
                <a:moveTo>
                  <a:pt x="23647" y="68084"/>
                </a:moveTo>
                <a:lnTo>
                  <a:pt x="0" y="0"/>
                </a:lnTo>
              </a:path>
            </a:pathLst>
          </a:custGeom>
          <a:ln w="21996">
            <a:solidFill>
              <a:srgbClr val="00B5D1"/>
            </a:solidFill>
          </a:ln>
        </p:spPr>
        <p:txBody>
          <a:bodyPr wrap="square" lIns="0" tIns="0" rIns="0" bIns="0" rtlCol="0"/>
          <a:lstStyle/>
          <a:p>
            <a:endParaRPr/>
          </a:p>
        </p:txBody>
      </p:sp>
      <p:sp>
        <p:nvSpPr>
          <p:cNvPr id="366" name="object 366"/>
          <p:cNvSpPr/>
          <p:nvPr/>
        </p:nvSpPr>
        <p:spPr>
          <a:xfrm>
            <a:off x="5022514" y="3945235"/>
            <a:ext cx="24130" cy="12065"/>
          </a:xfrm>
          <a:custGeom>
            <a:avLst/>
            <a:gdLst/>
            <a:ahLst/>
            <a:cxnLst/>
            <a:rect l="l" t="t" r="r" b="b"/>
            <a:pathLst>
              <a:path w="24129" h="12064">
                <a:moveTo>
                  <a:pt x="23634" y="0"/>
                </a:moveTo>
                <a:lnTo>
                  <a:pt x="0" y="11671"/>
                </a:lnTo>
              </a:path>
            </a:pathLst>
          </a:custGeom>
          <a:ln w="21996">
            <a:solidFill>
              <a:srgbClr val="00B5D1"/>
            </a:solidFill>
          </a:ln>
        </p:spPr>
        <p:txBody>
          <a:bodyPr wrap="square" lIns="0" tIns="0" rIns="0" bIns="0" rtlCol="0"/>
          <a:lstStyle/>
          <a:p>
            <a:endParaRPr/>
          </a:p>
        </p:txBody>
      </p:sp>
      <p:sp>
        <p:nvSpPr>
          <p:cNvPr id="367" name="object 367"/>
          <p:cNvSpPr/>
          <p:nvPr/>
        </p:nvSpPr>
        <p:spPr>
          <a:xfrm>
            <a:off x="5046153" y="3945235"/>
            <a:ext cx="24130" cy="88900"/>
          </a:xfrm>
          <a:custGeom>
            <a:avLst/>
            <a:gdLst/>
            <a:ahLst/>
            <a:cxnLst/>
            <a:rect l="l" t="t" r="r" b="b"/>
            <a:pathLst>
              <a:path w="24129" h="88900">
                <a:moveTo>
                  <a:pt x="23647" y="88900"/>
                </a:moveTo>
                <a:lnTo>
                  <a:pt x="0" y="0"/>
                </a:lnTo>
              </a:path>
            </a:pathLst>
          </a:custGeom>
          <a:ln w="21996">
            <a:solidFill>
              <a:srgbClr val="00B5D1"/>
            </a:solidFill>
          </a:ln>
        </p:spPr>
        <p:txBody>
          <a:bodyPr wrap="square" lIns="0" tIns="0" rIns="0" bIns="0" rtlCol="0"/>
          <a:lstStyle/>
          <a:p>
            <a:endParaRPr/>
          </a:p>
        </p:txBody>
      </p:sp>
      <p:sp>
        <p:nvSpPr>
          <p:cNvPr id="368" name="object 368"/>
          <p:cNvSpPr/>
          <p:nvPr/>
        </p:nvSpPr>
        <p:spPr>
          <a:xfrm>
            <a:off x="5069805" y="4034132"/>
            <a:ext cx="24130" cy="26034"/>
          </a:xfrm>
          <a:custGeom>
            <a:avLst/>
            <a:gdLst/>
            <a:ahLst/>
            <a:cxnLst/>
            <a:rect l="l" t="t" r="r" b="b"/>
            <a:pathLst>
              <a:path w="24129" h="26035">
                <a:moveTo>
                  <a:pt x="23634" y="25603"/>
                </a:moveTo>
                <a:lnTo>
                  <a:pt x="0" y="0"/>
                </a:lnTo>
              </a:path>
            </a:pathLst>
          </a:custGeom>
          <a:ln w="21996">
            <a:solidFill>
              <a:srgbClr val="00B5D1"/>
            </a:solidFill>
          </a:ln>
        </p:spPr>
        <p:txBody>
          <a:bodyPr wrap="square" lIns="0" tIns="0" rIns="0" bIns="0" rtlCol="0"/>
          <a:lstStyle/>
          <a:p>
            <a:endParaRPr/>
          </a:p>
        </p:txBody>
      </p:sp>
      <p:sp>
        <p:nvSpPr>
          <p:cNvPr id="369" name="object 369"/>
          <p:cNvSpPr/>
          <p:nvPr/>
        </p:nvSpPr>
        <p:spPr>
          <a:xfrm>
            <a:off x="5093444" y="4023655"/>
            <a:ext cx="24130" cy="36195"/>
          </a:xfrm>
          <a:custGeom>
            <a:avLst/>
            <a:gdLst/>
            <a:ahLst/>
            <a:cxnLst/>
            <a:rect l="l" t="t" r="r" b="b"/>
            <a:pathLst>
              <a:path w="24129" h="36195">
                <a:moveTo>
                  <a:pt x="23647" y="0"/>
                </a:moveTo>
                <a:lnTo>
                  <a:pt x="0" y="36080"/>
                </a:lnTo>
              </a:path>
            </a:pathLst>
          </a:custGeom>
          <a:ln w="21996">
            <a:solidFill>
              <a:srgbClr val="00B5D1"/>
            </a:solidFill>
          </a:ln>
        </p:spPr>
        <p:txBody>
          <a:bodyPr wrap="square" lIns="0" tIns="0" rIns="0" bIns="0" rtlCol="0"/>
          <a:lstStyle/>
          <a:p>
            <a:endParaRPr/>
          </a:p>
        </p:txBody>
      </p:sp>
      <p:sp>
        <p:nvSpPr>
          <p:cNvPr id="370" name="object 370"/>
          <p:cNvSpPr/>
          <p:nvPr/>
        </p:nvSpPr>
        <p:spPr>
          <a:xfrm>
            <a:off x="5117095" y="4023658"/>
            <a:ext cx="24130" cy="66675"/>
          </a:xfrm>
          <a:custGeom>
            <a:avLst/>
            <a:gdLst/>
            <a:ahLst/>
            <a:cxnLst/>
            <a:rect l="l" t="t" r="r" b="b"/>
            <a:pathLst>
              <a:path w="24129" h="66675">
                <a:moveTo>
                  <a:pt x="23634" y="66598"/>
                </a:moveTo>
                <a:lnTo>
                  <a:pt x="0" y="0"/>
                </a:lnTo>
              </a:path>
            </a:pathLst>
          </a:custGeom>
          <a:ln w="21996">
            <a:solidFill>
              <a:srgbClr val="00B5D1"/>
            </a:solidFill>
          </a:ln>
        </p:spPr>
        <p:txBody>
          <a:bodyPr wrap="square" lIns="0" tIns="0" rIns="0" bIns="0" rtlCol="0"/>
          <a:lstStyle/>
          <a:p>
            <a:endParaRPr/>
          </a:p>
        </p:txBody>
      </p:sp>
      <p:sp>
        <p:nvSpPr>
          <p:cNvPr id="371" name="object 371"/>
          <p:cNvSpPr/>
          <p:nvPr/>
        </p:nvSpPr>
        <p:spPr>
          <a:xfrm>
            <a:off x="5140733" y="4038775"/>
            <a:ext cx="24130" cy="52069"/>
          </a:xfrm>
          <a:custGeom>
            <a:avLst/>
            <a:gdLst/>
            <a:ahLst/>
            <a:cxnLst/>
            <a:rect l="l" t="t" r="r" b="b"/>
            <a:pathLst>
              <a:path w="24129" h="52070">
                <a:moveTo>
                  <a:pt x="23647" y="0"/>
                </a:moveTo>
                <a:lnTo>
                  <a:pt x="0" y="51485"/>
                </a:lnTo>
              </a:path>
            </a:pathLst>
          </a:custGeom>
          <a:ln w="21996">
            <a:solidFill>
              <a:srgbClr val="00B5D1"/>
            </a:solidFill>
          </a:ln>
        </p:spPr>
        <p:txBody>
          <a:bodyPr wrap="square" lIns="0" tIns="0" rIns="0" bIns="0" rtlCol="0"/>
          <a:lstStyle/>
          <a:p>
            <a:endParaRPr/>
          </a:p>
        </p:txBody>
      </p:sp>
      <p:sp>
        <p:nvSpPr>
          <p:cNvPr id="372" name="object 372"/>
          <p:cNvSpPr/>
          <p:nvPr/>
        </p:nvSpPr>
        <p:spPr>
          <a:xfrm>
            <a:off x="5164385" y="4038775"/>
            <a:ext cx="24130" cy="29845"/>
          </a:xfrm>
          <a:custGeom>
            <a:avLst/>
            <a:gdLst/>
            <a:ahLst/>
            <a:cxnLst/>
            <a:rect l="l" t="t" r="r" b="b"/>
            <a:pathLst>
              <a:path w="24129" h="29845">
                <a:moveTo>
                  <a:pt x="23634" y="29641"/>
                </a:moveTo>
                <a:lnTo>
                  <a:pt x="0" y="0"/>
                </a:lnTo>
              </a:path>
            </a:pathLst>
          </a:custGeom>
          <a:ln w="21996">
            <a:solidFill>
              <a:srgbClr val="00B5D1"/>
            </a:solidFill>
          </a:ln>
        </p:spPr>
        <p:txBody>
          <a:bodyPr wrap="square" lIns="0" tIns="0" rIns="0" bIns="0" rtlCol="0"/>
          <a:lstStyle/>
          <a:p>
            <a:endParaRPr/>
          </a:p>
        </p:txBody>
      </p:sp>
      <p:sp>
        <p:nvSpPr>
          <p:cNvPr id="373" name="object 373"/>
          <p:cNvSpPr/>
          <p:nvPr/>
        </p:nvSpPr>
        <p:spPr>
          <a:xfrm>
            <a:off x="5188023" y="4068422"/>
            <a:ext cx="24130" cy="69850"/>
          </a:xfrm>
          <a:custGeom>
            <a:avLst/>
            <a:gdLst/>
            <a:ahLst/>
            <a:cxnLst/>
            <a:rect l="l" t="t" r="r" b="b"/>
            <a:pathLst>
              <a:path w="24129" h="69850">
                <a:moveTo>
                  <a:pt x="23647" y="69583"/>
                </a:moveTo>
                <a:lnTo>
                  <a:pt x="0" y="0"/>
                </a:lnTo>
              </a:path>
            </a:pathLst>
          </a:custGeom>
          <a:ln w="21996">
            <a:solidFill>
              <a:srgbClr val="00B5D1"/>
            </a:solidFill>
          </a:ln>
        </p:spPr>
        <p:txBody>
          <a:bodyPr wrap="square" lIns="0" tIns="0" rIns="0" bIns="0" rtlCol="0"/>
          <a:lstStyle/>
          <a:p>
            <a:endParaRPr/>
          </a:p>
        </p:txBody>
      </p:sp>
      <p:sp>
        <p:nvSpPr>
          <p:cNvPr id="374" name="object 374"/>
          <p:cNvSpPr/>
          <p:nvPr/>
        </p:nvSpPr>
        <p:spPr>
          <a:xfrm>
            <a:off x="5211676" y="4126782"/>
            <a:ext cx="24130" cy="11430"/>
          </a:xfrm>
          <a:custGeom>
            <a:avLst/>
            <a:gdLst/>
            <a:ahLst/>
            <a:cxnLst/>
            <a:rect l="l" t="t" r="r" b="b"/>
            <a:pathLst>
              <a:path w="24129" h="11429">
                <a:moveTo>
                  <a:pt x="23634" y="0"/>
                </a:moveTo>
                <a:lnTo>
                  <a:pt x="0" y="11226"/>
                </a:lnTo>
              </a:path>
            </a:pathLst>
          </a:custGeom>
          <a:ln w="21996">
            <a:solidFill>
              <a:srgbClr val="00B5D1"/>
            </a:solidFill>
          </a:ln>
        </p:spPr>
        <p:txBody>
          <a:bodyPr wrap="square" lIns="0" tIns="0" rIns="0" bIns="0" rtlCol="0"/>
          <a:lstStyle/>
          <a:p>
            <a:endParaRPr/>
          </a:p>
        </p:txBody>
      </p:sp>
      <p:sp>
        <p:nvSpPr>
          <p:cNvPr id="375" name="object 375"/>
          <p:cNvSpPr/>
          <p:nvPr/>
        </p:nvSpPr>
        <p:spPr>
          <a:xfrm>
            <a:off x="5235314" y="4126779"/>
            <a:ext cx="24130" cy="4445"/>
          </a:xfrm>
          <a:custGeom>
            <a:avLst/>
            <a:gdLst/>
            <a:ahLst/>
            <a:cxnLst/>
            <a:rect l="l" t="t" r="r" b="b"/>
            <a:pathLst>
              <a:path w="24129" h="4445">
                <a:moveTo>
                  <a:pt x="23647" y="4343"/>
                </a:moveTo>
                <a:lnTo>
                  <a:pt x="0" y="0"/>
                </a:lnTo>
              </a:path>
            </a:pathLst>
          </a:custGeom>
          <a:ln w="21996">
            <a:solidFill>
              <a:srgbClr val="00B5D1"/>
            </a:solidFill>
          </a:ln>
        </p:spPr>
        <p:txBody>
          <a:bodyPr wrap="square" lIns="0" tIns="0" rIns="0" bIns="0" rtlCol="0"/>
          <a:lstStyle/>
          <a:p>
            <a:endParaRPr/>
          </a:p>
        </p:txBody>
      </p:sp>
      <p:sp>
        <p:nvSpPr>
          <p:cNvPr id="376" name="object 376"/>
          <p:cNvSpPr/>
          <p:nvPr/>
        </p:nvSpPr>
        <p:spPr>
          <a:xfrm>
            <a:off x="5258965" y="4131124"/>
            <a:ext cx="24130" cy="5715"/>
          </a:xfrm>
          <a:custGeom>
            <a:avLst/>
            <a:gdLst/>
            <a:ahLst/>
            <a:cxnLst/>
            <a:rect l="l" t="t" r="r" b="b"/>
            <a:pathLst>
              <a:path w="24129" h="5714">
                <a:moveTo>
                  <a:pt x="23634" y="5232"/>
                </a:moveTo>
                <a:lnTo>
                  <a:pt x="0" y="0"/>
                </a:lnTo>
              </a:path>
            </a:pathLst>
          </a:custGeom>
          <a:ln w="21996">
            <a:solidFill>
              <a:srgbClr val="00B5D1"/>
            </a:solidFill>
          </a:ln>
        </p:spPr>
        <p:txBody>
          <a:bodyPr wrap="square" lIns="0" tIns="0" rIns="0" bIns="0" rtlCol="0"/>
          <a:lstStyle/>
          <a:p>
            <a:endParaRPr/>
          </a:p>
        </p:txBody>
      </p:sp>
      <p:sp>
        <p:nvSpPr>
          <p:cNvPr id="377" name="object 377"/>
          <p:cNvSpPr/>
          <p:nvPr/>
        </p:nvSpPr>
        <p:spPr>
          <a:xfrm>
            <a:off x="5282604" y="4107917"/>
            <a:ext cx="24130" cy="28575"/>
          </a:xfrm>
          <a:custGeom>
            <a:avLst/>
            <a:gdLst/>
            <a:ahLst/>
            <a:cxnLst/>
            <a:rect l="l" t="t" r="r" b="b"/>
            <a:pathLst>
              <a:path w="24129" h="28575">
                <a:moveTo>
                  <a:pt x="23647" y="0"/>
                </a:moveTo>
                <a:lnTo>
                  <a:pt x="0" y="28435"/>
                </a:lnTo>
              </a:path>
            </a:pathLst>
          </a:custGeom>
          <a:ln w="21996">
            <a:solidFill>
              <a:srgbClr val="00B5D1"/>
            </a:solidFill>
          </a:ln>
        </p:spPr>
        <p:txBody>
          <a:bodyPr wrap="square" lIns="0" tIns="0" rIns="0" bIns="0" rtlCol="0"/>
          <a:lstStyle/>
          <a:p>
            <a:endParaRPr/>
          </a:p>
        </p:txBody>
      </p:sp>
      <p:sp>
        <p:nvSpPr>
          <p:cNvPr id="378" name="object 378"/>
          <p:cNvSpPr/>
          <p:nvPr/>
        </p:nvSpPr>
        <p:spPr>
          <a:xfrm>
            <a:off x="5306255" y="4107913"/>
            <a:ext cx="24130" cy="29209"/>
          </a:xfrm>
          <a:custGeom>
            <a:avLst/>
            <a:gdLst/>
            <a:ahLst/>
            <a:cxnLst/>
            <a:rect l="l" t="t" r="r" b="b"/>
            <a:pathLst>
              <a:path w="24129" h="29210">
                <a:moveTo>
                  <a:pt x="23634" y="28740"/>
                </a:moveTo>
                <a:lnTo>
                  <a:pt x="0" y="0"/>
                </a:lnTo>
              </a:path>
            </a:pathLst>
          </a:custGeom>
          <a:ln w="21996">
            <a:solidFill>
              <a:srgbClr val="00B5D1"/>
            </a:solidFill>
          </a:ln>
        </p:spPr>
        <p:txBody>
          <a:bodyPr wrap="square" lIns="0" tIns="0" rIns="0" bIns="0" rtlCol="0"/>
          <a:lstStyle/>
          <a:p>
            <a:endParaRPr/>
          </a:p>
        </p:txBody>
      </p:sp>
      <p:sp>
        <p:nvSpPr>
          <p:cNvPr id="379" name="object 379"/>
          <p:cNvSpPr/>
          <p:nvPr/>
        </p:nvSpPr>
        <p:spPr>
          <a:xfrm>
            <a:off x="5329894" y="4020964"/>
            <a:ext cx="24130" cy="116205"/>
          </a:xfrm>
          <a:custGeom>
            <a:avLst/>
            <a:gdLst/>
            <a:ahLst/>
            <a:cxnLst/>
            <a:rect l="l" t="t" r="r" b="b"/>
            <a:pathLst>
              <a:path w="24129" h="116204">
                <a:moveTo>
                  <a:pt x="23647" y="0"/>
                </a:moveTo>
                <a:lnTo>
                  <a:pt x="0" y="115684"/>
                </a:lnTo>
              </a:path>
            </a:pathLst>
          </a:custGeom>
          <a:ln w="21996">
            <a:solidFill>
              <a:srgbClr val="00B5D1"/>
            </a:solidFill>
          </a:ln>
        </p:spPr>
        <p:txBody>
          <a:bodyPr wrap="square" lIns="0" tIns="0" rIns="0" bIns="0" rtlCol="0"/>
          <a:lstStyle/>
          <a:p>
            <a:endParaRPr/>
          </a:p>
        </p:txBody>
      </p:sp>
      <p:sp>
        <p:nvSpPr>
          <p:cNvPr id="380" name="object 380"/>
          <p:cNvSpPr/>
          <p:nvPr/>
        </p:nvSpPr>
        <p:spPr>
          <a:xfrm>
            <a:off x="5353546" y="4020963"/>
            <a:ext cx="24130" cy="22860"/>
          </a:xfrm>
          <a:custGeom>
            <a:avLst/>
            <a:gdLst/>
            <a:ahLst/>
            <a:cxnLst/>
            <a:rect l="l" t="t" r="r" b="b"/>
            <a:pathLst>
              <a:path w="24129" h="22860">
                <a:moveTo>
                  <a:pt x="23634" y="22301"/>
                </a:moveTo>
                <a:lnTo>
                  <a:pt x="0" y="0"/>
                </a:lnTo>
              </a:path>
            </a:pathLst>
          </a:custGeom>
          <a:ln w="21996">
            <a:solidFill>
              <a:srgbClr val="00B5D1"/>
            </a:solidFill>
          </a:ln>
        </p:spPr>
        <p:txBody>
          <a:bodyPr wrap="square" lIns="0" tIns="0" rIns="0" bIns="0" rtlCol="0"/>
          <a:lstStyle/>
          <a:p>
            <a:endParaRPr/>
          </a:p>
        </p:txBody>
      </p:sp>
      <p:sp>
        <p:nvSpPr>
          <p:cNvPr id="381" name="object 381"/>
          <p:cNvSpPr/>
          <p:nvPr/>
        </p:nvSpPr>
        <p:spPr>
          <a:xfrm>
            <a:off x="5377184" y="4043267"/>
            <a:ext cx="24130" cy="5080"/>
          </a:xfrm>
          <a:custGeom>
            <a:avLst/>
            <a:gdLst/>
            <a:ahLst/>
            <a:cxnLst/>
            <a:rect l="l" t="t" r="r" b="b"/>
            <a:pathLst>
              <a:path w="24129" h="5079">
                <a:moveTo>
                  <a:pt x="23647" y="4635"/>
                </a:moveTo>
                <a:lnTo>
                  <a:pt x="0" y="0"/>
                </a:lnTo>
              </a:path>
            </a:pathLst>
          </a:custGeom>
          <a:ln w="21996">
            <a:solidFill>
              <a:srgbClr val="00B5D1"/>
            </a:solidFill>
          </a:ln>
        </p:spPr>
        <p:txBody>
          <a:bodyPr wrap="square" lIns="0" tIns="0" rIns="0" bIns="0" rtlCol="0"/>
          <a:lstStyle/>
          <a:p>
            <a:endParaRPr/>
          </a:p>
        </p:txBody>
      </p:sp>
      <p:sp>
        <p:nvSpPr>
          <p:cNvPr id="382" name="object 382"/>
          <p:cNvSpPr/>
          <p:nvPr/>
        </p:nvSpPr>
        <p:spPr>
          <a:xfrm>
            <a:off x="5400836" y="4047905"/>
            <a:ext cx="24130" cy="53340"/>
          </a:xfrm>
          <a:custGeom>
            <a:avLst/>
            <a:gdLst/>
            <a:ahLst/>
            <a:cxnLst/>
            <a:rect l="l" t="t" r="r" b="b"/>
            <a:pathLst>
              <a:path w="24129" h="53339">
                <a:moveTo>
                  <a:pt x="23634" y="52832"/>
                </a:moveTo>
                <a:lnTo>
                  <a:pt x="0" y="0"/>
                </a:lnTo>
              </a:path>
            </a:pathLst>
          </a:custGeom>
          <a:ln w="21996">
            <a:solidFill>
              <a:srgbClr val="00B5D1"/>
            </a:solidFill>
          </a:ln>
        </p:spPr>
        <p:txBody>
          <a:bodyPr wrap="square" lIns="0" tIns="0" rIns="0" bIns="0" rtlCol="0"/>
          <a:lstStyle/>
          <a:p>
            <a:endParaRPr/>
          </a:p>
        </p:txBody>
      </p:sp>
      <p:sp>
        <p:nvSpPr>
          <p:cNvPr id="383" name="object 383"/>
          <p:cNvSpPr/>
          <p:nvPr/>
        </p:nvSpPr>
        <p:spPr>
          <a:xfrm>
            <a:off x="5424474" y="4100738"/>
            <a:ext cx="24130" cy="4445"/>
          </a:xfrm>
          <a:custGeom>
            <a:avLst/>
            <a:gdLst/>
            <a:ahLst/>
            <a:cxnLst/>
            <a:rect l="l" t="t" r="r" b="b"/>
            <a:pathLst>
              <a:path w="24129" h="4445">
                <a:moveTo>
                  <a:pt x="23647" y="4190"/>
                </a:moveTo>
                <a:lnTo>
                  <a:pt x="0" y="0"/>
                </a:lnTo>
              </a:path>
            </a:pathLst>
          </a:custGeom>
          <a:ln w="21996">
            <a:solidFill>
              <a:srgbClr val="00B5D1"/>
            </a:solidFill>
          </a:ln>
        </p:spPr>
        <p:txBody>
          <a:bodyPr wrap="square" lIns="0" tIns="0" rIns="0" bIns="0" rtlCol="0"/>
          <a:lstStyle/>
          <a:p>
            <a:endParaRPr/>
          </a:p>
        </p:txBody>
      </p:sp>
      <p:sp>
        <p:nvSpPr>
          <p:cNvPr id="384" name="object 384"/>
          <p:cNvSpPr/>
          <p:nvPr/>
        </p:nvSpPr>
        <p:spPr>
          <a:xfrm>
            <a:off x="5448125" y="4104930"/>
            <a:ext cx="24130" cy="53340"/>
          </a:xfrm>
          <a:custGeom>
            <a:avLst/>
            <a:gdLst/>
            <a:ahLst/>
            <a:cxnLst/>
            <a:rect l="l" t="t" r="r" b="b"/>
            <a:pathLst>
              <a:path w="24129" h="53339">
                <a:moveTo>
                  <a:pt x="23634" y="52832"/>
                </a:moveTo>
                <a:lnTo>
                  <a:pt x="0" y="0"/>
                </a:lnTo>
              </a:path>
            </a:pathLst>
          </a:custGeom>
          <a:ln w="21996">
            <a:solidFill>
              <a:srgbClr val="00B5D1"/>
            </a:solidFill>
          </a:ln>
        </p:spPr>
        <p:txBody>
          <a:bodyPr wrap="square" lIns="0" tIns="0" rIns="0" bIns="0" rtlCol="0"/>
          <a:lstStyle/>
          <a:p>
            <a:endParaRPr/>
          </a:p>
        </p:txBody>
      </p:sp>
      <p:sp>
        <p:nvSpPr>
          <p:cNvPr id="385" name="object 385"/>
          <p:cNvSpPr/>
          <p:nvPr/>
        </p:nvSpPr>
        <p:spPr>
          <a:xfrm>
            <a:off x="5471764" y="4075895"/>
            <a:ext cx="24130" cy="81915"/>
          </a:xfrm>
          <a:custGeom>
            <a:avLst/>
            <a:gdLst/>
            <a:ahLst/>
            <a:cxnLst/>
            <a:rect l="l" t="t" r="r" b="b"/>
            <a:pathLst>
              <a:path w="24129" h="81914">
                <a:moveTo>
                  <a:pt x="23647" y="0"/>
                </a:moveTo>
                <a:lnTo>
                  <a:pt x="0" y="81864"/>
                </a:lnTo>
              </a:path>
            </a:pathLst>
          </a:custGeom>
          <a:ln w="21996">
            <a:solidFill>
              <a:srgbClr val="00B5D1"/>
            </a:solidFill>
          </a:ln>
        </p:spPr>
        <p:txBody>
          <a:bodyPr wrap="square" lIns="0" tIns="0" rIns="0" bIns="0" rtlCol="0"/>
          <a:lstStyle/>
          <a:p>
            <a:endParaRPr/>
          </a:p>
        </p:txBody>
      </p:sp>
      <p:sp>
        <p:nvSpPr>
          <p:cNvPr id="386" name="object 386"/>
          <p:cNvSpPr/>
          <p:nvPr/>
        </p:nvSpPr>
        <p:spPr>
          <a:xfrm>
            <a:off x="5495416" y="4075895"/>
            <a:ext cx="24130" cy="29845"/>
          </a:xfrm>
          <a:custGeom>
            <a:avLst/>
            <a:gdLst/>
            <a:ahLst/>
            <a:cxnLst/>
            <a:rect l="l" t="t" r="r" b="b"/>
            <a:pathLst>
              <a:path w="24129" h="29845">
                <a:moveTo>
                  <a:pt x="23634" y="29629"/>
                </a:moveTo>
                <a:lnTo>
                  <a:pt x="0" y="0"/>
                </a:lnTo>
              </a:path>
            </a:pathLst>
          </a:custGeom>
          <a:ln w="21996">
            <a:solidFill>
              <a:srgbClr val="00B5D1"/>
            </a:solidFill>
          </a:ln>
        </p:spPr>
        <p:txBody>
          <a:bodyPr wrap="square" lIns="0" tIns="0" rIns="0" bIns="0" rtlCol="0"/>
          <a:lstStyle/>
          <a:p>
            <a:endParaRPr/>
          </a:p>
        </p:txBody>
      </p:sp>
      <p:sp>
        <p:nvSpPr>
          <p:cNvPr id="387" name="object 387"/>
          <p:cNvSpPr/>
          <p:nvPr/>
        </p:nvSpPr>
        <p:spPr>
          <a:xfrm>
            <a:off x="5519055" y="4055691"/>
            <a:ext cx="24130" cy="50165"/>
          </a:xfrm>
          <a:custGeom>
            <a:avLst/>
            <a:gdLst/>
            <a:ahLst/>
            <a:cxnLst/>
            <a:rect l="l" t="t" r="r" b="b"/>
            <a:pathLst>
              <a:path w="24129" h="50164">
                <a:moveTo>
                  <a:pt x="23647" y="0"/>
                </a:moveTo>
                <a:lnTo>
                  <a:pt x="0" y="49834"/>
                </a:lnTo>
              </a:path>
            </a:pathLst>
          </a:custGeom>
          <a:ln w="21996">
            <a:solidFill>
              <a:srgbClr val="00B5D1"/>
            </a:solidFill>
          </a:ln>
        </p:spPr>
        <p:txBody>
          <a:bodyPr wrap="square" lIns="0" tIns="0" rIns="0" bIns="0" rtlCol="0"/>
          <a:lstStyle/>
          <a:p>
            <a:endParaRPr/>
          </a:p>
        </p:txBody>
      </p:sp>
      <p:sp>
        <p:nvSpPr>
          <p:cNvPr id="388" name="object 388"/>
          <p:cNvSpPr/>
          <p:nvPr/>
        </p:nvSpPr>
        <p:spPr>
          <a:xfrm>
            <a:off x="5542706" y="4000464"/>
            <a:ext cx="24130" cy="55244"/>
          </a:xfrm>
          <a:custGeom>
            <a:avLst/>
            <a:gdLst/>
            <a:ahLst/>
            <a:cxnLst/>
            <a:rect l="l" t="t" r="r" b="b"/>
            <a:pathLst>
              <a:path w="24129" h="55245">
                <a:moveTo>
                  <a:pt x="23634" y="0"/>
                </a:moveTo>
                <a:lnTo>
                  <a:pt x="0" y="55232"/>
                </a:lnTo>
              </a:path>
            </a:pathLst>
          </a:custGeom>
          <a:ln w="21996">
            <a:solidFill>
              <a:srgbClr val="00B5D1"/>
            </a:solidFill>
          </a:ln>
        </p:spPr>
        <p:txBody>
          <a:bodyPr wrap="square" lIns="0" tIns="0" rIns="0" bIns="0" rtlCol="0"/>
          <a:lstStyle/>
          <a:p>
            <a:endParaRPr/>
          </a:p>
        </p:txBody>
      </p:sp>
      <p:sp>
        <p:nvSpPr>
          <p:cNvPr id="389" name="object 389"/>
          <p:cNvSpPr/>
          <p:nvPr/>
        </p:nvSpPr>
        <p:spPr>
          <a:xfrm>
            <a:off x="5566345" y="4000467"/>
            <a:ext cx="24130" cy="101600"/>
          </a:xfrm>
          <a:custGeom>
            <a:avLst/>
            <a:gdLst/>
            <a:ahLst/>
            <a:cxnLst/>
            <a:rect l="l" t="t" r="r" b="b"/>
            <a:pathLst>
              <a:path w="24129" h="101600">
                <a:moveTo>
                  <a:pt x="23647" y="101473"/>
                </a:moveTo>
                <a:lnTo>
                  <a:pt x="0" y="0"/>
                </a:lnTo>
              </a:path>
            </a:pathLst>
          </a:custGeom>
          <a:ln w="21996">
            <a:solidFill>
              <a:srgbClr val="00B5D1"/>
            </a:solidFill>
          </a:ln>
        </p:spPr>
        <p:txBody>
          <a:bodyPr wrap="square" lIns="0" tIns="0" rIns="0" bIns="0" rtlCol="0"/>
          <a:lstStyle/>
          <a:p>
            <a:endParaRPr/>
          </a:p>
        </p:txBody>
      </p:sp>
      <p:sp>
        <p:nvSpPr>
          <p:cNvPr id="390" name="object 390"/>
          <p:cNvSpPr/>
          <p:nvPr/>
        </p:nvSpPr>
        <p:spPr>
          <a:xfrm>
            <a:off x="5589996" y="4101936"/>
            <a:ext cx="24130" cy="635"/>
          </a:xfrm>
          <a:custGeom>
            <a:avLst/>
            <a:gdLst/>
            <a:ahLst/>
            <a:cxnLst/>
            <a:rect l="l" t="t" r="r" b="b"/>
            <a:pathLst>
              <a:path w="24129" h="635">
                <a:moveTo>
                  <a:pt x="23634" y="152"/>
                </a:moveTo>
                <a:lnTo>
                  <a:pt x="0" y="0"/>
                </a:lnTo>
              </a:path>
            </a:pathLst>
          </a:custGeom>
          <a:ln w="21996">
            <a:solidFill>
              <a:srgbClr val="00B5D1"/>
            </a:solidFill>
          </a:ln>
        </p:spPr>
        <p:txBody>
          <a:bodyPr wrap="square" lIns="0" tIns="0" rIns="0" bIns="0" rtlCol="0"/>
          <a:lstStyle/>
          <a:p>
            <a:endParaRPr/>
          </a:p>
        </p:txBody>
      </p:sp>
      <p:sp>
        <p:nvSpPr>
          <p:cNvPr id="391" name="object 391"/>
          <p:cNvSpPr/>
          <p:nvPr/>
        </p:nvSpPr>
        <p:spPr>
          <a:xfrm>
            <a:off x="5613634" y="4102089"/>
            <a:ext cx="24130" cy="48895"/>
          </a:xfrm>
          <a:custGeom>
            <a:avLst/>
            <a:gdLst/>
            <a:ahLst/>
            <a:cxnLst/>
            <a:rect l="l" t="t" r="r" b="b"/>
            <a:pathLst>
              <a:path w="24129" h="48895">
                <a:moveTo>
                  <a:pt x="23647" y="48640"/>
                </a:moveTo>
                <a:lnTo>
                  <a:pt x="0" y="0"/>
                </a:lnTo>
              </a:path>
            </a:pathLst>
          </a:custGeom>
          <a:ln w="21996">
            <a:solidFill>
              <a:srgbClr val="00B5D1"/>
            </a:solidFill>
          </a:ln>
        </p:spPr>
        <p:txBody>
          <a:bodyPr wrap="square" lIns="0" tIns="0" rIns="0" bIns="0" rtlCol="0"/>
          <a:lstStyle/>
          <a:p>
            <a:endParaRPr/>
          </a:p>
        </p:txBody>
      </p:sp>
      <p:sp>
        <p:nvSpPr>
          <p:cNvPr id="392" name="object 392"/>
          <p:cNvSpPr/>
          <p:nvPr/>
        </p:nvSpPr>
        <p:spPr>
          <a:xfrm>
            <a:off x="5637287" y="4098343"/>
            <a:ext cx="24130" cy="52705"/>
          </a:xfrm>
          <a:custGeom>
            <a:avLst/>
            <a:gdLst/>
            <a:ahLst/>
            <a:cxnLst/>
            <a:rect l="l" t="t" r="r" b="b"/>
            <a:pathLst>
              <a:path w="24129" h="52704">
                <a:moveTo>
                  <a:pt x="23634" y="0"/>
                </a:moveTo>
                <a:lnTo>
                  <a:pt x="0" y="52387"/>
                </a:lnTo>
              </a:path>
            </a:pathLst>
          </a:custGeom>
          <a:ln w="21996">
            <a:solidFill>
              <a:srgbClr val="00B5D1"/>
            </a:solidFill>
          </a:ln>
        </p:spPr>
        <p:txBody>
          <a:bodyPr wrap="square" lIns="0" tIns="0" rIns="0" bIns="0" rtlCol="0"/>
          <a:lstStyle/>
          <a:p>
            <a:endParaRPr/>
          </a:p>
        </p:txBody>
      </p:sp>
      <p:sp>
        <p:nvSpPr>
          <p:cNvPr id="393" name="object 393"/>
          <p:cNvSpPr/>
          <p:nvPr/>
        </p:nvSpPr>
        <p:spPr>
          <a:xfrm>
            <a:off x="5660925" y="4069755"/>
            <a:ext cx="24130" cy="28575"/>
          </a:xfrm>
          <a:custGeom>
            <a:avLst/>
            <a:gdLst/>
            <a:ahLst/>
            <a:cxnLst/>
            <a:rect l="l" t="t" r="r" b="b"/>
            <a:pathLst>
              <a:path w="24129" h="28575">
                <a:moveTo>
                  <a:pt x="23647" y="0"/>
                </a:moveTo>
                <a:lnTo>
                  <a:pt x="0" y="28587"/>
                </a:lnTo>
              </a:path>
            </a:pathLst>
          </a:custGeom>
          <a:ln w="21996">
            <a:solidFill>
              <a:srgbClr val="00B5D1"/>
            </a:solidFill>
          </a:ln>
        </p:spPr>
        <p:txBody>
          <a:bodyPr wrap="square" lIns="0" tIns="0" rIns="0" bIns="0" rtlCol="0"/>
          <a:lstStyle/>
          <a:p>
            <a:endParaRPr/>
          </a:p>
        </p:txBody>
      </p:sp>
      <p:sp>
        <p:nvSpPr>
          <p:cNvPr id="394" name="object 394"/>
          <p:cNvSpPr/>
          <p:nvPr/>
        </p:nvSpPr>
        <p:spPr>
          <a:xfrm>
            <a:off x="5684577" y="3986697"/>
            <a:ext cx="24130" cy="83185"/>
          </a:xfrm>
          <a:custGeom>
            <a:avLst/>
            <a:gdLst/>
            <a:ahLst/>
            <a:cxnLst/>
            <a:rect l="l" t="t" r="r" b="b"/>
            <a:pathLst>
              <a:path w="24129" h="83185">
                <a:moveTo>
                  <a:pt x="23634" y="0"/>
                </a:moveTo>
                <a:lnTo>
                  <a:pt x="0" y="83058"/>
                </a:lnTo>
              </a:path>
            </a:pathLst>
          </a:custGeom>
          <a:ln w="21996">
            <a:solidFill>
              <a:srgbClr val="00B5D1"/>
            </a:solidFill>
          </a:ln>
        </p:spPr>
        <p:txBody>
          <a:bodyPr wrap="square" lIns="0" tIns="0" rIns="0" bIns="0" rtlCol="0"/>
          <a:lstStyle/>
          <a:p>
            <a:endParaRPr/>
          </a:p>
        </p:txBody>
      </p:sp>
      <p:sp>
        <p:nvSpPr>
          <p:cNvPr id="395" name="object 395"/>
          <p:cNvSpPr/>
          <p:nvPr/>
        </p:nvSpPr>
        <p:spPr>
          <a:xfrm>
            <a:off x="5708215" y="3986701"/>
            <a:ext cx="24130" cy="31750"/>
          </a:xfrm>
          <a:custGeom>
            <a:avLst/>
            <a:gdLst/>
            <a:ahLst/>
            <a:cxnLst/>
            <a:rect l="l" t="t" r="r" b="b"/>
            <a:pathLst>
              <a:path w="24129" h="31750">
                <a:moveTo>
                  <a:pt x="23647" y="31572"/>
                </a:moveTo>
                <a:lnTo>
                  <a:pt x="0" y="0"/>
                </a:lnTo>
              </a:path>
            </a:pathLst>
          </a:custGeom>
          <a:ln w="21996">
            <a:solidFill>
              <a:srgbClr val="00B5D1"/>
            </a:solidFill>
          </a:ln>
        </p:spPr>
        <p:txBody>
          <a:bodyPr wrap="square" lIns="0" tIns="0" rIns="0" bIns="0" rtlCol="0"/>
          <a:lstStyle/>
          <a:p>
            <a:endParaRPr/>
          </a:p>
        </p:txBody>
      </p:sp>
      <p:sp>
        <p:nvSpPr>
          <p:cNvPr id="396" name="object 396"/>
          <p:cNvSpPr/>
          <p:nvPr/>
        </p:nvSpPr>
        <p:spPr>
          <a:xfrm>
            <a:off x="5731866" y="3994919"/>
            <a:ext cx="24130" cy="23495"/>
          </a:xfrm>
          <a:custGeom>
            <a:avLst/>
            <a:gdLst/>
            <a:ahLst/>
            <a:cxnLst/>
            <a:rect l="l" t="t" r="r" b="b"/>
            <a:pathLst>
              <a:path w="24129" h="23495">
                <a:moveTo>
                  <a:pt x="23634" y="0"/>
                </a:moveTo>
                <a:lnTo>
                  <a:pt x="0" y="23355"/>
                </a:lnTo>
              </a:path>
            </a:pathLst>
          </a:custGeom>
          <a:ln w="21996">
            <a:solidFill>
              <a:srgbClr val="00B5D1"/>
            </a:solidFill>
          </a:ln>
        </p:spPr>
        <p:txBody>
          <a:bodyPr wrap="square" lIns="0" tIns="0" rIns="0" bIns="0" rtlCol="0"/>
          <a:lstStyle/>
          <a:p>
            <a:endParaRPr/>
          </a:p>
        </p:txBody>
      </p:sp>
      <p:sp>
        <p:nvSpPr>
          <p:cNvPr id="397" name="object 397"/>
          <p:cNvSpPr/>
          <p:nvPr/>
        </p:nvSpPr>
        <p:spPr>
          <a:xfrm>
            <a:off x="5755505" y="3994917"/>
            <a:ext cx="24130" cy="19685"/>
          </a:xfrm>
          <a:custGeom>
            <a:avLst/>
            <a:gdLst/>
            <a:ahLst/>
            <a:cxnLst/>
            <a:rect l="l" t="t" r="r" b="b"/>
            <a:pathLst>
              <a:path w="24129" h="19685">
                <a:moveTo>
                  <a:pt x="23647" y="19164"/>
                </a:moveTo>
                <a:lnTo>
                  <a:pt x="0" y="0"/>
                </a:lnTo>
              </a:path>
            </a:pathLst>
          </a:custGeom>
          <a:ln w="21996">
            <a:solidFill>
              <a:srgbClr val="00B5D1"/>
            </a:solidFill>
          </a:ln>
        </p:spPr>
        <p:txBody>
          <a:bodyPr wrap="square" lIns="0" tIns="0" rIns="0" bIns="0" rtlCol="0"/>
          <a:lstStyle/>
          <a:p>
            <a:endParaRPr/>
          </a:p>
        </p:txBody>
      </p:sp>
      <p:sp>
        <p:nvSpPr>
          <p:cNvPr id="398" name="object 398"/>
          <p:cNvSpPr/>
          <p:nvPr/>
        </p:nvSpPr>
        <p:spPr>
          <a:xfrm>
            <a:off x="5779157" y="4014084"/>
            <a:ext cx="24130" cy="38100"/>
          </a:xfrm>
          <a:custGeom>
            <a:avLst/>
            <a:gdLst/>
            <a:ahLst/>
            <a:cxnLst/>
            <a:rect l="l" t="t" r="r" b="b"/>
            <a:pathLst>
              <a:path w="24129" h="38100">
                <a:moveTo>
                  <a:pt x="23634" y="38011"/>
                </a:moveTo>
                <a:lnTo>
                  <a:pt x="0" y="0"/>
                </a:lnTo>
              </a:path>
            </a:pathLst>
          </a:custGeom>
          <a:ln w="21996">
            <a:solidFill>
              <a:srgbClr val="00B5D1"/>
            </a:solidFill>
          </a:ln>
        </p:spPr>
        <p:txBody>
          <a:bodyPr wrap="square" lIns="0" tIns="0" rIns="0" bIns="0" rtlCol="0"/>
          <a:lstStyle/>
          <a:p>
            <a:endParaRPr/>
          </a:p>
        </p:txBody>
      </p:sp>
      <p:sp>
        <p:nvSpPr>
          <p:cNvPr id="399" name="object 399"/>
          <p:cNvSpPr/>
          <p:nvPr/>
        </p:nvSpPr>
        <p:spPr>
          <a:xfrm>
            <a:off x="5802796" y="4052094"/>
            <a:ext cx="24130" cy="2540"/>
          </a:xfrm>
          <a:custGeom>
            <a:avLst/>
            <a:gdLst/>
            <a:ahLst/>
            <a:cxnLst/>
            <a:rect l="l" t="t" r="r" b="b"/>
            <a:pathLst>
              <a:path w="24129" h="2539">
                <a:moveTo>
                  <a:pt x="23647" y="2095"/>
                </a:moveTo>
                <a:lnTo>
                  <a:pt x="0" y="0"/>
                </a:lnTo>
              </a:path>
            </a:pathLst>
          </a:custGeom>
          <a:ln w="21996">
            <a:solidFill>
              <a:srgbClr val="00B5D1"/>
            </a:solidFill>
          </a:ln>
        </p:spPr>
        <p:txBody>
          <a:bodyPr wrap="square" lIns="0" tIns="0" rIns="0" bIns="0" rtlCol="0"/>
          <a:lstStyle/>
          <a:p>
            <a:endParaRPr/>
          </a:p>
        </p:txBody>
      </p:sp>
      <p:sp>
        <p:nvSpPr>
          <p:cNvPr id="400" name="object 400"/>
          <p:cNvSpPr/>
          <p:nvPr/>
        </p:nvSpPr>
        <p:spPr>
          <a:xfrm>
            <a:off x="5826447" y="4003155"/>
            <a:ext cx="24130" cy="51435"/>
          </a:xfrm>
          <a:custGeom>
            <a:avLst/>
            <a:gdLst/>
            <a:ahLst/>
            <a:cxnLst/>
            <a:rect l="l" t="t" r="r" b="b"/>
            <a:pathLst>
              <a:path w="24129" h="51435">
                <a:moveTo>
                  <a:pt x="23634" y="0"/>
                </a:moveTo>
                <a:lnTo>
                  <a:pt x="0" y="51041"/>
                </a:lnTo>
              </a:path>
            </a:pathLst>
          </a:custGeom>
          <a:ln w="21996">
            <a:solidFill>
              <a:srgbClr val="00B5D1"/>
            </a:solidFill>
          </a:ln>
        </p:spPr>
        <p:txBody>
          <a:bodyPr wrap="square" lIns="0" tIns="0" rIns="0" bIns="0" rtlCol="0"/>
          <a:lstStyle/>
          <a:p>
            <a:endParaRPr/>
          </a:p>
        </p:txBody>
      </p:sp>
      <p:sp>
        <p:nvSpPr>
          <p:cNvPr id="401" name="object 401"/>
          <p:cNvSpPr/>
          <p:nvPr/>
        </p:nvSpPr>
        <p:spPr>
          <a:xfrm>
            <a:off x="5850085" y="3890157"/>
            <a:ext cx="24130" cy="113030"/>
          </a:xfrm>
          <a:custGeom>
            <a:avLst/>
            <a:gdLst/>
            <a:ahLst/>
            <a:cxnLst/>
            <a:rect l="l" t="t" r="r" b="b"/>
            <a:pathLst>
              <a:path w="24129" h="113029">
                <a:moveTo>
                  <a:pt x="23647" y="0"/>
                </a:moveTo>
                <a:lnTo>
                  <a:pt x="0" y="112991"/>
                </a:lnTo>
              </a:path>
            </a:pathLst>
          </a:custGeom>
          <a:ln w="21996">
            <a:solidFill>
              <a:srgbClr val="00B5D1"/>
            </a:solidFill>
          </a:ln>
        </p:spPr>
        <p:txBody>
          <a:bodyPr wrap="square" lIns="0" tIns="0" rIns="0" bIns="0" rtlCol="0"/>
          <a:lstStyle/>
          <a:p>
            <a:endParaRPr/>
          </a:p>
        </p:txBody>
      </p:sp>
      <p:sp>
        <p:nvSpPr>
          <p:cNvPr id="402" name="object 402"/>
          <p:cNvSpPr/>
          <p:nvPr/>
        </p:nvSpPr>
        <p:spPr>
          <a:xfrm>
            <a:off x="5873737" y="3890154"/>
            <a:ext cx="24130" cy="33020"/>
          </a:xfrm>
          <a:custGeom>
            <a:avLst/>
            <a:gdLst/>
            <a:ahLst/>
            <a:cxnLst/>
            <a:rect l="l" t="t" r="r" b="b"/>
            <a:pathLst>
              <a:path w="24129" h="33020">
                <a:moveTo>
                  <a:pt x="23634" y="32931"/>
                </a:moveTo>
                <a:lnTo>
                  <a:pt x="0" y="0"/>
                </a:lnTo>
              </a:path>
            </a:pathLst>
          </a:custGeom>
          <a:ln w="21996">
            <a:solidFill>
              <a:srgbClr val="00B5D1"/>
            </a:solidFill>
          </a:ln>
        </p:spPr>
        <p:txBody>
          <a:bodyPr wrap="square" lIns="0" tIns="0" rIns="0" bIns="0" rtlCol="0"/>
          <a:lstStyle/>
          <a:p>
            <a:endParaRPr/>
          </a:p>
        </p:txBody>
      </p:sp>
      <p:sp>
        <p:nvSpPr>
          <p:cNvPr id="403" name="object 403"/>
          <p:cNvSpPr/>
          <p:nvPr/>
        </p:nvSpPr>
        <p:spPr>
          <a:xfrm>
            <a:off x="5897375" y="3923084"/>
            <a:ext cx="24130" cy="67310"/>
          </a:xfrm>
          <a:custGeom>
            <a:avLst/>
            <a:gdLst/>
            <a:ahLst/>
            <a:cxnLst/>
            <a:rect l="l" t="t" r="r" b="b"/>
            <a:pathLst>
              <a:path w="24129" h="67310">
                <a:moveTo>
                  <a:pt x="23647" y="66751"/>
                </a:moveTo>
                <a:lnTo>
                  <a:pt x="0" y="0"/>
                </a:lnTo>
              </a:path>
            </a:pathLst>
          </a:custGeom>
          <a:ln w="21996">
            <a:solidFill>
              <a:srgbClr val="00B5D1"/>
            </a:solidFill>
          </a:ln>
        </p:spPr>
        <p:txBody>
          <a:bodyPr wrap="square" lIns="0" tIns="0" rIns="0" bIns="0" rtlCol="0"/>
          <a:lstStyle/>
          <a:p>
            <a:endParaRPr/>
          </a:p>
        </p:txBody>
      </p:sp>
      <p:sp>
        <p:nvSpPr>
          <p:cNvPr id="404" name="object 404"/>
          <p:cNvSpPr/>
          <p:nvPr/>
        </p:nvSpPr>
        <p:spPr>
          <a:xfrm>
            <a:off x="5921028" y="3989832"/>
            <a:ext cx="24130" cy="15240"/>
          </a:xfrm>
          <a:custGeom>
            <a:avLst/>
            <a:gdLst/>
            <a:ahLst/>
            <a:cxnLst/>
            <a:rect l="l" t="t" r="r" b="b"/>
            <a:pathLst>
              <a:path w="24129" h="15239">
                <a:moveTo>
                  <a:pt x="23634" y="14973"/>
                </a:moveTo>
                <a:lnTo>
                  <a:pt x="0" y="0"/>
                </a:lnTo>
              </a:path>
            </a:pathLst>
          </a:custGeom>
          <a:ln w="21996">
            <a:solidFill>
              <a:srgbClr val="00B5D1"/>
            </a:solidFill>
          </a:ln>
        </p:spPr>
        <p:txBody>
          <a:bodyPr wrap="square" lIns="0" tIns="0" rIns="0" bIns="0" rtlCol="0"/>
          <a:lstStyle/>
          <a:p>
            <a:endParaRPr/>
          </a:p>
        </p:txBody>
      </p:sp>
      <p:sp>
        <p:nvSpPr>
          <p:cNvPr id="405" name="object 405"/>
          <p:cNvSpPr/>
          <p:nvPr/>
        </p:nvSpPr>
        <p:spPr>
          <a:xfrm>
            <a:off x="5944666" y="3985196"/>
            <a:ext cx="24130" cy="19685"/>
          </a:xfrm>
          <a:custGeom>
            <a:avLst/>
            <a:gdLst/>
            <a:ahLst/>
            <a:cxnLst/>
            <a:rect l="l" t="t" r="r" b="b"/>
            <a:pathLst>
              <a:path w="24129" h="19685">
                <a:moveTo>
                  <a:pt x="23647" y="0"/>
                </a:moveTo>
                <a:lnTo>
                  <a:pt x="0" y="19608"/>
                </a:lnTo>
              </a:path>
            </a:pathLst>
          </a:custGeom>
          <a:ln w="21996">
            <a:solidFill>
              <a:srgbClr val="00B5D1"/>
            </a:solidFill>
          </a:ln>
        </p:spPr>
        <p:txBody>
          <a:bodyPr wrap="square" lIns="0" tIns="0" rIns="0" bIns="0" rtlCol="0"/>
          <a:lstStyle/>
          <a:p>
            <a:endParaRPr/>
          </a:p>
        </p:txBody>
      </p:sp>
      <p:sp>
        <p:nvSpPr>
          <p:cNvPr id="406" name="object 406"/>
          <p:cNvSpPr/>
          <p:nvPr/>
        </p:nvSpPr>
        <p:spPr>
          <a:xfrm>
            <a:off x="5968317" y="3985193"/>
            <a:ext cx="24130" cy="28575"/>
          </a:xfrm>
          <a:custGeom>
            <a:avLst/>
            <a:gdLst/>
            <a:ahLst/>
            <a:cxnLst/>
            <a:rect l="l" t="t" r="r" b="b"/>
            <a:pathLst>
              <a:path w="24129" h="28575">
                <a:moveTo>
                  <a:pt x="23634" y="28143"/>
                </a:moveTo>
                <a:lnTo>
                  <a:pt x="0" y="0"/>
                </a:lnTo>
              </a:path>
            </a:pathLst>
          </a:custGeom>
          <a:ln w="21996">
            <a:solidFill>
              <a:srgbClr val="00B5D1"/>
            </a:solidFill>
          </a:ln>
        </p:spPr>
        <p:txBody>
          <a:bodyPr wrap="square" lIns="0" tIns="0" rIns="0" bIns="0" rtlCol="0"/>
          <a:lstStyle/>
          <a:p>
            <a:endParaRPr/>
          </a:p>
        </p:txBody>
      </p:sp>
      <p:sp>
        <p:nvSpPr>
          <p:cNvPr id="407" name="object 407"/>
          <p:cNvSpPr/>
          <p:nvPr/>
        </p:nvSpPr>
        <p:spPr>
          <a:xfrm>
            <a:off x="5991956" y="4013332"/>
            <a:ext cx="24130" cy="102870"/>
          </a:xfrm>
          <a:custGeom>
            <a:avLst/>
            <a:gdLst/>
            <a:ahLst/>
            <a:cxnLst/>
            <a:rect l="l" t="t" r="r" b="b"/>
            <a:pathLst>
              <a:path w="24129" h="102870">
                <a:moveTo>
                  <a:pt x="23647" y="102374"/>
                </a:moveTo>
                <a:lnTo>
                  <a:pt x="0" y="0"/>
                </a:lnTo>
              </a:path>
            </a:pathLst>
          </a:custGeom>
          <a:ln w="21996">
            <a:solidFill>
              <a:srgbClr val="00B5D1"/>
            </a:solidFill>
          </a:ln>
        </p:spPr>
        <p:txBody>
          <a:bodyPr wrap="square" lIns="0" tIns="0" rIns="0" bIns="0" rtlCol="0"/>
          <a:lstStyle/>
          <a:p>
            <a:endParaRPr/>
          </a:p>
        </p:txBody>
      </p:sp>
      <p:sp>
        <p:nvSpPr>
          <p:cNvPr id="408" name="object 408"/>
          <p:cNvSpPr/>
          <p:nvPr/>
        </p:nvSpPr>
        <p:spPr>
          <a:xfrm>
            <a:off x="6015607" y="4115705"/>
            <a:ext cx="24130" cy="33655"/>
          </a:xfrm>
          <a:custGeom>
            <a:avLst/>
            <a:gdLst/>
            <a:ahLst/>
            <a:cxnLst/>
            <a:rect l="l" t="t" r="r" b="b"/>
            <a:pathLst>
              <a:path w="24129" h="33654">
                <a:moveTo>
                  <a:pt x="23634" y="33375"/>
                </a:moveTo>
                <a:lnTo>
                  <a:pt x="0" y="0"/>
                </a:lnTo>
              </a:path>
            </a:pathLst>
          </a:custGeom>
          <a:ln w="21996">
            <a:solidFill>
              <a:srgbClr val="00B5D1"/>
            </a:solidFill>
          </a:ln>
        </p:spPr>
        <p:txBody>
          <a:bodyPr wrap="square" lIns="0" tIns="0" rIns="0" bIns="0" rtlCol="0"/>
          <a:lstStyle/>
          <a:p>
            <a:endParaRPr/>
          </a:p>
        </p:txBody>
      </p:sp>
      <p:sp>
        <p:nvSpPr>
          <p:cNvPr id="409" name="object 409"/>
          <p:cNvSpPr/>
          <p:nvPr/>
        </p:nvSpPr>
        <p:spPr>
          <a:xfrm>
            <a:off x="6039246" y="4149086"/>
            <a:ext cx="24130" cy="116839"/>
          </a:xfrm>
          <a:custGeom>
            <a:avLst/>
            <a:gdLst/>
            <a:ahLst/>
            <a:cxnLst/>
            <a:rect l="l" t="t" r="r" b="b"/>
            <a:pathLst>
              <a:path w="24129" h="116839">
                <a:moveTo>
                  <a:pt x="23647" y="116738"/>
                </a:moveTo>
                <a:lnTo>
                  <a:pt x="0" y="0"/>
                </a:lnTo>
              </a:path>
            </a:pathLst>
          </a:custGeom>
          <a:ln w="21996">
            <a:solidFill>
              <a:srgbClr val="00B5D1"/>
            </a:solidFill>
          </a:ln>
        </p:spPr>
        <p:txBody>
          <a:bodyPr wrap="square" lIns="0" tIns="0" rIns="0" bIns="0" rtlCol="0"/>
          <a:lstStyle/>
          <a:p>
            <a:endParaRPr/>
          </a:p>
        </p:txBody>
      </p:sp>
      <p:sp>
        <p:nvSpPr>
          <p:cNvPr id="410" name="object 410"/>
          <p:cNvSpPr/>
          <p:nvPr/>
        </p:nvSpPr>
        <p:spPr>
          <a:xfrm>
            <a:off x="6062898" y="4265818"/>
            <a:ext cx="24130" cy="19685"/>
          </a:xfrm>
          <a:custGeom>
            <a:avLst/>
            <a:gdLst/>
            <a:ahLst/>
            <a:cxnLst/>
            <a:rect l="l" t="t" r="r" b="b"/>
            <a:pathLst>
              <a:path w="24129" h="19685">
                <a:moveTo>
                  <a:pt x="23634" y="19303"/>
                </a:moveTo>
                <a:lnTo>
                  <a:pt x="0" y="0"/>
                </a:lnTo>
              </a:path>
            </a:pathLst>
          </a:custGeom>
          <a:ln w="21996">
            <a:solidFill>
              <a:srgbClr val="00B5D1"/>
            </a:solidFill>
          </a:ln>
        </p:spPr>
        <p:txBody>
          <a:bodyPr wrap="square" lIns="0" tIns="0" rIns="0" bIns="0" rtlCol="0"/>
          <a:lstStyle/>
          <a:p>
            <a:endParaRPr/>
          </a:p>
        </p:txBody>
      </p:sp>
      <p:sp>
        <p:nvSpPr>
          <p:cNvPr id="411" name="object 411"/>
          <p:cNvSpPr/>
          <p:nvPr/>
        </p:nvSpPr>
        <p:spPr>
          <a:xfrm>
            <a:off x="6086537" y="4285124"/>
            <a:ext cx="24130" cy="22225"/>
          </a:xfrm>
          <a:custGeom>
            <a:avLst/>
            <a:gdLst/>
            <a:ahLst/>
            <a:cxnLst/>
            <a:rect l="l" t="t" r="r" b="b"/>
            <a:pathLst>
              <a:path w="24129" h="22225">
                <a:moveTo>
                  <a:pt x="23647" y="22148"/>
                </a:moveTo>
                <a:lnTo>
                  <a:pt x="0" y="0"/>
                </a:lnTo>
              </a:path>
            </a:pathLst>
          </a:custGeom>
          <a:ln w="21996">
            <a:solidFill>
              <a:srgbClr val="00B5D1"/>
            </a:solidFill>
          </a:ln>
        </p:spPr>
        <p:txBody>
          <a:bodyPr wrap="square" lIns="0" tIns="0" rIns="0" bIns="0" rtlCol="0"/>
          <a:lstStyle/>
          <a:p>
            <a:endParaRPr/>
          </a:p>
        </p:txBody>
      </p:sp>
      <p:sp>
        <p:nvSpPr>
          <p:cNvPr id="412" name="object 412"/>
          <p:cNvSpPr/>
          <p:nvPr/>
        </p:nvSpPr>
        <p:spPr>
          <a:xfrm>
            <a:off x="6110188" y="4301295"/>
            <a:ext cx="24130" cy="6350"/>
          </a:xfrm>
          <a:custGeom>
            <a:avLst/>
            <a:gdLst/>
            <a:ahLst/>
            <a:cxnLst/>
            <a:rect l="l" t="t" r="r" b="b"/>
            <a:pathLst>
              <a:path w="24129" h="6350">
                <a:moveTo>
                  <a:pt x="23634" y="0"/>
                </a:moveTo>
                <a:lnTo>
                  <a:pt x="0" y="5981"/>
                </a:lnTo>
              </a:path>
            </a:pathLst>
          </a:custGeom>
          <a:ln w="21996">
            <a:solidFill>
              <a:srgbClr val="00B5D1"/>
            </a:solidFill>
          </a:ln>
        </p:spPr>
        <p:txBody>
          <a:bodyPr wrap="square" lIns="0" tIns="0" rIns="0" bIns="0" rtlCol="0"/>
          <a:lstStyle/>
          <a:p>
            <a:endParaRPr/>
          </a:p>
        </p:txBody>
      </p:sp>
      <p:sp>
        <p:nvSpPr>
          <p:cNvPr id="413" name="object 413"/>
          <p:cNvSpPr/>
          <p:nvPr/>
        </p:nvSpPr>
        <p:spPr>
          <a:xfrm>
            <a:off x="6133826" y="4301293"/>
            <a:ext cx="24130" cy="30480"/>
          </a:xfrm>
          <a:custGeom>
            <a:avLst/>
            <a:gdLst/>
            <a:ahLst/>
            <a:cxnLst/>
            <a:rect l="l" t="t" r="r" b="b"/>
            <a:pathLst>
              <a:path w="24129" h="30479">
                <a:moveTo>
                  <a:pt x="23647" y="30225"/>
                </a:moveTo>
                <a:lnTo>
                  <a:pt x="0" y="0"/>
                </a:lnTo>
              </a:path>
            </a:pathLst>
          </a:custGeom>
          <a:ln w="21996">
            <a:solidFill>
              <a:srgbClr val="00B5D1"/>
            </a:solidFill>
          </a:ln>
        </p:spPr>
        <p:txBody>
          <a:bodyPr wrap="square" lIns="0" tIns="0" rIns="0" bIns="0" rtlCol="0"/>
          <a:lstStyle/>
          <a:p>
            <a:endParaRPr/>
          </a:p>
        </p:txBody>
      </p:sp>
      <p:sp>
        <p:nvSpPr>
          <p:cNvPr id="414" name="object 414"/>
          <p:cNvSpPr/>
          <p:nvPr/>
        </p:nvSpPr>
        <p:spPr>
          <a:xfrm>
            <a:off x="6157478" y="4331525"/>
            <a:ext cx="24130" cy="96520"/>
          </a:xfrm>
          <a:custGeom>
            <a:avLst/>
            <a:gdLst/>
            <a:ahLst/>
            <a:cxnLst/>
            <a:rect l="l" t="t" r="r" b="b"/>
            <a:pathLst>
              <a:path w="24129" h="96520">
                <a:moveTo>
                  <a:pt x="23634" y="96088"/>
                </a:moveTo>
                <a:lnTo>
                  <a:pt x="0" y="0"/>
                </a:lnTo>
              </a:path>
            </a:pathLst>
          </a:custGeom>
          <a:ln w="21996">
            <a:solidFill>
              <a:srgbClr val="00B5D1"/>
            </a:solidFill>
          </a:ln>
        </p:spPr>
        <p:txBody>
          <a:bodyPr wrap="square" lIns="0" tIns="0" rIns="0" bIns="0" rtlCol="0"/>
          <a:lstStyle/>
          <a:p>
            <a:endParaRPr/>
          </a:p>
        </p:txBody>
      </p:sp>
      <p:sp>
        <p:nvSpPr>
          <p:cNvPr id="415" name="object 415"/>
          <p:cNvSpPr/>
          <p:nvPr/>
        </p:nvSpPr>
        <p:spPr>
          <a:xfrm>
            <a:off x="6181116" y="4397227"/>
            <a:ext cx="24130" cy="30480"/>
          </a:xfrm>
          <a:custGeom>
            <a:avLst/>
            <a:gdLst/>
            <a:ahLst/>
            <a:cxnLst/>
            <a:rect l="l" t="t" r="r" b="b"/>
            <a:pathLst>
              <a:path w="24129" h="30479">
                <a:moveTo>
                  <a:pt x="23647" y="0"/>
                </a:moveTo>
                <a:lnTo>
                  <a:pt x="0" y="30391"/>
                </a:lnTo>
              </a:path>
            </a:pathLst>
          </a:custGeom>
          <a:ln w="21996">
            <a:solidFill>
              <a:srgbClr val="00B5D1"/>
            </a:solidFill>
          </a:ln>
        </p:spPr>
        <p:txBody>
          <a:bodyPr wrap="square" lIns="0" tIns="0" rIns="0" bIns="0" rtlCol="0"/>
          <a:lstStyle/>
          <a:p>
            <a:endParaRPr/>
          </a:p>
        </p:txBody>
      </p:sp>
      <p:sp>
        <p:nvSpPr>
          <p:cNvPr id="416" name="object 416"/>
          <p:cNvSpPr/>
          <p:nvPr/>
        </p:nvSpPr>
        <p:spPr>
          <a:xfrm>
            <a:off x="6204769" y="4397222"/>
            <a:ext cx="24130" cy="1270"/>
          </a:xfrm>
          <a:custGeom>
            <a:avLst/>
            <a:gdLst/>
            <a:ahLst/>
            <a:cxnLst/>
            <a:rect l="l" t="t" r="r" b="b"/>
            <a:pathLst>
              <a:path w="24129" h="1270">
                <a:moveTo>
                  <a:pt x="23634" y="749"/>
                </a:moveTo>
                <a:lnTo>
                  <a:pt x="0" y="0"/>
                </a:lnTo>
              </a:path>
            </a:pathLst>
          </a:custGeom>
          <a:ln w="21996">
            <a:solidFill>
              <a:srgbClr val="00B5D1"/>
            </a:solidFill>
          </a:ln>
        </p:spPr>
        <p:txBody>
          <a:bodyPr wrap="square" lIns="0" tIns="0" rIns="0" bIns="0" rtlCol="0"/>
          <a:lstStyle/>
          <a:p>
            <a:endParaRPr/>
          </a:p>
        </p:txBody>
      </p:sp>
      <p:sp>
        <p:nvSpPr>
          <p:cNvPr id="417" name="object 417"/>
          <p:cNvSpPr/>
          <p:nvPr/>
        </p:nvSpPr>
        <p:spPr>
          <a:xfrm>
            <a:off x="6228407" y="4397976"/>
            <a:ext cx="24130" cy="162560"/>
          </a:xfrm>
          <a:custGeom>
            <a:avLst/>
            <a:gdLst/>
            <a:ahLst/>
            <a:cxnLst/>
            <a:rect l="l" t="t" r="r" b="b"/>
            <a:pathLst>
              <a:path w="24129" h="162560">
                <a:moveTo>
                  <a:pt x="23647" y="162229"/>
                </a:moveTo>
                <a:lnTo>
                  <a:pt x="0" y="0"/>
                </a:lnTo>
              </a:path>
            </a:pathLst>
          </a:custGeom>
          <a:ln w="21996">
            <a:solidFill>
              <a:srgbClr val="00B5D1"/>
            </a:solidFill>
          </a:ln>
        </p:spPr>
        <p:txBody>
          <a:bodyPr wrap="square" lIns="0" tIns="0" rIns="0" bIns="0" rtlCol="0"/>
          <a:lstStyle/>
          <a:p>
            <a:endParaRPr/>
          </a:p>
        </p:txBody>
      </p:sp>
      <p:sp>
        <p:nvSpPr>
          <p:cNvPr id="418" name="object 418"/>
          <p:cNvSpPr/>
          <p:nvPr/>
        </p:nvSpPr>
        <p:spPr>
          <a:xfrm>
            <a:off x="6252058" y="4560201"/>
            <a:ext cx="24130" cy="211454"/>
          </a:xfrm>
          <a:custGeom>
            <a:avLst/>
            <a:gdLst/>
            <a:ahLst/>
            <a:cxnLst/>
            <a:rect l="l" t="t" r="r" b="b"/>
            <a:pathLst>
              <a:path w="24129" h="211454">
                <a:moveTo>
                  <a:pt x="23634" y="211340"/>
                </a:moveTo>
                <a:lnTo>
                  <a:pt x="0" y="0"/>
                </a:lnTo>
              </a:path>
            </a:pathLst>
          </a:custGeom>
          <a:ln w="21996">
            <a:solidFill>
              <a:srgbClr val="00B5D1"/>
            </a:solidFill>
          </a:ln>
        </p:spPr>
        <p:txBody>
          <a:bodyPr wrap="square" lIns="0" tIns="0" rIns="0" bIns="0" rtlCol="0"/>
          <a:lstStyle/>
          <a:p>
            <a:endParaRPr/>
          </a:p>
        </p:txBody>
      </p:sp>
      <p:sp>
        <p:nvSpPr>
          <p:cNvPr id="419" name="object 419"/>
          <p:cNvSpPr/>
          <p:nvPr/>
        </p:nvSpPr>
        <p:spPr>
          <a:xfrm>
            <a:off x="6275697" y="4771538"/>
            <a:ext cx="24130" cy="29845"/>
          </a:xfrm>
          <a:custGeom>
            <a:avLst/>
            <a:gdLst/>
            <a:ahLst/>
            <a:cxnLst/>
            <a:rect l="l" t="t" r="r" b="b"/>
            <a:pathLst>
              <a:path w="24129" h="29845">
                <a:moveTo>
                  <a:pt x="23647" y="29781"/>
                </a:moveTo>
                <a:lnTo>
                  <a:pt x="0" y="0"/>
                </a:lnTo>
              </a:path>
            </a:pathLst>
          </a:custGeom>
          <a:ln w="21996">
            <a:solidFill>
              <a:srgbClr val="00B5D1"/>
            </a:solidFill>
          </a:ln>
        </p:spPr>
        <p:txBody>
          <a:bodyPr wrap="square" lIns="0" tIns="0" rIns="0" bIns="0" rtlCol="0"/>
          <a:lstStyle/>
          <a:p>
            <a:endParaRPr/>
          </a:p>
        </p:txBody>
      </p:sp>
      <p:sp>
        <p:nvSpPr>
          <p:cNvPr id="420" name="object 420"/>
          <p:cNvSpPr/>
          <p:nvPr/>
        </p:nvSpPr>
        <p:spPr>
          <a:xfrm>
            <a:off x="6299348" y="4785012"/>
            <a:ext cx="24130" cy="16510"/>
          </a:xfrm>
          <a:custGeom>
            <a:avLst/>
            <a:gdLst/>
            <a:ahLst/>
            <a:cxnLst/>
            <a:rect l="l" t="t" r="r" b="b"/>
            <a:pathLst>
              <a:path w="24129" h="16510">
                <a:moveTo>
                  <a:pt x="23634" y="0"/>
                </a:moveTo>
                <a:lnTo>
                  <a:pt x="0" y="16306"/>
                </a:lnTo>
              </a:path>
            </a:pathLst>
          </a:custGeom>
          <a:ln w="21996">
            <a:solidFill>
              <a:srgbClr val="00B5D1"/>
            </a:solidFill>
          </a:ln>
        </p:spPr>
        <p:txBody>
          <a:bodyPr wrap="square" lIns="0" tIns="0" rIns="0" bIns="0" rtlCol="0"/>
          <a:lstStyle/>
          <a:p>
            <a:endParaRPr/>
          </a:p>
        </p:txBody>
      </p:sp>
      <p:sp>
        <p:nvSpPr>
          <p:cNvPr id="421" name="object 421"/>
          <p:cNvSpPr/>
          <p:nvPr/>
        </p:nvSpPr>
        <p:spPr>
          <a:xfrm>
            <a:off x="6322988" y="4785010"/>
            <a:ext cx="24130" cy="24765"/>
          </a:xfrm>
          <a:custGeom>
            <a:avLst/>
            <a:gdLst/>
            <a:ahLst/>
            <a:cxnLst/>
            <a:rect l="l" t="t" r="r" b="b"/>
            <a:pathLst>
              <a:path w="24129" h="24764">
                <a:moveTo>
                  <a:pt x="23634" y="24396"/>
                </a:moveTo>
                <a:lnTo>
                  <a:pt x="0" y="0"/>
                </a:lnTo>
              </a:path>
            </a:pathLst>
          </a:custGeom>
          <a:ln w="21996">
            <a:solidFill>
              <a:srgbClr val="00B5D1"/>
            </a:solidFill>
          </a:ln>
        </p:spPr>
        <p:txBody>
          <a:bodyPr wrap="square" lIns="0" tIns="0" rIns="0" bIns="0" rtlCol="0"/>
          <a:lstStyle/>
          <a:p>
            <a:endParaRPr/>
          </a:p>
        </p:txBody>
      </p:sp>
      <p:sp>
        <p:nvSpPr>
          <p:cNvPr id="422" name="object 422"/>
          <p:cNvSpPr/>
          <p:nvPr/>
        </p:nvSpPr>
        <p:spPr>
          <a:xfrm>
            <a:off x="6346626" y="4809411"/>
            <a:ext cx="24130" cy="70485"/>
          </a:xfrm>
          <a:custGeom>
            <a:avLst/>
            <a:gdLst/>
            <a:ahLst/>
            <a:cxnLst/>
            <a:rect l="l" t="t" r="r" b="b"/>
            <a:pathLst>
              <a:path w="24129" h="70485">
                <a:moveTo>
                  <a:pt x="23647" y="70180"/>
                </a:moveTo>
                <a:lnTo>
                  <a:pt x="0" y="0"/>
                </a:lnTo>
              </a:path>
            </a:pathLst>
          </a:custGeom>
          <a:ln w="21996">
            <a:solidFill>
              <a:srgbClr val="00B5D1"/>
            </a:solidFill>
          </a:ln>
        </p:spPr>
        <p:txBody>
          <a:bodyPr wrap="square" lIns="0" tIns="0" rIns="0" bIns="0" rtlCol="0"/>
          <a:lstStyle/>
          <a:p>
            <a:endParaRPr/>
          </a:p>
        </p:txBody>
      </p:sp>
      <p:sp>
        <p:nvSpPr>
          <p:cNvPr id="423" name="object 423"/>
          <p:cNvSpPr/>
          <p:nvPr/>
        </p:nvSpPr>
        <p:spPr>
          <a:xfrm>
            <a:off x="6370278" y="4801320"/>
            <a:ext cx="24130" cy="78740"/>
          </a:xfrm>
          <a:custGeom>
            <a:avLst/>
            <a:gdLst/>
            <a:ahLst/>
            <a:cxnLst/>
            <a:rect l="l" t="t" r="r" b="b"/>
            <a:pathLst>
              <a:path w="24129" h="78739">
                <a:moveTo>
                  <a:pt x="23634" y="0"/>
                </a:moveTo>
                <a:lnTo>
                  <a:pt x="0" y="78270"/>
                </a:lnTo>
              </a:path>
            </a:pathLst>
          </a:custGeom>
          <a:ln w="21996">
            <a:solidFill>
              <a:srgbClr val="00B5D1"/>
            </a:solidFill>
          </a:ln>
        </p:spPr>
        <p:txBody>
          <a:bodyPr wrap="square" lIns="0" tIns="0" rIns="0" bIns="0" rtlCol="0"/>
          <a:lstStyle/>
          <a:p>
            <a:endParaRPr/>
          </a:p>
        </p:txBody>
      </p:sp>
      <p:sp>
        <p:nvSpPr>
          <p:cNvPr id="424" name="object 424"/>
          <p:cNvSpPr/>
          <p:nvPr/>
        </p:nvSpPr>
        <p:spPr>
          <a:xfrm>
            <a:off x="6393916" y="4759711"/>
            <a:ext cx="24130" cy="41910"/>
          </a:xfrm>
          <a:custGeom>
            <a:avLst/>
            <a:gdLst/>
            <a:ahLst/>
            <a:cxnLst/>
            <a:rect l="l" t="t" r="r" b="b"/>
            <a:pathLst>
              <a:path w="24129" h="41910">
                <a:moveTo>
                  <a:pt x="23647" y="0"/>
                </a:moveTo>
                <a:lnTo>
                  <a:pt x="0" y="41605"/>
                </a:lnTo>
              </a:path>
            </a:pathLst>
          </a:custGeom>
          <a:ln w="21996">
            <a:solidFill>
              <a:srgbClr val="00B5D1"/>
            </a:solidFill>
          </a:ln>
        </p:spPr>
        <p:txBody>
          <a:bodyPr wrap="square" lIns="0" tIns="0" rIns="0" bIns="0" rtlCol="0"/>
          <a:lstStyle/>
          <a:p>
            <a:endParaRPr/>
          </a:p>
        </p:txBody>
      </p:sp>
      <p:sp>
        <p:nvSpPr>
          <p:cNvPr id="425" name="object 425"/>
          <p:cNvSpPr/>
          <p:nvPr/>
        </p:nvSpPr>
        <p:spPr>
          <a:xfrm>
            <a:off x="6417567" y="4718709"/>
            <a:ext cx="24130" cy="41275"/>
          </a:xfrm>
          <a:custGeom>
            <a:avLst/>
            <a:gdLst/>
            <a:ahLst/>
            <a:cxnLst/>
            <a:rect l="l" t="t" r="r" b="b"/>
            <a:pathLst>
              <a:path w="24129" h="41275">
                <a:moveTo>
                  <a:pt x="23634" y="0"/>
                </a:moveTo>
                <a:lnTo>
                  <a:pt x="0" y="41008"/>
                </a:lnTo>
              </a:path>
            </a:pathLst>
          </a:custGeom>
          <a:ln w="21996">
            <a:solidFill>
              <a:srgbClr val="00B5D1"/>
            </a:solidFill>
          </a:ln>
        </p:spPr>
        <p:txBody>
          <a:bodyPr wrap="square" lIns="0" tIns="0" rIns="0" bIns="0" rtlCol="0"/>
          <a:lstStyle/>
          <a:p>
            <a:endParaRPr/>
          </a:p>
        </p:txBody>
      </p:sp>
      <p:sp>
        <p:nvSpPr>
          <p:cNvPr id="426" name="object 426"/>
          <p:cNvSpPr/>
          <p:nvPr/>
        </p:nvSpPr>
        <p:spPr>
          <a:xfrm>
            <a:off x="6441206" y="4623520"/>
            <a:ext cx="24130" cy="95250"/>
          </a:xfrm>
          <a:custGeom>
            <a:avLst/>
            <a:gdLst/>
            <a:ahLst/>
            <a:cxnLst/>
            <a:rect l="l" t="t" r="r" b="b"/>
            <a:pathLst>
              <a:path w="24129" h="95250">
                <a:moveTo>
                  <a:pt x="23647" y="0"/>
                </a:moveTo>
                <a:lnTo>
                  <a:pt x="0" y="95186"/>
                </a:lnTo>
              </a:path>
            </a:pathLst>
          </a:custGeom>
          <a:ln w="21996">
            <a:solidFill>
              <a:srgbClr val="00B5D1"/>
            </a:solidFill>
          </a:ln>
        </p:spPr>
        <p:txBody>
          <a:bodyPr wrap="square" lIns="0" tIns="0" rIns="0" bIns="0" rtlCol="0"/>
          <a:lstStyle/>
          <a:p>
            <a:endParaRPr/>
          </a:p>
        </p:txBody>
      </p:sp>
      <p:sp>
        <p:nvSpPr>
          <p:cNvPr id="427" name="object 427"/>
          <p:cNvSpPr/>
          <p:nvPr/>
        </p:nvSpPr>
        <p:spPr>
          <a:xfrm>
            <a:off x="6464858" y="4529982"/>
            <a:ext cx="24130" cy="93980"/>
          </a:xfrm>
          <a:custGeom>
            <a:avLst/>
            <a:gdLst/>
            <a:ahLst/>
            <a:cxnLst/>
            <a:rect l="l" t="t" r="r" b="b"/>
            <a:pathLst>
              <a:path w="24129" h="93979">
                <a:moveTo>
                  <a:pt x="23634" y="0"/>
                </a:moveTo>
                <a:lnTo>
                  <a:pt x="0" y="93535"/>
                </a:lnTo>
              </a:path>
            </a:pathLst>
          </a:custGeom>
          <a:ln w="21996">
            <a:solidFill>
              <a:srgbClr val="00B5D1"/>
            </a:solidFill>
          </a:ln>
        </p:spPr>
        <p:txBody>
          <a:bodyPr wrap="square" lIns="0" tIns="0" rIns="0" bIns="0" rtlCol="0"/>
          <a:lstStyle/>
          <a:p>
            <a:endParaRPr/>
          </a:p>
        </p:txBody>
      </p:sp>
      <p:sp>
        <p:nvSpPr>
          <p:cNvPr id="428" name="object 428"/>
          <p:cNvSpPr/>
          <p:nvPr/>
        </p:nvSpPr>
        <p:spPr>
          <a:xfrm>
            <a:off x="6488497" y="4504383"/>
            <a:ext cx="24130" cy="26034"/>
          </a:xfrm>
          <a:custGeom>
            <a:avLst/>
            <a:gdLst/>
            <a:ahLst/>
            <a:cxnLst/>
            <a:rect l="l" t="t" r="r" b="b"/>
            <a:pathLst>
              <a:path w="24129" h="26035">
                <a:moveTo>
                  <a:pt x="23647" y="0"/>
                </a:moveTo>
                <a:lnTo>
                  <a:pt x="0" y="25603"/>
                </a:lnTo>
              </a:path>
            </a:pathLst>
          </a:custGeom>
          <a:ln w="21996">
            <a:solidFill>
              <a:srgbClr val="00B5D1"/>
            </a:solidFill>
          </a:ln>
        </p:spPr>
        <p:txBody>
          <a:bodyPr wrap="square" lIns="0" tIns="0" rIns="0" bIns="0" rtlCol="0"/>
          <a:lstStyle/>
          <a:p>
            <a:endParaRPr/>
          </a:p>
        </p:txBody>
      </p:sp>
      <p:sp>
        <p:nvSpPr>
          <p:cNvPr id="429" name="object 429"/>
          <p:cNvSpPr/>
          <p:nvPr/>
        </p:nvSpPr>
        <p:spPr>
          <a:xfrm>
            <a:off x="6512147" y="4334669"/>
            <a:ext cx="24130" cy="170180"/>
          </a:xfrm>
          <a:custGeom>
            <a:avLst/>
            <a:gdLst/>
            <a:ahLst/>
            <a:cxnLst/>
            <a:rect l="l" t="t" r="r" b="b"/>
            <a:pathLst>
              <a:path w="24129" h="170179">
                <a:moveTo>
                  <a:pt x="23634" y="0"/>
                </a:moveTo>
                <a:lnTo>
                  <a:pt x="0" y="169710"/>
                </a:lnTo>
              </a:path>
            </a:pathLst>
          </a:custGeom>
          <a:ln w="21996">
            <a:solidFill>
              <a:srgbClr val="00B5D1"/>
            </a:solidFill>
          </a:ln>
        </p:spPr>
        <p:txBody>
          <a:bodyPr wrap="square" lIns="0" tIns="0" rIns="0" bIns="0" rtlCol="0"/>
          <a:lstStyle/>
          <a:p>
            <a:endParaRPr/>
          </a:p>
        </p:txBody>
      </p:sp>
      <p:sp>
        <p:nvSpPr>
          <p:cNvPr id="430" name="object 430"/>
          <p:cNvSpPr/>
          <p:nvPr/>
        </p:nvSpPr>
        <p:spPr>
          <a:xfrm>
            <a:off x="6535785" y="4084576"/>
            <a:ext cx="24130" cy="250190"/>
          </a:xfrm>
          <a:custGeom>
            <a:avLst/>
            <a:gdLst/>
            <a:ahLst/>
            <a:cxnLst/>
            <a:rect l="l" t="t" r="r" b="b"/>
            <a:pathLst>
              <a:path w="24129" h="250189">
                <a:moveTo>
                  <a:pt x="23647" y="0"/>
                </a:moveTo>
                <a:lnTo>
                  <a:pt x="0" y="250088"/>
                </a:lnTo>
              </a:path>
            </a:pathLst>
          </a:custGeom>
          <a:ln w="21996">
            <a:solidFill>
              <a:srgbClr val="00B5D1"/>
            </a:solidFill>
          </a:ln>
        </p:spPr>
        <p:txBody>
          <a:bodyPr wrap="square" lIns="0" tIns="0" rIns="0" bIns="0" rtlCol="0"/>
          <a:lstStyle/>
          <a:p>
            <a:endParaRPr/>
          </a:p>
        </p:txBody>
      </p:sp>
      <p:sp>
        <p:nvSpPr>
          <p:cNvPr id="431" name="object 431"/>
          <p:cNvSpPr/>
          <p:nvPr/>
        </p:nvSpPr>
        <p:spPr>
          <a:xfrm>
            <a:off x="6559438" y="3851245"/>
            <a:ext cx="24130" cy="233679"/>
          </a:xfrm>
          <a:custGeom>
            <a:avLst/>
            <a:gdLst/>
            <a:ahLst/>
            <a:cxnLst/>
            <a:rect l="l" t="t" r="r" b="b"/>
            <a:pathLst>
              <a:path w="24129" h="233679">
                <a:moveTo>
                  <a:pt x="23634" y="0"/>
                </a:moveTo>
                <a:lnTo>
                  <a:pt x="0" y="233337"/>
                </a:lnTo>
              </a:path>
            </a:pathLst>
          </a:custGeom>
          <a:ln w="21996">
            <a:solidFill>
              <a:srgbClr val="00B5D1"/>
            </a:solidFill>
          </a:ln>
        </p:spPr>
        <p:txBody>
          <a:bodyPr wrap="square" lIns="0" tIns="0" rIns="0" bIns="0" rtlCol="0"/>
          <a:lstStyle/>
          <a:p>
            <a:endParaRPr/>
          </a:p>
        </p:txBody>
      </p:sp>
      <p:sp>
        <p:nvSpPr>
          <p:cNvPr id="432" name="object 432"/>
          <p:cNvSpPr/>
          <p:nvPr/>
        </p:nvSpPr>
        <p:spPr>
          <a:xfrm>
            <a:off x="6583076" y="3835233"/>
            <a:ext cx="24130" cy="16510"/>
          </a:xfrm>
          <a:custGeom>
            <a:avLst/>
            <a:gdLst/>
            <a:ahLst/>
            <a:cxnLst/>
            <a:rect l="l" t="t" r="r" b="b"/>
            <a:pathLst>
              <a:path w="24129" h="16510">
                <a:moveTo>
                  <a:pt x="23647" y="0"/>
                </a:moveTo>
                <a:lnTo>
                  <a:pt x="0" y="16014"/>
                </a:lnTo>
              </a:path>
            </a:pathLst>
          </a:custGeom>
          <a:ln w="21996">
            <a:solidFill>
              <a:srgbClr val="00B5D1"/>
            </a:solidFill>
          </a:ln>
        </p:spPr>
        <p:txBody>
          <a:bodyPr wrap="square" lIns="0" tIns="0" rIns="0" bIns="0" rtlCol="0"/>
          <a:lstStyle/>
          <a:p>
            <a:endParaRPr/>
          </a:p>
        </p:txBody>
      </p:sp>
      <p:sp>
        <p:nvSpPr>
          <p:cNvPr id="433" name="object 433"/>
          <p:cNvSpPr/>
          <p:nvPr/>
        </p:nvSpPr>
        <p:spPr>
          <a:xfrm>
            <a:off x="6606729" y="3735258"/>
            <a:ext cx="24130" cy="100330"/>
          </a:xfrm>
          <a:custGeom>
            <a:avLst/>
            <a:gdLst/>
            <a:ahLst/>
            <a:cxnLst/>
            <a:rect l="l" t="t" r="r" b="b"/>
            <a:pathLst>
              <a:path w="24129" h="100329">
                <a:moveTo>
                  <a:pt x="23634" y="0"/>
                </a:moveTo>
                <a:lnTo>
                  <a:pt x="0" y="99974"/>
                </a:lnTo>
              </a:path>
            </a:pathLst>
          </a:custGeom>
          <a:ln w="21996">
            <a:solidFill>
              <a:srgbClr val="00B5D1"/>
            </a:solidFill>
          </a:ln>
        </p:spPr>
        <p:txBody>
          <a:bodyPr wrap="square" lIns="0" tIns="0" rIns="0" bIns="0" rtlCol="0"/>
          <a:lstStyle/>
          <a:p>
            <a:endParaRPr/>
          </a:p>
        </p:txBody>
      </p:sp>
      <p:sp>
        <p:nvSpPr>
          <p:cNvPr id="434" name="object 434"/>
          <p:cNvSpPr/>
          <p:nvPr/>
        </p:nvSpPr>
        <p:spPr>
          <a:xfrm>
            <a:off x="6630367" y="3428741"/>
            <a:ext cx="24130" cy="306705"/>
          </a:xfrm>
          <a:custGeom>
            <a:avLst/>
            <a:gdLst/>
            <a:ahLst/>
            <a:cxnLst/>
            <a:rect l="l" t="t" r="r" b="b"/>
            <a:pathLst>
              <a:path w="24129" h="306704">
                <a:moveTo>
                  <a:pt x="23647" y="0"/>
                </a:moveTo>
                <a:lnTo>
                  <a:pt x="0" y="306514"/>
                </a:lnTo>
              </a:path>
            </a:pathLst>
          </a:custGeom>
          <a:ln w="21996">
            <a:solidFill>
              <a:srgbClr val="00B5D1"/>
            </a:solidFill>
          </a:ln>
        </p:spPr>
        <p:txBody>
          <a:bodyPr wrap="square" lIns="0" tIns="0" rIns="0" bIns="0" rtlCol="0"/>
          <a:lstStyle/>
          <a:p>
            <a:endParaRPr/>
          </a:p>
        </p:txBody>
      </p:sp>
      <p:sp>
        <p:nvSpPr>
          <p:cNvPr id="435" name="object 435"/>
          <p:cNvSpPr/>
          <p:nvPr/>
        </p:nvSpPr>
        <p:spPr>
          <a:xfrm>
            <a:off x="6654017" y="3428742"/>
            <a:ext cx="24130" cy="57785"/>
          </a:xfrm>
          <a:custGeom>
            <a:avLst/>
            <a:gdLst/>
            <a:ahLst/>
            <a:cxnLst/>
            <a:rect l="l" t="t" r="r" b="b"/>
            <a:pathLst>
              <a:path w="24129" h="57785">
                <a:moveTo>
                  <a:pt x="23634" y="57619"/>
                </a:moveTo>
                <a:lnTo>
                  <a:pt x="0" y="0"/>
                </a:lnTo>
              </a:path>
            </a:pathLst>
          </a:custGeom>
          <a:ln w="21996">
            <a:solidFill>
              <a:srgbClr val="00B5D1"/>
            </a:solidFill>
          </a:ln>
        </p:spPr>
        <p:txBody>
          <a:bodyPr wrap="square" lIns="0" tIns="0" rIns="0" bIns="0" rtlCol="0"/>
          <a:lstStyle/>
          <a:p>
            <a:endParaRPr/>
          </a:p>
        </p:txBody>
      </p:sp>
      <p:sp>
        <p:nvSpPr>
          <p:cNvPr id="436" name="object 436"/>
          <p:cNvSpPr/>
          <p:nvPr/>
        </p:nvSpPr>
        <p:spPr>
          <a:xfrm>
            <a:off x="6677655" y="3486360"/>
            <a:ext cx="24130" cy="163830"/>
          </a:xfrm>
          <a:custGeom>
            <a:avLst/>
            <a:gdLst/>
            <a:ahLst/>
            <a:cxnLst/>
            <a:rect l="l" t="t" r="r" b="b"/>
            <a:pathLst>
              <a:path w="24129" h="163829">
                <a:moveTo>
                  <a:pt x="23647" y="163588"/>
                </a:moveTo>
                <a:lnTo>
                  <a:pt x="0" y="0"/>
                </a:lnTo>
              </a:path>
            </a:pathLst>
          </a:custGeom>
          <a:ln w="21996">
            <a:solidFill>
              <a:srgbClr val="00B5D1"/>
            </a:solidFill>
          </a:ln>
        </p:spPr>
        <p:txBody>
          <a:bodyPr wrap="square" lIns="0" tIns="0" rIns="0" bIns="0" rtlCol="0"/>
          <a:lstStyle/>
          <a:p>
            <a:endParaRPr/>
          </a:p>
        </p:txBody>
      </p:sp>
      <p:sp>
        <p:nvSpPr>
          <p:cNvPr id="437" name="object 437"/>
          <p:cNvSpPr/>
          <p:nvPr/>
        </p:nvSpPr>
        <p:spPr>
          <a:xfrm>
            <a:off x="6701308" y="3649950"/>
            <a:ext cx="24130" cy="267335"/>
          </a:xfrm>
          <a:custGeom>
            <a:avLst/>
            <a:gdLst/>
            <a:ahLst/>
            <a:cxnLst/>
            <a:rect l="l" t="t" r="r" b="b"/>
            <a:pathLst>
              <a:path w="24129" h="267335">
                <a:moveTo>
                  <a:pt x="23634" y="267144"/>
                </a:moveTo>
                <a:lnTo>
                  <a:pt x="0" y="0"/>
                </a:lnTo>
              </a:path>
            </a:pathLst>
          </a:custGeom>
          <a:ln w="21996">
            <a:solidFill>
              <a:srgbClr val="00B5D1"/>
            </a:solidFill>
          </a:ln>
        </p:spPr>
        <p:txBody>
          <a:bodyPr wrap="square" lIns="0" tIns="0" rIns="0" bIns="0" rtlCol="0"/>
          <a:lstStyle/>
          <a:p>
            <a:endParaRPr/>
          </a:p>
        </p:txBody>
      </p:sp>
      <p:sp>
        <p:nvSpPr>
          <p:cNvPr id="438" name="object 438"/>
          <p:cNvSpPr/>
          <p:nvPr/>
        </p:nvSpPr>
        <p:spPr>
          <a:xfrm>
            <a:off x="6724946" y="3917101"/>
            <a:ext cx="24130" cy="98425"/>
          </a:xfrm>
          <a:custGeom>
            <a:avLst/>
            <a:gdLst/>
            <a:ahLst/>
            <a:cxnLst/>
            <a:rect l="l" t="t" r="r" b="b"/>
            <a:pathLst>
              <a:path w="24129" h="98425">
                <a:moveTo>
                  <a:pt x="23647" y="98183"/>
                </a:moveTo>
                <a:lnTo>
                  <a:pt x="0" y="0"/>
                </a:lnTo>
              </a:path>
            </a:pathLst>
          </a:custGeom>
          <a:ln w="21996">
            <a:solidFill>
              <a:srgbClr val="00B5D1"/>
            </a:solidFill>
          </a:ln>
        </p:spPr>
        <p:txBody>
          <a:bodyPr wrap="square" lIns="0" tIns="0" rIns="0" bIns="0" rtlCol="0"/>
          <a:lstStyle/>
          <a:p>
            <a:endParaRPr/>
          </a:p>
        </p:txBody>
      </p:sp>
      <p:sp>
        <p:nvSpPr>
          <p:cNvPr id="439" name="object 439"/>
          <p:cNvSpPr/>
          <p:nvPr/>
        </p:nvSpPr>
        <p:spPr>
          <a:xfrm>
            <a:off x="6748599" y="4015289"/>
            <a:ext cx="24130" cy="8890"/>
          </a:xfrm>
          <a:custGeom>
            <a:avLst/>
            <a:gdLst/>
            <a:ahLst/>
            <a:cxnLst/>
            <a:rect l="l" t="t" r="r" b="b"/>
            <a:pathLst>
              <a:path w="24129" h="8889">
                <a:moveTo>
                  <a:pt x="23634" y="8826"/>
                </a:moveTo>
                <a:lnTo>
                  <a:pt x="0" y="0"/>
                </a:lnTo>
              </a:path>
            </a:pathLst>
          </a:custGeom>
          <a:ln w="21996">
            <a:solidFill>
              <a:srgbClr val="00B5D1"/>
            </a:solidFill>
          </a:ln>
        </p:spPr>
        <p:txBody>
          <a:bodyPr wrap="square" lIns="0" tIns="0" rIns="0" bIns="0" rtlCol="0"/>
          <a:lstStyle/>
          <a:p>
            <a:endParaRPr/>
          </a:p>
        </p:txBody>
      </p:sp>
      <p:sp>
        <p:nvSpPr>
          <p:cNvPr id="440" name="object 440"/>
          <p:cNvSpPr/>
          <p:nvPr/>
        </p:nvSpPr>
        <p:spPr>
          <a:xfrm>
            <a:off x="6772237" y="4024120"/>
            <a:ext cx="24130" cy="133985"/>
          </a:xfrm>
          <a:custGeom>
            <a:avLst/>
            <a:gdLst/>
            <a:ahLst/>
            <a:cxnLst/>
            <a:rect l="l" t="t" r="r" b="b"/>
            <a:pathLst>
              <a:path w="24129" h="133985">
                <a:moveTo>
                  <a:pt x="23647" y="133642"/>
                </a:moveTo>
                <a:lnTo>
                  <a:pt x="0" y="0"/>
                </a:lnTo>
              </a:path>
            </a:pathLst>
          </a:custGeom>
          <a:ln w="21996">
            <a:solidFill>
              <a:srgbClr val="00B5D1"/>
            </a:solidFill>
          </a:ln>
        </p:spPr>
        <p:txBody>
          <a:bodyPr wrap="square" lIns="0" tIns="0" rIns="0" bIns="0" rtlCol="0"/>
          <a:lstStyle/>
          <a:p>
            <a:endParaRPr/>
          </a:p>
        </p:txBody>
      </p:sp>
      <p:sp>
        <p:nvSpPr>
          <p:cNvPr id="441" name="object 441"/>
          <p:cNvSpPr/>
          <p:nvPr/>
        </p:nvSpPr>
        <p:spPr>
          <a:xfrm>
            <a:off x="6795888" y="4079181"/>
            <a:ext cx="24130" cy="78740"/>
          </a:xfrm>
          <a:custGeom>
            <a:avLst/>
            <a:gdLst/>
            <a:ahLst/>
            <a:cxnLst/>
            <a:rect l="l" t="t" r="r" b="b"/>
            <a:pathLst>
              <a:path w="24129" h="78739">
                <a:moveTo>
                  <a:pt x="23634" y="0"/>
                </a:moveTo>
                <a:lnTo>
                  <a:pt x="0" y="78574"/>
                </a:lnTo>
              </a:path>
            </a:pathLst>
          </a:custGeom>
          <a:ln w="21996">
            <a:solidFill>
              <a:srgbClr val="00B5D1"/>
            </a:solidFill>
          </a:ln>
        </p:spPr>
        <p:txBody>
          <a:bodyPr wrap="square" lIns="0" tIns="0" rIns="0" bIns="0" rtlCol="0"/>
          <a:lstStyle/>
          <a:p>
            <a:endParaRPr/>
          </a:p>
        </p:txBody>
      </p:sp>
      <p:sp>
        <p:nvSpPr>
          <p:cNvPr id="442" name="object 442"/>
          <p:cNvSpPr/>
          <p:nvPr/>
        </p:nvSpPr>
        <p:spPr>
          <a:xfrm>
            <a:off x="6819526" y="3983993"/>
            <a:ext cx="24130" cy="95250"/>
          </a:xfrm>
          <a:custGeom>
            <a:avLst/>
            <a:gdLst/>
            <a:ahLst/>
            <a:cxnLst/>
            <a:rect l="l" t="t" r="r" b="b"/>
            <a:pathLst>
              <a:path w="24129" h="95250">
                <a:moveTo>
                  <a:pt x="23647" y="0"/>
                </a:moveTo>
                <a:lnTo>
                  <a:pt x="0" y="95186"/>
                </a:lnTo>
              </a:path>
            </a:pathLst>
          </a:custGeom>
          <a:ln w="21996">
            <a:solidFill>
              <a:srgbClr val="00B5D1"/>
            </a:solidFill>
          </a:ln>
        </p:spPr>
        <p:txBody>
          <a:bodyPr wrap="square" lIns="0" tIns="0" rIns="0" bIns="0" rtlCol="0"/>
          <a:lstStyle/>
          <a:p>
            <a:endParaRPr/>
          </a:p>
        </p:txBody>
      </p:sp>
      <p:sp>
        <p:nvSpPr>
          <p:cNvPr id="443" name="object 443"/>
          <p:cNvSpPr/>
          <p:nvPr/>
        </p:nvSpPr>
        <p:spPr>
          <a:xfrm>
            <a:off x="6843179" y="3983992"/>
            <a:ext cx="24130" cy="99060"/>
          </a:xfrm>
          <a:custGeom>
            <a:avLst/>
            <a:gdLst/>
            <a:ahLst/>
            <a:cxnLst/>
            <a:rect l="l" t="t" r="r" b="b"/>
            <a:pathLst>
              <a:path w="24129" h="99060">
                <a:moveTo>
                  <a:pt x="23634" y="98488"/>
                </a:moveTo>
                <a:lnTo>
                  <a:pt x="0" y="0"/>
                </a:lnTo>
              </a:path>
            </a:pathLst>
          </a:custGeom>
          <a:ln w="21996">
            <a:solidFill>
              <a:srgbClr val="00B5D1"/>
            </a:solidFill>
          </a:ln>
        </p:spPr>
        <p:txBody>
          <a:bodyPr wrap="square" lIns="0" tIns="0" rIns="0" bIns="0" rtlCol="0"/>
          <a:lstStyle/>
          <a:p>
            <a:endParaRPr/>
          </a:p>
        </p:txBody>
      </p:sp>
      <p:sp>
        <p:nvSpPr>
          <p:cNvPr id="444" name="object 444"/>
          <p:cNvSpPr/>
          <p:nvPr/>
        </p:nvSpPr>
        <p:spPr>
          <a:xfrm>
            <a:off x="6866817" y="4005846"/>
            <a:ext cx="24130" cy="76835"/>
          </a:xfrm>
          <a:custGeom>
            <a:avLst/>
            <a:gdLst/>
            <a:ahLst/>
            <a:cxnLst/>
            <a:rect l="l" t="t" r="r" b="b"/>
            <a:pathLst>
              <a:path w="24129" h="76835">
                <a:moveTo>
                  <a:pt x="23647" y="0"/>
                </a:moveTo>
                <a:lnTo>
                  <a:pt x="0" y="76631"/>
                </a:lnTo>
              </a:path>
            </a:pathLst>
          </a:custGeom>
          <a:ln w="21996">
            <a:solidFill>
              <a:srgbClr val="00B5D1"/>
            </a:solidFill>
          </a:ln>
        </p:spPr>
        <p:txBody>
          <a:bodyPr wrap="square" lIns="0" tIns="0" rIns="0" bIns="0" rtlCol="0"/>
          <a:lstStyle/>
          <a:p>
            <a:endParaRPr/>
          </a:p>
        </p:txBody>
      </p:sp>
      <p:sp>
        <p:nvSpPr>
          <p:cNvPr id="445" name="object 445"/>
          <p:cNvSpPr/>
          <p:nvPr/>
        </p:nvSpPr>
        <p:spPr>
          <a:xfrm>
            <a:off x="6890470" y="3899136"/>
            <a:ext cx="24130" cy="107314"/>
          </a:xfrm>
          <a:custGeom>
            <a:avLst/>
            <a:gdLst/>
            <a:ahLst/>
            <a:cxnLst/>
            <a:rect l="l" t="t" r="r" b="b"/>
            <a:pathLst>
              <a:path w="24129" h="107314">
                <a:moveTo>
                  <a:pt x="23634" y="0"/>
                </a:moveTo>
                <a:lnTo>
                  <a:pt x="0" y="106705"/>
                </a:lnTo>
              </a:path>
            </a:pathLst>
          </a:custGeom>
          <a:ln w="21996">
            <a:solidFill>
              <a:srgbClr val="00B5D1"/>
            </a:solidFill>
          </a:ln>
        </p:spPr>
        <p:txBody>
          <a:bodyPr wrap="square" lIns="0" tIns="0" rIns="0" bIns="0" rtlCol="0"/>
          <a:lstStyle/>
          <a:p>
            <a:endParaRPr/>
          </a:p>
        </p:txBody>
      </p:sp>
      <p:sp>
        <p:nvSpPr>
          <p:cNvPr id="446" name="object 446"/>
          <p:cNvSpPr/>
          <p:nvPr/>
        </p:nvSpPr>
        <p:spPr>
          <a:xfrm>
            <a:off x="6914108" y="3893456"/>
            <a:ext cx="24130" cy="5715"/>
          </a:xfrm>
          <a:custGeom>
            <a:avLst/>
            <a:gdLst/>
            <a:ahLst/>
            <a:cxnLst/>
            <a:rect l="l" t="t" r="r" b="b"/>
            <a:pathLst>
              <a:path w="24129" h="5714">
                <a:moveTo>
                  <a:pt x="23647" y="0"/>
                </a:moveTo>
                <a:lnTo>
                  <a:pt x="0" y="5676"/>
                </a:lnTo>
              </a:path>
            </a:pathLst>
          </a:custGeom>
          <a:ln w="21996">
            <a:solidFill>
              <a:srgbClr val="00B5D1"/>
            </a:solidFill>
          </a:ln>
        </p:spPr>
        <p:txBody>
          <a:bodyPr wrap="square" lIns="0" tIns="0" rIns="0" bIns="0" rtlCol="0"/>
          <a:lstStyle/>
          <a:p>
            <a:endParaRPr/>
          </a:p>
        </p:txBody>
      </p:sp>
      <p:sp>
        <p:nvSpPr>
          <p:cNvPr id="447" name="object 447"/>
          <p:cNvSpPr/>
          <p:nvPr/>
        </p:nvSpPr>
        <p:spPr>
          <a:xfrm>
            <a:off x="6937758" y="3893460"/>
            <a:ext cx="24130" cy="104139"/>
          </a:xfrm>
          <a:custGeom>
            <a:avLst/>
            <a:gdLst/>
            <a:ahLst/>
            <a:cxnLst/>
            <a:rect l="l" t="t" r="r" b="b"/>
            <a:pathLst>
              <a:path w="24129" h="104139">
                <a:moveTo>
                  <a:pt x="23634" y="103555"/>
                </a:moveTo>
                <a:lnTo>
                  <a:pt x="0" y="0"/>
                </a:lnTo>
              </a:path>
            </a:pathLst>
          </a:custGeom>
          <a:ln w="21996">
            <a:solidFill>
              <a:srgbClr val="00B5D1"/>
            </a:solidFill>
          </a:ln>
        </p:spPr>
        <p:txBody>
          <a:bodyPr wrap="square" lIns="0" tIns="0" rIns="0" bIns="0" rtlCol="0"/>
          <a:lstStyle/>
          <a:p>
            <a:endParaRPr/>
          </a:p>
        </p:txBody>
      </p:sp>
      <p:sp>
        <p:nvSpPr>
          <p:cNvPr id="448" name="object 448"/>
          <p:cNvSpPr/>
          <p:nvPr/>
        </p:nvSpPr>
        <p:spPr>
          <a:xfrm>
            <a:off x="6961396" y="3973526"/>
            <a:ext cx="24130" cy="23495"/>
          </a:xfrm>
          <a:custGeom>
            <a:avLst/>
            <a:gdLst/>
            <a:ahLst/>
            <a:cxnLst/>
            <a:rect l="l" t="t" r="r" b="b"/>
            <a:pathLst>
              <a:path w="24129" h="23495">
                <a:moveTo>
                  <a:pt x="23647" y="0"/>
                </a:moveTo>
                <a:lnTo>
                  <a:pt x="0" y="23495"/>
                </a:lnTo>
              </a:path>
            </a:pathLst>
          </a:custGeom>
          <a:ln w="21996">
            <a:solidFill>
              <a:srgbClr val="00B5D1"/>
            </a:solidFill>
          </a:ln>
        </p:spPr>
        <p:txBody>
          <a:bodyPr wrap="square" lIns="0" tIns="0" rIns="0" bIns="0" rtlCol="0"/>
          <a:lstStyle/>
          <a:p>
            <a:endParaRPr/>
          </a:p>
        </p:txBody>
      </p:sp>
      <p:sp>
        <p:nvSpPr>
          <p:cNvPr id="449" name="object 449"/>
          <p:cNvSpPr/>
          <p:nvPr/>
        </p:nvSpPr>
        <p:spPr>
          <a:xfrm>
            <a:off x="6985049" y="3842867"/>
            <a:ext cx="24130" cy="130810"/>
          </a:xfrm>
          <a:custGeom>
            <a:avLst/>
            <a:gdLst/>
            <a:ahLst/>
            <a:cxnLst/>
            <a:rect l="l" t="t" r="r" b="b"/>
            <a:pathLst>
              <a:path w="24129" h="130810">
                <a:moveTo>
                  <a:pt x="23634" y="0"/>
                </a:moveTo>
                <a:lnTo>
                  <a:pt x="0" y="130657"/>
                </a:lnTo>
              </a:path>
            </a:pathLst>
          </a:custGeom>
          <a:ln w="21996">
            <a:solidFill>
              <a:srgbClr val="00B5D1"/>
            </a:solidFill>
          </a:ln>
        </p:spPr>
        <p:txBody>
          <a:bodyPr wrap="square" lIns="0" tIns="0" rIns="0" bIns="0" rtlCol="0"/>
          <a:lstStyle/>
          <a:p>
            <a:endParaRPr/>
          </a:p>
        </p:txBody>
      </p:sp>
      <p:sp>
        <p:nvSpPr>
          <p:cNvPr id="450" name="object 450"/>
          <p:cNvSpPr/>
          <p:nvPr/>
        </p:nvSpPr>
        <p:spPr>
          <a:xfrm>
            <a:off x="7008687" y="3771925"/>
            <a:ext cx="24130" cy="71120"/>
          </a:xfrm>
          <a:custGeom>
            <a:avLst/>
            <a:gdLst/>
            <a:ahLst/>
            <a:cxnLst/>
            <a:rect l="l" t="t" r="r" b="b"/>
            <a:pathLst>
              <a:path w="24129" h="71120">
                <a:moveTo>
                  <a:pt x="23647" y="0"/>
                </a:moveTo>
                <a:lnTo>
                  <a:pt x="0" y="70942"/>
                </a:lnTo>
              </a:path>
            </a:pathLst>
          </a:custGeom>
          <a:ln w="21996">
            <a:solidFill>
              <a:srgbClr val="00B5D1"/>
            </a:solidFill>
          </a:ln>
        </p:spPr>
        <p:txBody>
          <a:bodyPr wrap="square" lIns="0" tIns="0" rIns="0" bIns="0" rtlCol="0"/>
          <a:lstStyle/>
          <a:p>
            <a:endParaRPr/>
          </a:p>
        </p:txBody>
      </p:sp>
      <p:sp>
        <p:nvSpPr>
          <p:cNvPr id="451" name="object 451"/>
          <p:cNvSpPr/>
          <p:nvPr/>
        </p:nvSpPr>
        <p:spPr>
          <a:xfrm>
            <a:off x="7032340" y="3771922"/>
            <a:ext cx="24130" cy="165735"/>
          </a:xfrm>
          <a:custGeom>
            <a:avLst/>
            <a:gdLst/>
            <a:ahLst/>
            <a:cxnLst/>
            <a:rect l="l" t="t" r="r" b="b"/>
            <a:pathLst>
              <a:path w="24129" h="165735">
                <a:moveTo>
                  <a:pt x="23634" y="165226"/>
                </a:moveTo>
                <a:lnTo>
                  <a:pt x="0" y="0"/>
                </a:lnTo>
              </a:path>
            </a:pathLst>
          </a:custGeom>
          <a:ln w="21996">
            <a:solidFill>
              <a:srgbClr val="00B5D1"/>
            </a:solidFill>
          </a:ln>
        </p:spPr>
        <p:txBody>
          <a:bodyPr wrap="square" lIns="0" tIns="0" rIns="0" bIns="0" rtlCol="0"/>
          <a:lstStyle/>
          <a:p>
            <a:endParaRPr/>
          </a:p>
        </p:txBody>
      </p:sp>
      <p:sp>
        <p:nvSpPr>
          <p:cNvPr id="452" name="object 452"/>
          <p:cNvSpPr/>
          <p:nvPr/>
        </p:nvSpPr>
        <p:spPr>
          <a:xfrm>
            <a:off x="7055979" y="3937156"/>
            <a:ext cx="24130" cy="17780"/>
          </a:xfrm>
          <a:custGeom>
            <a:avLst/>
            <a:gdLst/>
            <a:ahLst/>
            <a:cxnLst/>
            <a:rect l="l" t="t" r="r" b="b"/>
            <a:pathLst>
              <a:path w="24129" h="17779">
                <a:moveTo>
                  <a:pt x="23647" y="17208"/>
                </a:moveTo>
                <a:lnTo>
                  <a:pt x="0" y="0"/>
                </a:lnTo>
              </a:path>
            </a:pathLst>
          </a:custGeom>
          <a:ln w="21996">
            <a:solidFill>
              <a:srgbClr val="00B5D1"/>
            </a:solidFill>
          </a:ln>
        </p:spPr>
        <p:txBody>
          <a:bodyPr wrap="square" lIns="0" tIns="0" rIns="0" bIns="0" rtlCol="0"/>
          <a:lstStyle/>
          <a:p>
            <a:endParaRPr/>
          </a:p>
        </p:txBody>
      </p:sp>
      <p:sp>
        <p:nvSpPr>
          <p:cNvPr id="453" name="object 453"/>
          <p:cNvSpPr/>
          <p:nvPr/>
        </p:nvSpPr>
        <p:spPr>
          <a:xfrm>
            <a:off x="7079629" y="3954364"/>
            <a:ext cx="24130" cy="260350"/>
          </a:xfrm>
          <a:custGeom>
            <a:avLst/>
            <a:gdLst/>
            <a:ahLst/>
            <a:cxnLst/>
            <a:rect l="l" t="t" r="r" b="b"/>
            <a:pathLst>
              <a:path w="24129" h="260350">
                <a:moveTo>
                  <a:pt x="23634" y="259816"/>
                </a:moveTo>
                <a:lnTo>
                  <a:pt x="0" y="0"/>
                </a:lnTo>
              </a:path>
            </a:pathLst>
          </a:custGeom>
          <a:ln w="21996">
            <a:solidFill>
              <a:srgbClr val="00B5D1"/>
            </a:solidFill>
          </a:ln>
        </p:spPr>
        <p:txBody>
          <a:bodyPr wrap="square" lIns="0" tIns="0" rIns="0" bIns="0" rtlCol="0"/>
          <a:lstStyle/>
          <a:p>
            <a:endParaRPr/>
          </a:p>
        </p:txBody>
      </p:sp>
      <p:sp>
        <p:nvSpPr>
          <p:cNvPr id="454" name="object 454"/>
          <p:cNvSpPr/>
          <p:nvPr/>
        </p:nvSpPr>
        <p:spPr>
          <a:xfrm>
            <a:off x="7103267" y="4110163"/>
            <a:ext cx="24130" cy="104139"/>
          </a:xfrm>
          <a:custGeom>
            <a:avLst/>
            <a:gdLst/>
            <a:ahLst/>
            <a:cxnLst/>
            <a:rect l="l" t="t" r="r" b="b"/>
            <a:pathLst>
              <a:path w="24129" h="104139">
                <a:moveTo>
                  <a:pt x="23647" y="0"/>
                </a:moveTo>
                <a:lnTo>
                  <a:pt x="0" y="104013"/>
                </a:lnTo>
              </a:path>
            </a:pathLst>
          </a:custGeom>
          <a:ln w="21996">
            <a:solidFill>
              <a:srgbClr val="00B5D1"/>
            </a:solidFill>
          </a:ln>
        </p:spPr>
        <p:txBody>
          <a:bodyPr wrap="square" lIns="0" tIns="0" rIns="0" bIns="0" rtlCol="0"/>
          <a:lstStyle/>
          <a:p>
            <a:endParaRPr/>
          </a:p>
        </p:txBody>
      </p:sp>
      <p:sp>
        <p:nvSpPr>
          <p:cNvPr id="455" name="object 455"/>
          <p:cNvSpPr/>
          <p:nvPr/>
        </p:nvSpPr>
        <p:spPr>
          <a:xfrm>
            <a:off x="7126920" y="4110158"/>
            <a:ext cx="24130" cy="4445"/>
          </a:xfrm>
          <a:custGeom>
            <a:avLst/>
            <a:gdLst/>
            <a:ahLst/>
            <a:cxnLst/>
            <a:rect l="l" t="t" r="r" b="b"/>
            <a:pathLst>
              <a:path w="24129" h="4445">
                <a:moveTo>
                  <a:pt x="23634" y="3898"/>
                </a:moveTo>
                <a:lnTo>
                  <a:pt x="0" y="0"/>
                </a:lnTo>
              </a:path>
            </a:pathLst>
          </a:custGeom>
          <a:ln w="21996">
            <a:solidFill>
              <a:srgbClr val="00B5D1"/>
            </a:solidFill>
          </a:ln>
        </p:spPr>
        <p:txBody>
          <a:bodyPr wrap="square" lIns="0" tIns="0" rIns="0" bIns="0" rtlCol="0"/>
          <a:lstStyle/>
          <a:p>
            <a:endParaRPr/>
          </a:p>
        </p:txBody>
      </p:sp>
      <p:sp>
        <p:nvSpPr>
          <p:cNvPr id="456" name="object 456"/>
          <p:cNvSpPr/>
          <p:nvPr/>
        </p:nvSpPr>
        <p:spPr>
          <a:xfrm>
            <a:off x="7150558" y="4114059"/>
            <a:ext cx="24130" cy="85725"/>
          </a:xfrm>
          <a:custGeom>
            <a:avLst/>
            <a:gdLst/>
            <a:ahLst/>
            <a:cxnLst/>
            <a:rect l="l" t="t" r="r" b="b"/>
            <a:pathLst>
              <a:path w="24129" h="85725">
                <a:moveTo>
                  <a:pt x="23647" y="85610"/>
                </a:moveTo>
                <a:lnTo>
                  <a:pt x="0" y="0"/>
                </a:lnTo>
              </a:path>
            </a:pathLst>
          </a:custGeom>
          <a:ln w="21996">
            <a:solidFill>
              <a:srgbClr val="00B5D1"/>
            </a:solidFill>
          </a:ln>
        </p:spPr>
        <p:txBody>
          <a:bodyPr wrap="square" lIns="0" tIns="0" rIns="0" bIns="0" rtlCol="0"/>
          <a:lstStyle/>
          <a:p>
            <a:endParaRPr/>
          </a:p>
        </p:txBody>
      </p:sp>
      <p:sp>
        <p:nvSpPr>
          <p:cNvPr id="457" name="object 457"/>
          <p:cNvSpPr/>
          <p:nvPr/>
        </p:nvSpPr>
        <p:spPr>
          <a:xfrm>
            <a:off x="7174209" y="4168081"/>
            <a:ext cx="24130" cy="31750"/>
          </a:xfrm>
          <a:custGeom>
            <a:avLst/>
            <a:gdLst/>
            <a:ahLst/>
            <a:cxnLst/>
            <a:rect l="l" t="t" r="r" b="b"/>
            <a:pathLst>
              <a:path w="24129" h="31750">
                <a:moveTo>
                  <a:pt x="23634" y="0"/>
                </a:moveTo>
                <a:lnTo>
                  <a:pt x="0" y="31584"/>
                </a:lnTo>
              </a:path>
            </a:pathLst>
          </a:custGeom>
          <a:ln w="21996">
            <a:solidFill>
              <a:srgbClr val="00B5D1"/>
            </a:solidFill>
          </a:ln>
        </p:spPr>
        <p:txBody>
          <a:bodyPr wrap="square" lIns="0" tIns="0" rIns="0" bIns="0" rtlCol="0"/>
          <a:lstStyle/>
          <a:p>
            <a:endParaRPr/>
          </a:p>
        </p:txBody>
      </p:sp>
      <p:sp>
        <p:nvSpPr>
          <p:cNvPr id="458" name="object 458"/>
          <p:cNvSpPr/>
          <p:nvPr/>
        </p:nvSpPr>
        <p:spPr>
          <a:xfrm>
            <a:off x="7197849" y="4154613"/>
            <a:ext cx="24130" cy="13970"/>
          </a:xfrm>
          <a:custGeom>
            <a:avLst/>
            <a:gdLst/>
            <a:ahLst/>
            <a:cxnLst/>
            <a:rect l="l" t="t" r="r" b="b"/>
            <a:pathLst>
              <a:path w="24129" h="13970">
                <a:moveTo>
                  <a:pt x="23647" y="0"/>
                </a:moveTo>
                <a:lnTo>
                  <a:pt x="0" y="13474"/>
                </a:lnTo>
              </a:path>
            </a:pathLst>
          </a:custGeom>
          <a:ln w="21996">
            <a:solidFill>
              <a:srgbClr val="00B5D1"/>
            </a:solidFill>
          </a:ln>
        </p:spPr>
        <p:txBody>
          <a:bodyPr wrap="square" lIns="0" tIns="0" rIns="0" bIns="0" rtlCol="0"/>
          <a:lstStyle/>
          <a:p>
            <a:endParaRPr/>
          </a:p>
        </p:txBody>
      </p:sp>
      <p:sp>
        <p:nvSpPr>
          <p:cNvPr id="459" name="object 459"/>
          <p:cNvSpPr/>
          <p:nvPr/>
        </p:nvSpPr>
        <p:spPr>
          <a:xfrm>
            <a:off x="7221500" y="4103428"/>
            <a:ext cx="24130" cy="51435"/>
          </a:xfrm>
          <a:custGeom>
            <a:avLst/>
            <a:gdLst/>
            <a:ahLst/>
            <a:cxnLst/>
            <a:rect l="l" t="t" r="r" b="b"/>
            <a:pathLst>
              <a:path w="24129" h="51435">
                <a:moveTo>
                  <a:pt x="23634" y="0"/>
                </a:moveTo>
                <a:lnTo>
                  <a:pt x="0" y="51181"/>
                </a:lnTo>
              </a:path>
            </a:pathLst>
          </a:custGeom>
          <a:ln w="21996">
            <a:solidFill>
              <a:srgbClr val="00B5D1"/>
            </a:solidFill>
          </a:ln>
        </p:spPr>
        <p:txBody>
          <a:bodyPr wrap="square" lIns="0" tIns="0" rIns="0" bIns="0" rtlCol="0"/>
          <a:lstStyle/>
          <a:p>
            <a:endParaRPr/>
          </a:p>
        </p:txBody>
      </p:sp>
      <p:sp>
        <p:nvSpPr>
          <p:cNvPr id="460" name="object 460"/>
          <p:cNvSpPr/>
          <p:nvPr/>
        </p:nvSpPr>
        <p:spPr>
          <a:xfrm>
            <a:off x="7245137" y="4103429"/>
            <a:ext cx="24130" cy="57150"/>
          </a:xfrm>
          <a:custGeom>
            <a:avLst/>
            <a:gdLst/>
            <a:ahLst/>
            <a:cxnLst/>
            <a:rect l="l" t="t" r="r" b="b"/>
            <a:pathLst>
              <a:path w="24129" h="57150">
                <a:moveTo>
                  <a:pt x="23647" y="56578"/>
                </a:moveTo>
                <a:lnTo>
                  <a:pt x="0" y="0"/>
                </a:lnTo>
              </a:path>
            </a:pathLst>
          </a:custGeom>
          <a:ln w="21996">
            <a:solidFill>
              <a:srgbClr val="00B5D1"/>
            </a:solidFill>
          </a:ln>
        </p:spPr>
        <p:txBody>
          <a:bodyPr wrap="square" lIns="0" tIns="0" rIns="0" bIns="0" rtlCol="0"/>
          <a:lstStyle/>
          <a:p>
            <a:endParaRPr/>
          </a:p>
        </p:txBody>
      </p:sp>
      <p:sp>
        <p:nvSpPr>
          <p:cNvPr id="461" name="object 461"/>
          <p:cNvSpPr/>
          <p:nvPr/>
        </p:nvSpPr>
        <p:spPr>
          <a:xfrm>
            <a:off x="7268790" y="4160004"/>
            <a:ext cx="24130" cy="77470"/>
          </a:xfrm>
          <a:custGeom>
            <a:avLst/>
            <a:gdLst/>
            <a:ahLst/>
            <a:cxnLst/>
            <a:rect l="l" t="t" r="r" b="b"/>
            <a:pathLst>
              <a:path w="24129" h="77470">
                <a:moveTo>
                  <a:pt x="23634" y="77381"/>
                </a:moveTo>
                <a:lnTo>
                  <a:pt x="0" y="0"/>
                </a:lnTo>
              </a:path>
            </a:pathLst>
          </a:custGeom>
          <a:ln w="21996">
            <a:solidFill>
              <a:srgbClr val="00B5D1"/>
            </a:solidFill>
          </a:ln>
        </p:spPr>
        <p:txBody>
          <a:bodyPr wrap="square" lIns="0" tIns="0" rIns="0" bIns="0" rtlCol="0"/>
          <a:lstStyle/>
          <a:p>
            <a:endParaRPr/>
          </a:p>
        </p:txBody>
      </p:sp>
      <p:sp>
        <p:nvSpPr>
          <p:cNvPr id="462" name="object 462"/>
          <p:cNvSpPr/>
          <p:nvPr/>
        </p:nvSpPr>
        <p:spPr>
          <a:xfrm>
            <a:off x="7292428" y="4149676"/>
            <a:ext cx="24130" cy="88265"/>
          </a:xfrm>
          <a:custGeom>
            <a:avLst/>
            <a:gdLst/>
            <a:ahLst/>
            <a:cxnLst/>
            <a:rect l="l" t="t" r="r" b="b"/>
            <a:pathLst>
              <a:path w="24129" h="88264">
                <a:moveTo>
                  <a:pt x="23647" y="0"/>
                </a:moveTo>
                <a:lnTo>
                  <a:pt x="0" y="87706"/>
                </a:lnTo>
              </a:path>
            </a:pathLst>
          </a:custGeom>
          <a:ln w="21996">
            <a:solidFill>
              <a:srgbClr val="00B5D1"/>
            </a:solidFill>
          </a:ln>
        </p:spPr>
        <p:txBody>
          <a:bodyPr wrap="square" lIns="0" tIns="0" rIns="0" bIns="0" rtlCol="0"/>
          <a:lstStyle/>
          <a:p>
            <a:endParaRPr/>
          </a:p>
        </p:txBody>
      </p:sp>
      <p:sp>
        <p:nvSpPr>
          <p:cNvPr id="463" name="object 463"/>
          <p:cNvSpPr/>
          <p:nvPr/>
        </p:nvSpPr>
        <p:spPr>
          <a:xfrm>
            <a:off x="7316079" y="4094598"/>
            <a:ext cx="24130" cy="55244"/>
          </a:xfrm>
          <a:custGeom>
            <a:avLst/>
            <a:gdLst/>
            <a:ahLst/>
            <a:cxnLst/>
            <a:rect l="l" t="t" r="r" b="b"/>
            <a:pathLst>
              <a:path w="24129" h="55245">
                <a:moveTo>
                  <a:pt x="23634" y="0"/>
                </a:moveTo>
                <a:lnTo>
                  <a:pt x="0" y="55079"/>
                </a:lnTo>
              </a:path>
            </a:pathLst>
          </a:custGeom>
          <a:ln w="21996">
            <a:solidFill>
              <a:srgbClr val="00B5D1"/>
            </a:solidFill>
          </a:ln>
        </p:spPr>
        <p:txBody>
          <a:bodyPr wrap="square" lIns="0" tIns="0" rIns="0" bIns="0" rtlCol="0"/>
          <a:lstStyle/>
          <a:p>
            <a:endParaRPr/>
          </a:p>
        </p:txBody>
      </p:sp>
      <p:sp>
        <p:nvSpPr>
          <p:cNvPr id="464" name="object 464"/>
          <p:cNvSpPr/>
          <p:nvPr/>
        </p:nvSpPr>
        <p:spPr>
          <a:xfrm>
            <a:off x="7339720" y="3961842"/>
            <a:ext cx="24130" cy="133350"/>
          </a:xfrm>
          <a:custGeom>
            <a:avLst/>
            <a:gdLst/>
            <a:ahLst/>
            <a:cxnLst/>
            <a:rect l="l" t="t" r="r" b="b"/>
            <a:pathLst>
              <a:path w="24129" h="133350">
                <a:moveTo>
                  <a:pt x="23647" y="0"/>
                </a:moveTo>
                <a:lnTo>
                  <a:pt x="0" y="132753"/>
                </a:lnTo>
              </a:path>
            </a:pathLst>
          </a:custGeom>
          <a:ln w="21996">
            <a:solidFill>
              <a:srgbClr val="00B5D1"/>
            </a:solidFill>
          </a:ln>
        </p:spPr>
        <p:txBody>
          <a:bodyPr wrap="square" lIns="0" tIns="0" rIns="0" bIns="0" rtlCol="0"/>
          <a:lstStyle/>
          <a:p>
            <a:endParaRPr/>
          </a:p>
        </p:txBody>
      </p:sp>
      <p:sp>
        <p:nvSpPr>
          <p:cNvPr id="465" name="object 465"/>
          <p:cNvSpPr/>
          <p:nvPr/>
        </p:nvSpPr>
        <p:spPr>
          <a:xfrm>
            <a:off x="7363371" y="3779255"/>
            <a:ext cx="24130" cy="182880"/>
          </a:xfrm>
          <a:custGeom>
            <a:avLst/>
            <a:gdLst/>
            <a:ahLst/>
            <a:cxnLst/>
            <a:rect l="l" t="t" r="r" b="b"/>
            <a:pathLst>
              <a:path w="24129" h="182879">
                <a:moveTo>
                  <a:pt x="23634" y="0"/>
                </a:moveTo>
                <a:lnTo>
                  <a:pt x="0" y="182587"/>
                </a:lnTo>
              </a:path>
            </a:pathLst>
          </a:custGeom>
          <a:ln w="21996">
            <a:solidFill>
              <a:srgbClr val="00B5D1"/>
            </a:solidFill>
          </a:ln>
        </p:spPr>
        <p:txBody>
          <a:bodyPr wrap="square" lIns="0" tIns="0" rIns="0" bIns="0" rtlCol="0"/>
          <a:lstStyle/>
          <a:p>
            <a:endParaRPr/>
          </a:p>
        </p:txBody>
      </p:sp>
      <p:sp>
        <p:nvSpPr>
          <p:cNvPr id="466" name="object 466"/>
          <p:cNvSpPr/>
          <p:nvPr/>
        </p:nvSpPr>
        <p:spPr>
          <a:xfrm>
            <a:off x="7387008" y="3779255"/>
            <a:ext cx="24130" cy="224790"/>
          </a:xfrm>
          <a:custGeom>
            <a:avLst/>
            <a:gdLst/>
            <a:ahLst/>
            <a:cxnLst/>
            <a:rect l="l" t="t" r="r" b="b"/>
            <a:pathLst>
              <a:path w="24129" h="224789">
                <a:moveTo>
                  <a:pt x="23647" y="224345"/>
                </a:moveTo>
                <a:lnTo>
                  <a:pt x="0" y="0"/>
                </a:lnTo>
              </a:path>
            </a:pathLst>
          </a:custGeom>
          <a:ln w="21996">
            <a:solidFill>
              <a:srgbClr val="00B5D1"/>
            </a:solidFill>
          </a:ln>
        </p:spPr>
        <p:txBody>
          <a:bodyPr wrap="square" lIns="0" tIns="0" rIns="0" bIns="0" rtlCol="0"/>
          <a:lstStyle/>
          <a:p>
            <a:endParaRPr/>
          </a:p>
        </p:txBody>
      </p:sp>
      <p:sp>
        <p:nvSpPr>
          <p:cNvPr id="467" name="object 467"/>
          <p:cNvSpPr/>
          <p:nvPr/>
        </p:nvSpPr>
        <p:spPr>
          <a:xfrm>
            <a:off x="7410660" y="3989835"/>
            <a:ext cx="24130" cy="13970"/>
          </a:xfrm>
          <a:custGeom>
            <a:avLst/>
            <a:gdLst/>
            <a:ahLst/>
            <a:cxnLst/>
            <a:rect l="l" t="t" r="r" b="b"/>
            <a:pathLst>
              <a:path w="24129" h="13970">
                <a:moveTo>
                  <a:pt x="23634" y="0"/>
                </a:moveTo>
                <a:lnTo>
                  <a:pt x="0" y="13766"/>
                </a:lnTo>
              </a:path>
            </a:pathLst>
          </a:custGeom>
          <a:ln w="21996">
            <a:solidFill>
              <a:srgbClr val="00B5D1"/>
            </a:solidFill>
          </a:ln>
        </p:spPr>
        <p:txBody>
          <a:bodyPr wrap="square" lIns="0" tIns="0" rIns="0" bIns="0" rtlCol="0"/>
          <a:lstStyle/>
          <a:p>
            <a:endParaRPr/>
          </a:p>
        </p:txBody>
      </p:sp>
      <p:sp>
        <p:nvSpPr>
          <p:cNvPr id="468" name="object 468"/>
          <p:cNvSpPr/>
          <p:nvPr/>
        </p:nvSpPr>
        <p:spPr>
          <a:xfrm>
            <a:off x="7434299" y="3989839"/>
            <a:ext cx="24130" cy="2540"/>
          </a:xfrm>
          <a:custGeom>
            <a:avLst/>
            <a:gdLst/>
            <a:ahLst/>
            <a:cxnLst/>
            <a:rect l="l" t="t" r="r" b="b"/>
            <a:pathLst>
              <a:path w="24129" h="2539">
                <a:moveTo>
                  <a:pt x="23647" y="1943"/>
                </a:moveTo>
                <a:lnTo>
                  <a:pt x="0" y="0"/>
                </a:lnTo>
              </a:path>
            </a:pathLst>
          </a:custGeom>
          <a:ln w="21996">
            <a:solidFill>
              <a:srgbClr val="00B5D1"/>
            </a:solidFill>
          </a:ln>
        </p:spPr>
        <p:txBody>
          <a:bodyPr wrap="square" lIns="0" tIns="0" rIns="0" bIns="0" rtlCol="0"/>
          <a:lstStyle/>
          <a:p>
            <a:endParaRPr/>
          </a:p>
        </p:txBody>
      </p:sp>
      <p:sp>
        <p:nvSpPr>
          <p:cNvPr id="469" name="object 469"/>
          <p:cNvSpPr/>
          <p:nvPr/>
        </p:nvSpPr>
        <p:spPr>
          <a:xfrm>
            <a:off x="7457950" y="3980111"/>
            <a:ext cx="24130" cy="12065"/>
          </a:xfrm>
          <a:custGeom>
            <a:avLst/>
            <a:gdLst/>
            <a:ahLst/>
            <a:cxnLst/>
            <a:rect l="l" t="t" r="r" b="b"/>
            <a:pathLst>
              <a:path w="24129" h="12064">
                <a:moveTo>
                  <a:pt x="23634" y="0"/>
                </a:moveTo>
                <a:lnTo>
                  <a:pt x="0" y="11671"/>
                </a:lnTo>
              </a:path>
            </a:pathLst>
          </a:custGeom>
          <a:ln w="21996">
            <a:solidFill>
              <a:srgbClr val="00B5D1"/>
            </a:solidFill>
          </a:ln>
        </p:spPr>
        <p:txBody>
          <a:bodyPr wrap="square" lIns="0" tIns="0" rIns="0" bIns="0" rtlCol="0"/>
          <a:lstStyle/>
          <a:p>
            <a:endParaRPr/>
          </a:p>
        </p:txBody>
      </p:sp>
      <p:sp>
        <p:nvSpPr>
          <p:cNvPr id="470" name="object 470"/>
          <p:cNvSpPr/>
          <p:nvPr/>
        </p:nvSpPr>
        <p:spPr>
          <a:xfrm>
            <a:off x="7481589" y="3980112"/>
            <a:ext cx="24130" cy="50165"/>
          </a:xfrm>
          <a:custGeom>
            <a:avLst/>
            <a:gdLst/>
            <a:ahLst/>
            <a:cxnLst/>
            <a:rect l="l" t="t" r="r" b="b"/>
            <a:pathLst>
              <a:path w="24129" h="50164">
                <a:moveTo>
                  <a:pt x="23647" y="49682"/>
                </a:moveTo>
                <a:lnTo>
                  <a:pt x="0" y="0"/>
                </a:lnTo>
              </a:path>
            </a:pathLst>
          </a:custGeom>
          <a:ln w="21996">
            <a:solidFill>
              <a:srgbClr val="00B5D1"/>
            </a:solidFill>
          </a:ln>
        </p:spPr>
        <p:txBody>
          <a:bodyPr wrap="square" lIns="0" tIns="0" rIns="0" bIns="0" rtlCol="0"/>
          <a:lstStyle/>
          <a:p>
            <a:endParaRPr/>
          </a:p>
        </p:txBody>
      </p:sp>
      <p:sp>
        <p:nvSpPr>
          <p:cNvPr id="471" name="object 471"/>
          <p:cNvSpPr/>
          <p:nvPr/>
        </p:nvSpPr>
        <p:spPr>
          <a:xfrm>
            <a:off x="7505240" y="4022317"/>
            <a:ext cx="24130" cy="7620"/>
          </a:xfrm>
          <a:custGeom>
            <a:avLst/>
            <a:gdLst/>
            <a:ahLst/>
            <a:cxnLst/>
            <a:rect l="l" t="t" r="r" b="b"/>
            <a:pathLst>
              <a:path w="24129" h="7620">
                <a:moveTo>
                  <a:pt x="23634" y="0"/>
                </a:moveTo>
                <a:lnTo>
                  <a:pt x="0" y="7480"/>
                </a:lnTo>
              </a:path>
            </a:pathLst>
          </a:custGeom>
          <a:ln w="21996">
            <a:solidFill>
              <a:srgbClr val="00B5D1"/>
            </a:solidFill>
          </a:ln>
        </p:spPr>
        <p:txBody>
          <a:bodyPr wrap="square" lIns="0" tIns="0" rIns="0" bIns="0" rtlCol="0"/>
          <a:lstStyle/>
          <a:p>
            <a:endParaRPr/>
          </a:p>
        </p:txBody>
      </p:sp>
      <p:sp>
        <p:nvSpPr>
          <p:cNvPr id="472" name="object 472"/>
          <p:cNvSpPr/>
          <p:nvPr/>
        </p:nvSpPr>
        <p:spPr>
          <a:xfrm>
            <a:off x="7528879" y="3978461"/>
            <a:ext cx="24130" cy="44450"/>
          </a:xfrm>
          <a:custGeom>
            <a:avLst/>
            <a:gdLst/>
            <a:ahLst/>
            <a:cxnLst/>
            <a:rect l="l" t="t" r="r" b="b"/>
            <a:pathLst>
              <a:path w="24129" h="44450">
                <a:moveTo>
                  <a:pt x="23647" y="0"/>
                </a:moveTo>
                <a:lnTo>
                  <a:pt x="0" y="43853"/>
                </a:lnTo>
              </a:path>
            </a:pathLst>
          </a:custGeom>
          <a:ln w="21996">
            <a:solidFill>
              <a:srgbClr val="00B5D1"/>
            </a:solidFill>
          </a:ln>
        </p:spPr>
        <p:txBody>
          <a:bodyPr wrap="square" lIns="0" tIns="0" rIns="0" bIns="0" rtlCol="0"/>
          <a:lstStyle/>
          <a:p>
            <a:endParaRPr/>
          </a:p>
        </p:txBody>
      </p:sp>
      <p:sp>
        <p:nvSpPr>
          <p:cNvPr id="473" name="object 473"/>
          <p:cNvSpPr/>
          <p:nvPr/>
        </p:nvSpPr>
        <p:spPr>
          <a:xfrm>
            <a:off x="7552531" y="3822961"/>
            <a:ext cx="24130" cy="155575"/>
          </a:xfrm>
          <a:custGeom>
            <a:avLst/>
            <a:gdLst/>
            <a:ahLst/>
            <a:cxnLst/>
            <a:rect l="l" t="t" r="r" b="b"/>
            <a:pathLst>
              <a:path w="24129" h="155575">
                <a:moveTo>
                  <a:pt x="23634" y="0"/>
                </a:moveTo>
                <a:lnTo>
                  <a:pt x="0" y="155498"/>
                </a:lnTo>
              </a:path>
            </a:pathLst>
          </a:custGeom>
          <a:ln w="21996">
            <a:solidFill>
              <a:srgbClr val="00B5D1"/>
            </a:solidFill>
          </a:ln>
        </p:spPr>
        <p:txBody>
          <a:bodyPr wrap="square" lIns="0" tIns="0" rIns="0" bIns="0" rtlCol="0"/>
          <a:lstStyle/>
          <a:p>
            <a:endParaRPr/>
          </a:p>
        </p:txBody>
      </p:sp>
      <p:sp>
        <p:nvSpPr>
          <p:cNvPr id="474" name="object 474"/>
          <p:cNvSpPr/>
          <p:nvPr/>
        </p:nvSpPr>
        <p:spPr>
          <a:xfrm>
            <a:off x="7576170" y="3822962"/>
            <a:ext cx="24130" cy="100330"/>
          </a:xfrm>
          <a:custGeom>
            <a:avLst/>
            <a:gdLst/>
            <a:ahLst/>
            <a:cxnLst/>
            <a:rect l="l" t="t" r="r" b="b"/>
            <a:pathLst>
              <a:path w="24129" h="100329">
                <a:moveTo>
                  <a:pt x="23647" y="99974"/>
                </a:moveTo>
                <a:lnTo>
                  <a:pt x="0" y="0"/>
                </a:lnTo>
              </a:path>
            </a:pathLst>
          </a:custGeom>
          <a:ln w="21996">
            <a:solidFill>
              <a:srgbClr val="00B5D1"/>
            </a:solidFill>
          </a:ln>
        </p:spPr>
        <p:txBody>
          <a:bodyPr wrap="square" lIns="0" tIns="0" rIns="0" bIns="0" rtlCol="0"/>
          <a:lstStyle/>
          <a:p>
            <a:endParaRPr/>
          </a:p>
        </p:txBody>
      </p:sp>
      <p:sp>
        <p:nvSpPr>
          <p:cNvPr id="475" name="object 475"/>
          <p:cNvSpPr/>
          <p:nvPr/>
        </p:nvSpPr>
        <p:spPr>
          <a:xfrm>
            <a:off x="7599820" y="3857080"/>
            <a:ext cx="24130" cy="66040"/>
          </a:xfrm>
          <a:custGeom>
            <a:avLst/>
            <a:gdLst/>
            <a:ahLst/>
            <a:cxnLst/>
            <a:rect l="l" t="t" r="r" b="b"/>
            <a:pathLst>
              <a:path w="24129" h="66039">
                <a:moveTo>
                  <a:pt x="23634" y="0"/>
                </a:moveTo>
                <a:lnTo>
                  <a:pt x="0" y="65862"/>
                </a:lnTo>
              </a:path>
            </a:pathLst>
          </a:custGeom>
          <a:ln w="21996">
            <a:solidFill>
              <a:srgbClr val="00B5D1"/>
            </a:solidFill>
          </a:ln>
        </p:spPr>
        <p:txBody>
          <a:bodyPr wrap="square" lIns="0" tIns="0" rIns="0" bIns="0" rtlCol="0"/>
          <a:lstStyle/>
          <a:p>
            <a:endParaRPr/>
          </a:p>
        </p:txBody>
      </p:sp>
      <p:sp>
        <p:nvSpPr>
          <p:cNvPr id="476" name="object 476"/>
          <p:cNvSpPr/>
          <p:nvPr/>
        </p:nvSpPr>
        <p:spPr>
          <a:xfrm>
            <a:off x="7623459" y="3857077"/>
            <a:ext cx="24130" cy="94615"/>
          </a:xfrm>
          <a:custGeom>
            <a:avLst/>
            <a:gdLst/>
            <a:ahLst/>
            <a:cxnLst/>
            <a:rect l="l" t="t" r="r" b="b"/>
            <a:pathLst>
              <a:path w="24129" h="94614">
                <a:moveTo>
                  <a:pt x="23647" y="94297"/>
                </a:moveTo>
                <a:lnTo>
                  <a:pt x="0" y="0"/>
                </a:lnTo>
              </a:path>
            </a:pathLst>
          </a:custGeom>
          <a:ln w="21996">
            <a:solidFill>
              <a:srgbClr val="00B5D1"/>
            </a:solidFill>
          </a:ln>
        </p:spPr>
        <p:txBody>
          <a:bodyPr wrap="square" lIns="0" tIns="0" rIns="0" bIns="0" rtlCol="0"/>
          <a:lstStyle/>
          <a:p>
            <a:endParaRPr/>
          </a:p>
        </p:txBody>
      </p:sp>
      <p:sp>
        <p:nvSpPr>
          <p:cNvPr id="477" name="object 477"/>
          <p:cNvSpPr/>
          <p:nvPr/>
        </p:nvSpPr>
        <p:spPr>
          <a:xfrm>
            <a:off x="7647110" y="3941788"/>
            <a:ext cx="24130" cy="10160"/>
          </a:xfrm>
          <a:custGeom>
            <a:avLst/>
            <a:gdLst/>
            <a:ahLst/>
            <a:cxnLst/>
            <a:rect l="l" t="t" r="r" b="b"/>
            <a:pathLst>
              <a:path w="24129" h="10160">
                <a:moveTo>
                  <a:pt x="23634" y="0"/>
                </a:moveTo>
                <a:lnTo>
                  <a:pt x="0" y="9588"/>
                </a:lnTo>
              </a:path>
            </a:pathLst>
          </a:custGeom>
          <a:ln w="21996">
            <a:solidFill>
              <a:srgbClr val="00B5D1"/>
            </a:solidFill>
          </a:ln>
        </p:spPr>
        <p:txBody>
          <a:bodyPr wrap="square" lIns="0" tIns="0" rIns="0" bIns="0" rtlCol="0"/>
          <a:lstStyle/>
          <a:p>
            <a:endParaRPr/>
          </a:p>
        </p:txBody>
      </p:sp>
      <p:sp>
        <p:nvSpPr>
          <p:cNvPr id="478" name="object 478"/>
          <p:cNvSpPr/>
          <p:nvPr/>
        </p:nvSpPr>
        <p:spPr>
          <a:xfrm>
            <a:off x="7670750" y="3824456"/>
            <a:ext cx="24130" cy="117475"/>
          </a:xfrm>
          <a:custGeom>
            <a:avLst/>
            <a:gdLst/>
            <a:ahLst/>
            <a:cxnLst/>
            <a:rect l="l" t="t" r="r" b="b"/>
            <a:pathLst>
              <a:path w="24129" h="117475">
                <a:moveTo>
                  <a:pt x="23647" y="0"/>
                </a:moveTo>
                <a:lnTo>
                  <a:pt x="0" y="117335"/>
                </a:lnTo>
              </a:path>
            </a:pathLst>
          </a:custGeom>
          <a:ln w="21996">
            <a:solidFill>
              <a:srgbClr val="00B5D1"/>
            </a:solidFill>
          </a:ln>
        </p:spPr>
        <p:txBody>
          <a:bodyPr wrap="square" lIns="0" tIns="0" rIns="0" bIns="0" rtlCol="0"/>
          <a:lstStyle/>
          <a:p>
            <a:endParaRPr/>
          </a:p>
        </p:txBody>
      </p:sp>
      <p:sp>
        <p:nvSpPr>
          <p:cNvPr id="479" name="object 479"/>
          <p:cNvSpPr/>
          <p:nvPr/>
        </p:nvSpPr>
        <p:spPr>
          <a:xfrm>
            <a:off x="7694401" y="3777760"/>
            <a:ext cx="24130" cy="46990"/>
          </a:xfrm>
          <a:custGeom>
            <a:avLst/>
            <a:gdLst/>
            <a:ahLst/>
            <a:cxnLst/>
            <a:rect l="l" t="t" r="r" b="b"/>
            <a:pathLst>
              <a:path w="24129" h="46989">
                <a:moveTo>
                  <a:pt x="23634" y="0"/>
                </a:moveTo>
                <a:lnTo>
                  <a:pt x="0" y="46697"/>
                </a:lnTo>
              </a:path>
            </a:pathLst>
          </a:custGeom>
          <a:ln w="21996">
            <a:solidFill>
              <a:srgbClr val="00B5D1"/>
            </a:solidFill>
          </a:ln>
        </p:spPr>
        <p:txBody>
          <a:bodyPr wrap="square" lIns="0" tIns="0" rIns="0" bIns="0" rtlCol="0"/>
          <a:lstStyle/>
          <a:p>
            <a:endParaRPr/>
          </a:p>
        </p:txBody>
      </p:sp>
      <p:sp>
        <p:nvSpPr>
          <p:cNvPr id="480" name="object 480"/>
          <p:cNvSpPr/>
          <p:nvPr/>
        </p:nvSpPr>
        <p:spPr>
          <a:xfrm>
            <a:off x="7718040" y="3746482"/>
            <a:ext cx="24130" cy="31750"/>
          </a:xfrm>
          <a:custGeom>
            <a:avLst/>
            <a:gdLst/>
            <a:ahLst/>
            <a:cxnLst/>
            <a:rect l="l" t="t" r="r" b="b"/>
            <a:pathLst>
              <a:path w="24129" h="31750">
                <a:moveTo>
                  <a:pt x="23647" y="0"/>
                </a:moveTo>
                <a:lnTo>
                  <a:pt x="0" y="31280"/>
                </a:lnTo>
              </a:path>
            </a:pathLst>
          </a:custGeom>
          <a:ln w="21996">
            <a:solidFill>
              <a:srgbClr val="00B5D1"/>
            </a:solidFill>
          </a:ln>
        </p:spPr>
        <p:txBody>
          <a:bodyPr wrap="square" lIns="0" tIns="0" rIns="0" bIns="0" rtlCol="0"/>
          <a:lstStyle/>
          <a:p>
            <a:endParaRPr/>
          </a:p>
        </p:txBody>
      </p:sp>
      <p:sp>
        <p:nvSpPr>
          <p:cNvPr id="481" name="object 481"/>
          <p:cNvSpPr/>
          <p:nvPr/>
        </p:nvSpPr>
        <p:spPr>
          <a:xfrm>
            <a:off x="7741691" y="3746483"/>
            <a:ext cx="24130" cy="163195"/>
          </a:xfrm>
          <a:custGeom>
            <a:avLst/>
            <a:gdLst/>
            <a:ahLst/>
            <a:cxnLst/>
            <a:rect l="l" t="t" r="r" b="b"/>
            <a:pathLst>
              <a:path w="24129" h="163195">
                <a:moveTo>
                  <a:pt x="23634" y="162687"/>
                </a:moveTo>
                <a:lnTo>
                  <a:pt x="0" y="0"/>
                </a:lnTo>
              </a:path>
            </a:pathLst>
          </a:custGeom>
          <a:ln w="21996">
            <a:solidFill>
              <a:srgbClr val="00B5D1"/>
            </a:solidFill>
          </a:ln>
        </p:spPr>
        <p:txBody>
          <a:bodyPr wrap="square" lIns="0" tIns="0" rIns="0" bIns="0" rtlCol="0"/>
          <a:lstStyle/>
          <a:p>
            <a:endParaRPr/>
          </a:p>
        </p:txBody>
      </p:sp>
      <p:sp>
        <p:nvSpPr>
          <p:cNvPr id="482" name="object 482"/>
          <p:cNvSpPr/>
          <p:nvPr/>
        </p:nvSpPr>
        <p:spPr>
          <a:xfrm>
            <a:off x="7765329" y="3851542"/>
            <a:ext cx="24130" cy="57785"/>
          </a:xfrm>
          <a:custGeom>
            <a:avLst/>
            <a:gdLst/>
            <a:ahLst/>
            <a:cxnLst/>
            <a:rect l="l" t="t" r="r" b="b"/>
            <a:pathLst>
              <a:path w="24129" h="57785">
                <a:moveTo>
                  <a:pt x="23647" y="0"/>
                </a:moveTo>
                <a:lnTo>
                  <a:pt x="0" y="57632"/>
                </a:lnTo>
              </a:path>
            </a:pathLst>
          </a:custGeom>
          <a:ln w="21996">
            <a:solidFill>
              <a:srgbClr val="00B5D1"/>
            </a:solidFill>
          </a:ln>
        </p:spPr>
        <p:txBody>
          <a:bodyPr wrap="square" lIns="0" tIns="0" rIns="0" bIns="0" rtlCol="0"/>
          <a:lstStyle/>
          <a:p>
            <a:endParaRPr/>
          </a:p>
        </p:txBody>
      </p:sp>
      <p:sp>
        <p:nvSpPr>
          <p:cNvPr id="483" name="object 483"/>
          <p:cNvSpPr/>
          <p:nvPr/>
        </p:nvSpPr>
        <p:spPr>
          <a:xfrm>
            <a:off x="7788981" y="3851545"/>
            <a:ext cx="24130" cy="52705"/>
          </a:xfrm>
          <a:custGeom>
            <a:avLst/>
            <a:gdLst/>
            <a:ahLst/>
            <a:cxnLst/>
            <a:rect l="l" t="t" r="r" b="b"/>
            <a:pathLst>
              <a:path w="24129" h="52704">
                <a:moveTo>
                  <a:pt x="23634" y="52527"/>
                </a:moveTo>
                <a:lnTo>
                  <a:pt x="0" y="0"/>
                </a:lnTo>
              </a:path>
            </a:pathLst>
          </a:custGeom>
          <a:ln w="21996">
            <a:solidFill>
              <a:srgbClr val="00B5D1"/>
            </a:solidFill>
          </a:ln>
        </p:spPr>
        <p:txBody>
          <a:bodyPr wrap="square" lIns="0" tIns="0" rIns="0" bIns="0" rtlCol="0"/>
          <a:lstStyle/>
          <a:p>
            <a:endParaRPr/>
          </a:p>
        </p:txBody>
      </p:sp>
      <p:sp>
        <p:nvSpPr>
          <p:cNvPr id="484" name="object 484"/>
          <p:cNvSpPr/>
          <p:nvPr/>
        </p:nvSpPr>
        <p:spPr>
          <a:xfrm>
            <a:off x="7812620" y="3904070"/>
            <a:ext cx="24130" cy="21590"/>
          </a:xfrm>
          <a:custGeom>
            <a:avLst/>
            <a:gdLst/>
            <a:ahLst/>
            <a:cxnLst/>
            <a:rect l="l" t="t" r="r" b="b"/>
            <a:pathLst>
              <a:path w="24129" h="21589">
                <a:moveTo>
                  <a:pt x="23647" y="21259"/>
                </a:moveTo>
                <a:lnTo>
                  <a:pt x="0" y="0"/>
                </a:lnTo>
              </a:path>
            </a:pathLst>
          </a:custGeom>
          <a:ln w="21996">
            <a:solidFill>
              <a:srgbClr val="00B5D1"/>
            </a:solidFill>
          </a:ln>
        </p:spPr>
        <p:txBody>
          <a:bodyPr wrap="square" lIns="0" tIns="0" rIns="0" bIns="0" rtlCol="0"/>
          <a:lstStyle/>
          <a:p>
            <a:endParaRPr/>
          </a:p>
        </p:txBody>
      </p:sp>
      <p:sp>
        <p:nvSpPr>
          <p:cNvPr id="485" name="object 485"/>
          <p:cNvSpPr/>
          <p:nvPr/>
        </p:nvSpPr>
        <p:spPr>
          <a:xfrm>
            <a:off x="7836272" y="3925181"/>
            <a:ext cx="24130" cy="635"/>
          </a:xfrm>
          <a:custGeom>
            <a:avLst/>
            <a:gdLst/>
            <a:ahLst/>
            <a:cxnLst/>
            <a:rect l="l" t="t" r="r" b="b"/>
            <a:pathLst>
              <a:path w="24129" h="635">
                <a:moveTo>
                  <a:pt x="23634" y="0"/>
                </a:moveTo>
                <a:lnTo>
                  <a:pt x="0" y="152"/>
                </a:lnTo>
              </a:path>
            </a:pathLst>
          </a:custGeom>
          <a:ln w="21996">
            <a:solidFill>
              <a:srgbClr val="00B5D1"/>
            </a:solidFill>
          </a:ln>
        </p:spPr>
        <p:txBody>
          <a:bodyPr wrap="square" lIns="0" tIns="0" rIns="0" bIns="0" rtlCol="0"/>
          <a:lstStyle/>
          <a:p>
            <a:endParaRPr/>
          </a:p>
        </p:txBody>
      </p:sp>
      <p:sp>
        <p:nvSpPr>
          <p:cNvPr id="486" name="object 486"/>
          <p:cNvSpPr/>
          <p:nvPr/>
        </p:nvSpPr>
        <p:spPr>
          <a:xfrm>
            <a:off x="7859910" y="3862922"/>
            <a:ext cx="24130" cy="62865"/>
          </a:xfrm>
          <a:custGeom>
            <a:avLst/>
            <a:gdLst/>
            <a:ahLst/>
            <a:cxnLst/>
            <a:rect l="l" t="t" r="r" b="b"/>
            <a:pathLst>
              <a:path w="24129" h="62864">
                <a:moveTo>
                  <a:pt x="23647" y="0"/>
                </a:moveTo>
                <a:lnTo>
                  <a:pt x="0" y="62255"/>
                </a:lnTo>
              </a:path>
            </a:pathLst>
          </a:custGeom>
          <a:ln w="21996">
            <a:solidFill>
              <a:srgbClr val="00B5D1"/>
            </a:solidFill>
          </a:ln>
        </p:spPr>
        <p:txBody>
          <a:bodyPr wrap="square" lIns="0" tIns="0" rIns="0" bIns="0" rtlCol="0"/>
          <a:lstStyle/>
          <a:p>
            <a:endParaRPr/>
          </a:p>
        </p:txBody>
      </p:sp>
      <p:sp>
        <p:nvSpPr>
          <p:cNvPr id="487" name="object 487"/>
          <p:cNvSpPr/>
          <p:nvPr/>
        </p:nvSpPr>
        <p:spPr>
          <a:xfrm>
            <a:off x="7883562" y="3862922"/>
            <a:ext cx="24130" cy="114935"/>
          </a:xfrm>
          <a:custGeom>
            <a:avLst/>
            <a:gdLst/>
            <a:ahLst/>
            <a:cxnLst/>
            <a:rect l="l" t="t" r="r" b="b"/>
            <a:pathLst>
              <a:path w="24129" h="114935">
                <a:moveTo>
                  <a:pt x="23634" y="114795"/>
                </a:moveTo>
                <a:lnTo>
                  <a:pt x="0" y="0"/>
                </a:lnTo>
              </a:path>
            </a:pathLst>
          </a:custGeom>
          <a:ln w="21996">
            <a:solidFill>
              <a:srgbClr val="00B5D1"/>
            </a:solidFill>
          </a:ln>
        </p:spPr>
        <p:txBody>
          <a:bodyPr wrap="square" lIns="0" tIns="0" rIns="0" bIns="0" rtlCol="0"/>
          <a:lstStyle/>
          <a:p>
            <a:endParaRPr/>
          </a:p>
        </p:txBody>
      </p:sp>
      <p:sp>
        <p:nvSpPr>
          <p:cNvPr id="488" name="object 488"/>
          <p:cNvSpPr/>
          <p:nvPr/>
        </p:nvSpPr>
        <p:spPr>
          <a:xfrm>
            <a:off x="7907200" y="3853341"/>
            <a:ext cx="24130" cy="124460"/>
          </a:xfrm>
          <a:custGeom>
            <a:avLst/>
            <a:gdLst/>
            <a:ahLst/>
            <a:cxnLst/>
            <a:rect l="l" t="t" r="r" b="b"/>
            <a:pathLst>
              <a:path w="24129" h="124460">
                <a:moveTo>
                  <a:pt x="23647" y="0"/>
                </a:moveTo>
                <a:lnTo>
                  <a:pt x="0" y="124371"/>
                </a:lnTo>
              </a:path>
            </a:pathLst>
          </a:custGeom>
          <a:ln w="21996">
            <a:solidFill>
              <a:srgbClr val="00B5D1"/>
            </a:solidFill>
          </a:ln>
        </p:spPr>
        <p:txBody>
          <a:bodyPr wrap="square" lIns="0" tIns="0" rIns="0" bIns="0" rtlCol="0"/>
          <a:lstStyle/>
          <a:p>
            <a:endParaRPr/>
          </a:p>
        </p:txBody>
      </p:sp>
      <p:sp>
        <p:nvSpPr>
          <p:cNvPr id="489" name="object 489"/>
          <p:cNvSpPr/>
          <p:nvPr/>
        </p:nvSpPr>
        <p:spPr>
          <a:xfrm>
            <a:off x="7930851" y="3853346"/>
            <a:ext cx="24130" cy="83185"/>
          </a:xfrm>
          <a:custGeom>
            <a:avLst/>
            <a:gdLst/>
            <a:ahLst/>
            <a:cxnLst/>
            <a:rect l="l" t="t" r="r" b="b"/>
            <a:pathLst>
              <a:path w="24129" h="83185">
                <a:moveTo>
                  <a:pt x="23634" y="82613"/>
                </a:moveTo>
                <a:lnTo>
                  <a:pt x="0" y="0"/>
                </a:lnTo>
              </a:path>
            </a:pathLst>
          </a:custGeom>
          <a:ln w="21996">
            <a:solidFill>
              <a:srgbClr val="00B5D1"/>
            </a:solidFill>
          </a:ln>
        </p:spPr>
        <p:txBody>
          <a:bodyPr wrap="square" lIns="0" tIns="0" rIns="0" bIns="0" rtlCol="0"/>
          <a:lstStyle/>
          <a:p>
            <a:endParaRPr/>
          </a:p>
        </p:txBody>
      </p:sp>
      <p:sp>
        <p:nvSpPr>
          <p:cNvPr id="490" name="object 490"/>
          <p:cNvSpPr/>
          <p:nvPr/>
        </p:nvSpPr>
        <p:spPr>
          <a:xfrm>
            <a:off x="7954490" y="3935964"/>
            <a:ext cx="24130" cy="36830"/>
          </a:xfrm>
          <a:custGeom>
            <a:avLst/>
            <a:gdLst/>
            <a:ahLst/>
            <a:cxnLst/>
            <a:rect l="l" t="t" r="r" b="b"/>
            <a:pathLst>
              <a:path w="24129" h="36829">
                <a:moveTo>
                  <a:pt x="23647" y="36804"/>
                </a:moveTo>
                <a:lnTo>
                  <a:pt x="0" y="0"/>
                </a:lnTo>
              </a:path>
            </a:pathLst>
          </a:custGeom>
          <a:ln w="21996">
            <a:solidFill>
              <a:srgbClr val="00B5D1"/>
            </a:solidFill>
          </a:ln>
        </p:spPr>
        <p:txBody>
          <a:bodyPr wrap="square" lIns="0" tIns="0" rIns="0" bIns="0" rtlCol="0"/>
          <a:lstStyle/>
          <a:p>
            <a:endParaRPr/>
          </a:p>
        </p:txBody>
      </p:sp>
      <p:sp>
        <p:nvSpPr>
          <p:cNvPr id="491" name="object 491"/>
          <p:cNvSpPr/>
          <p:nvPr/>
        </p:nvSpPr>
        <p:spPr>
          <a:xfrm>
            <a:off x="7978142" y="3972774"/>
            <a:ext cx="24130" cy="6350"/>
          </a:xfrm>
          <a:custGeom>
            <a:avLst/>
            <a:gdLst/>
            <a:ahLst/>
            <a:cxnLst/>
            <a:rect l="l" t="t" r="r" b="b"/>
            <a:pathLst>
              <a:path w="24129" h="6350">
                <a:moveTo>
                  <a:pt x="23634" y="6134"/>
                </a:moveTo>
                <a:lnTo>
                  <a:pt x="0" y="0"/>
                </a:lnTo>
              </a:path>
            </a:pathLst>
          </a:custGeom>
          <a:ln w="21996">
            <a:solidFill>
              <a:srgbClr val="00B5D1"/>
            </a:solidFill>
          </a:ln>
        </p:spPr>
        <p:txBody>
          <a:bodyPr wrap="square" lIns="0" tIns="0" rIns="0" bIns="0" rtlCol="0"/>
          <a:lstStyle/>
          <a:p>
            <a:endParaRPr/>
          </a:p>
        </p:txBody>
      </p:sp>
      <p:sp>
        <p:nvSpPr>
          <p:cNvPr id="492" name="object 492"/>
          <p:cNvSpPr/>
          <p:nvPr/>
        </p:nvSpPr>
        <p:spPr>
          <a:xfrm>
            <a:off x="8001781" y="3978912"/>
            <a:ext cx="24130" cy="47625"/>
          </a:xfrm>
          <a:custGeom>
            <a:avLst/>
            <a:gdLst/>
            <a:ahLst/>
            <a:cxnLst/>
            <a:rect l="l" t="t" r="r" b="b"/>
            <a:pathLst>
              <a:path w="24129" h="47625">
                <a:moveTo>
                  <a:pt x="23647" y="47447"/>
                </a:moveTo>
                <a:lnTo>
                  <a:pt x="0" y="0"/>
                </a:lnTo>
              </a:path>
            </a:pathLst>
          </a:custGeom>
          <a:ln w="21996">
            <a:solidFill>
              <a:srgbClr val="00B5D1"/>
            </a:solidFill>
          </a:ln>
        </p:spPr>
        <p:txBody>
          <a:bodyPr wrap="square" lIns="0" tIns="0" rIns="0" bIns="0" rtlCol="0"/>
          <a:lstStyle/>
          <a:p>
            <a:endParaRPr/>
          </a:p>
        </p:txBody>
      </p:sp>
      <p:sp>
        <p:nvSpPr>
          <p:cNvPr id="493" name="object 493"/>
          <p:cNvSpPr/>
          <p:nvPr/>
        </p:nvSpPr>
        <p:spPr>
          <a:xfrm>
            <a:off x="8025432" y="4018422"/>
            <a:ext cx="24130" cy="8255"/>
          </a:xfrm>
          <a:custGeom>
            <a:avLst/>
            <a:gdLst/>
            <a:ahLst/>
            <a:cxnLst/>
            <a:rect l="l" t="t" r="r" b="b"/>
            <a:pathLst>
              <a:path w="24129" h="8254">
                <a:moveTo>
                  <a:pt x="23634" y="0"/>
                </a:moveTo>
                <a:lnTo>
                  <a:pt x="0" y="7937"/>
                </a:lnTo>
              </a:path>
            </a:pathLst>
          </a:custGeom>
          <a:ln w="21996">
            <a:solidFill>
              <a:srgbClr val="00B5D1"/>
            </a:solidFill>
          </a:ln>
        </p:spPr>
        <p:txBody>
          <a:bodyPr wrap="square" lIns="0" tIns="0" rIns="0" bIns="0" rtlCol="0"/>
          <a:lstStyle/>
          <a:p>
            <a:endParaRPr/>
          </a:p>
        </p:txBody>
      </p:sp>
      <p:sp>
        <p:nvSpPr>
          <p:cNvPr id="494" name="object 494"/>
          <p:cNvSpPr/>
          <p:nvPr/>
        </p:nvSpPr>
        <p:spPr>
          <a:xfrm>
            <a:off x="8049070" y="3999111"/>
            <a:ext cx="24130" cy="19685"/>
          </a:xfrm>
          <a:custGeom>
            <a:avLst/>
            <a:gdLst/>
            <a:ahLst/>
            <a:cxnLst/>
            <a:rect l="l" t="t" r="r" b="b"/>
            <a:pathLst>
              <a:path w="24129" h="19685">
                <a:moveTo>
                  <a:pt x="23647" y="0"/>
                </a:moveTo>
                <a:lnTo>
                  <a:pt x="0" y="19316"/>
                </a:lnTo>
              </a:path>
            </a:pathLst>
          </a:custGeom>
          <a:ln w="21996">
            <a:solidFill>
              <a:srgbClr val="00B5D1"/>
            </a:solidFill>
          </a:ln>
        </p:spPr>
        <p:txBody>
          <a:bodyPr wrap="square" lIns="0" tIns="0" rIns="0" bIns="0" rtlCol="0"/>
          <a:lstStyle/>
          <a:p>
            <a:endParaRPr/>
          </a:p>
        </p:txBody>
      </p:sp>
      <p:sp>
        <p:nvSpPr>
          <p:cNvPr id="495" name="object 495"/>
          <p:cNvSpPr/>
          <p:nvPr/>
        </p:nvSpPr>
        <p:spPr>
          <a:xfrm>
            <a:off x="8072721" y="3999117"/>
            <a:ext cx="24130" cy="41910"/>
          </a:xfrm>
          <a:custGeom>
            <a:avLst/>
            <a:gdLst/>
            <a:ahLst/>
            <a:cxnLst/>
            <a:rect l="l" t="t" r="r" b="b"/>
            <a:pathLst>
              <a:path w="24129" h="41910">
                <a:moveTo>
                  <a:pt x="23634" y="41605"/>
                </a:moveTo>
                <a:lnTo>
                  <a:pt x="0" y="0"/>
                </a:lnTo>
              </a:path>
            </a:pathLst>
          </a:custGeom>
          <a:ln w="21996">
            <a:solidFill>
              <a:srgbClr val="00B5D1"/>
            </a:solidFill>
          </a:ln>
        </p:spPr>
        <p:txBody>
          <a:bodyPr wrap="square" lIns="0" tIns="0" rIns="0" bIns="0" rtlCol="0"/>
          <a:lstStyle/>
          <a:p>
            <a:endParaRPr/>
          </a:p>
        </p:txBody>
      </p:sp>
      <p:sp>
        <p:nvSpPr>
          <p:cNvPr id="496" name="object 496"/>
          <p:cNvSpPr/>
          <p:nvPr/>
        </p:nvSpPr>
        <p:spPr>
          <a:xfrm>
            <a:off x="8096360" y="4036976"/>
            <a:ext cx="24130" cy="3810"/>
          </a:xfrm>
          <a:custGeom>
            <a:avLst/>
            <a:gdLst/>
            <a:ahLst/>
            <a:cxnLst/>
            <a:rect l="l" t="t" r="r" b="b"/>
            <a:pathLst>
              <a:path w="24129" h="3810">
                <a:moveTo>
                  <a:pt x="23647" y="0"/>
                </a:moveTo>
                <a:lnTo>
                  <a:pt x="0" y="3746"/>
                </a:lnTo>
              </a:path>
            </a:pathLst>
          </a:custGeom>
          <a:ln w="21996">
            <a:solidFill>
              <a:srgbClr val="00B5D1"/>
            </a:solidFill>
          </a:ln>
        </p:spPr>
        <p:txBody>
          <a:bodyPr wrap="square" lIns="0" tIns="0" rIns="0" bIns="0" rtlCol="0"/>
          <a:lstStyle/>
          <a:p>
            <a:endParaRPr/>
          </a:p>
        </p:txBody>
      </p:sp>
      <p:sp>
        <p:nvSpPr>
          <p:cNvPr id="497" name="object 497"/>
          <p:cNvSpPr/>
          <p:nvPr/>
        </p:nvSpPr>
        <p:spPr>
          <a:xfrm>
            <a:off x="8120012" y="4036975"/>
            <a:ext cx="24130" cy="17780"/>
          </a:xfrm>
          <a:custGeom>
            <a:avLst/>
            <a:gdLst/>
            <a:ahLst/>
            <a:cxnLst/>
            <a:rect l="l" t="t" r="r" b="b"/>
            <a:pathLst>
              <a:path w="24129" h="17779">
                <a:moveTo>
                  <a:pt x="23634" y="17513"/>
                </a:moveTo>
                <a:lnTo>
                  <a:pt x="0" y="0"/>
                </a:lnTo>
              </a:path>
            </a:pathLst>
          </a:custGeom>
          <a:ln w="21996">
            <a:solidFill>
              <a:srgbClr val="00B5D1"/>
            </a:solidFill>
          </a:ln>
        </p:spPr>
        <p:txBody>
          <a:bodyPr wrap="square" lIns="0" tIns="0" rIns="0" bIns="0" rtlCol="0"/>
          <a:lstStyle/>
          <a:p>
            <a:endParaRPr/>
          </a:p>
        </p:txBody>
      </p:sp>
      <p:sp>
        <p:nvSpPr>
          <p:cNvPr id="498" name="object 498"/>
          <p:cNvSpPr/>
          <p:nvPr/>
        </p:nvSpPr>
        <p:spPr>
          <a:xfrm>
            <a:off x="8143651" y="4054486"/>
            <a:ext cx="24130" cy="66040"/>
          </a:xfrm>
          <a:custGeom>
            <a:avLst/>
            <a:gdLst/>
            <a:ahLst/>
            <a:cxnLst/>
            <a:rect l="l" t="t" r="r" b="b"/>
            <a:pathLst>
              <a:path w="24129" h="66039">
                <a:moveTo>
                  <a:pt x="23647" y="65709"/>
                </a:moveTo>
                <a:lnTo>
                  <a:pt x="0" y="0"/>
                </a:lnTo>
              </a:path>
            </a:pathLst>
          </a:custGeom>
          <a:ln w="21996">
            <a:solidFill>
              <a:srgbClr val="00B5D1"/>
            </a:solidFill>
          </a:ln>
        </p:spPr>
        <p:txBody>
          <a:bodyPr wrap="square" lIns="0" tIns="0" rIns="0" bIns="0" rtlCol="0"/>
          <a:lstStyle/>
          <a:p>
            <a:endParaRPr/>
          </a:p>
        </p:txBody>
      </p:sp>
      <p:sp>
        <p:nvSpPr>
          <p:cNvPr id="499" name="object 499"/>
          <p:cNvSpPr/>
          <p:nvPr/>
        </p:nvSpPr>
        <p:spPr>
          <a:xfrm>
            <a:off x="8167303" y="4063467"/>
            <a:ext cx="24130" cy="57150"/>
          </a:xfrm>
          <a:custGeom>
            <a:avLst/>
            <a:gdLst/>
            <a:ahLst/>
            <a:cxnLst/>
            <a:rect l="l" t="t" r="r" b="b"/>
            <a:pathLst>
              <a:path w="24129" h="57150">
                <a:moveTo>
                  <a:pt x="23634" y="0"/>
                </a:moveTo>
                <a:lnTo>
                  <a:pt x="0" y="56730"/>
                </a:lnTo>
              </a:path>
            </a:pathLst>
          </a:custGeom>
          <a:ln w="21996">
            <a:solidFill>
              <a:srgbClr val="00B5D1"/>
            </a:solidFill>
          </a:ln>
        </p:spPr>
        <p:txBody>
          <a:bodyPr wrap="square" lIns="0" tIns="0" rIns="0" bIns="0" rtlCol="0"/>
          <a:lstStyle/>
          <a:p>
            <a:endParaRPr/>
          </a:p>
        </p:txBody>
      </p:sp>
      <p:sp>
        <p:nvSpPr>
          <p:cNvPr id="500" name="object 500"/>
          <p:cNvSpPr/>
          <p:nvPr/>
        </p:nvSpPr>
        <p:spPr>
          <a:xfrm>
            <a:off x="8190941" y="4063461"/>
            <a:ext cx="24130" cy="160655"/>
          </a:xfrm>
          <a:custGeom>
            <a:avLst/>
            <a:gdLst/>
            <a:ahLst/>
            <a:cxnLst/>
            <a:rect l="l" t="t" r="r" b="b"/>
            <a:pathLst>
              <a:path w="24129" h="160654">
                <a:moveTo>
                  <a:pt x="23647" y="160604"/>
                </a:moveTo>
                <a:lnTo>
                  <a:pt x="0" y="0"/>
                </a:lnTo>
              </a:path>
            </a:pathLst>
          </a:custGeom>
          <a:ln w="21996">
            <a:solidFill>
              <a:srgbClr val="00B5D1"/>
            </a:solidFill>
          </a:ln>
        </p:spPr>
        <p:txBody>
          <a:bodyPr wrap="square" lIns="0" tIns="0" rIns="0" bIns="0" rtlCol="0"/>
          <a:lstStyle/>
          <a:p>
            <a:endParaRPr/>
          </a:p>
        </p:txBody>
      </p:sp>
      <p:sp>
        <p:nvSpPr>
          <p:cNvPr id="501" name="object 501"/>
          <p:cNvSpPr/>
          <p:nvPr/>
        </p:nvSpPr>
        <p:spPr>
          <a:xfrm>
            <a:off x="8214592" y="4224068"/>
            <a:ext cx="24130" cy="16510"/>
          </a:xfrm>
          <a:custGeom>
            <a:avLst/>
            <a:gdLst/>
            <a:ahLst/>
            <a:cxnLst/>
            <a:rect l="l" t="t" r="r" b="b"/>
            <a:pathLst>
              <a:path w="24129" h="16510">
                <a:moveTo>
                  <a:pt x="23634" y="16306"/>
                </a:moveTo>
                <a:lnTo>
                  <a:pt x="0" y="0"/>
                </a:lnTo>
              </a:path>
            </a:pathLst>
          </a:custGeom>
          <a:ln w="21996">
            <a:solidFill>
              <a:srgbClr val="00B5D1"/>
            </a:solidFill>
          </a:ln>
        </p:spPr>
        <p:txBody>
          <a:bodyPr wrap="square" lIns="0" tIns="0" rIns="0" bIns="0" rtlCol="0"/>
          <a:lstStyle/>
          <a:p>
            <a:endParaRPr/>
          </a:p>
        </p:txBody>
      </p:sp>
      <p:sp>
        <p:nvSpPr>
          <p:cNvPr id="502" name="object 502"/>
          <p:cNvSpPr/>
          <p:nvPr/>
        </p:nvSpPr>
        <p:spPr>
          <a:xfrm>
            <a:off x="8238231" y="4153422"/>
            <a:ext cx="24130" cy="86995"/>
          </a:xfrm>
          <a:custGeom>
            <a:avLst/>
            <a:gdLst/>
            <a:ahLst/>
            <a:cxnLst/>
            <a:rect l="l" t="t" r="r" b="b"/>
            <a:pathLst>
              <a:path w="24129" h="86995">
                <a:moveTo>
                  <a:pt x="23647" y="0"/>
                </a:moveTo>
                <a:lnTo>
                  <a:pt x="0" y="86956"/>
                </a:lnTo>
              </a:path>
            </a:pathLst>
          </a:custGeom>
          <a:ln w="21996">
            <a:solidFill>
              <a:srgbClr val="00B5D1"/>
            </a:solidFill>
          </a:ln>
        </p:spPr>
        <p:txBody>
          <a:bodyPr wrap="square" lIns="0" tIns="0" rIns="0" bIns="0" rtlCol="0"/>
          <a:lstStyle/>
          <a:p>
            <a:endParaRPr/>
          </a:p>
        </p:txBody>
      </p:sp>
      <p:sp>
        <p:nvSpPr>
          <p:cNvPr id="503" name="object 503"/>
          <p:cNvSpPr/>
          <p:nvPr/>
        </p:nvSpPr>
        <p:spPr>
          <a:xfrm>
            <a:off x="8261883" y="4153418"/>
            <a:ext cx="24130" cy="36830"/>
          </a:xfrm>
          <a:custGeom>
            <a:avLst/>
            <a:gdLst/>
            <a:ahLst/>
            <a:cxnLst/>
            <a:rect l="l" t="t" r="r" b="b"/>
            <a:pathLst>
              <a:path w="24129" h="36829">
                <a:moveTo>
                  <a:pt x="23634" y="36664"/>
                </a:moveTo>
                <a:lnTo>
                  <a:pt x="0" y="0"/>
                </a:lnTo>
              </a:path>
            </a:pathLst>
          </a:custGeom>
          <a:ln w="21996">
            <a:solidFill>
              <a:srgbClr val="00B5D1"/>
            </a:solidFill>
          </a:ln>
        </p:spPr>
        <p:txBody>
          <a:bodyPr wrap="square" lIns="0" tIns="0" rIns="0" bIns="0" rtlCol="0"/>
          <a:lstStyle/>
          <a:p>
            <a:endParaRPr/>
          </a:p>
        </p:txBody>
      </p:sp>
      <p:sp>
        <p:nvSpPr>
          <p:cNvPr id="504" name="object 504"/>
          <p:cNvSpPr/>
          <p:nvPr/>
        </p:nvSpPr>
        <p:spPr>
          <a:xfrm>
            <a:off x="8285522" y="4190086"/>
            <a:ext cx="24130" cy="20955"/>
          </a:xfrm>
          <a:custGeom>
            <a:avLst/>
            <a:gdLst/>
            <a:ahLst/>
            <a:cxnLst/>
            <a:rect l="l" t="t" r="r" b="b"/>
            <a:pathLst>
              <a:path w="24129" h="20954">
                <a:moveTo>
                  <a:pt x="23647" y="20510"/>
                </a:moveTo>
                <a:lnTo>
                  <a:pt x="0" y="0"/>
                </a:lnTo>
              </a:path>
            </a:pathLst>
          </a:custGeom>
          <a:ln w="21996">
            <a:solidFill>
              <a:srgbClr val="00B5D1"/>
            </a:solidFill>
          </a:ln>
        </p:spPr>
        <p:txBody>
          <a:bodyPr wrap="square" lIns="0" tIns="0" rIns="0" bIns="0" rtlCol="0"/>
          <a:lstStyle/>
          <a:p>
            <a:endParaRPr/>
          </a:p>
        </p:txBody>
      </p:sp>
      <p:sp>
        <p:nvSpPr>
          <p:cNvPr id="505" name="object 505"/>
          <p:cNvSpPr/>
          <p:nvPr/>
        </p:nvSpPr>
        <p:spPr>
          <a:xfrm>
            <a:off x="8309173" y="4210597"/>
            <a:ext cx="24130" cy="31115"/>
          </a:xfrm>
          <a:custGeom>
            <a:avLst/>
            <a:gdLst/>
            <a:ahLst/>
            <a:cxnLst/>
            <a:rect l="l" t="t" r="r" b="b"/>
            <a:pathLst>
              <a:path w="24129" h="31114">
                <a:moveTo>
                  <a:pt x="23634" y="30670"/>
                </a:moveTo>
                <a:lnTo>
                  <a:pt x="0" y="0"/>
                </a:lnTo>
              </a:path>
            </a:pathLst>
          </a:custGeom>
          <a:ln w="21996">
            <a:solidFill>
              <a:srgbClr val="00B5D1"/>
            </a:solidFill>
          </a:ln>
        </p:spPr>
        <p:txBody>
          <a:bodyPr wrap="square" lIns="0" tIns="0" rIns="0" bIns="0" rtlCol="0"/>
          <a:lstStyle/>
          <a:p>
            <a:endParaRPr/>
          </a:p>
        </p:txBody>
      </p:sp>
      <p:sp>
        <p:nvSpPr>
          <p:cNvPr id="506" name="object 506"/>
          <p:cNvSpPr/>
          <p:nvPr/>
        </p:nvSpPr>
        <p:spPr>
          <a:xfrm>
            <a:off x="8332811" y="4241266"/>
            <a:ext cx="24130" cy="83185"/>
          </a:xfrm>
          <a:custGeom>
            <a:avLst/>
            <a:gdLst/>
            <a:ahLst/>
            <a:cxnLst/>
            <a:rect l="l" t="t" r="r" b="b"/>
            <a:pathLst>
              <a:path w="24129" h="83185">
                <a:moveTo>
                  <a:pt x="23647" y="82626"/>
                </a:moveTo>
                <a:lnTo>
                  <a:pt x="0" y="0"/>
                </a:lnTo>
              </a:path>
            </a:pathLst>
          </a:custGeom>
          <a:ln w="21996">
            <a:solidFill>
              <a:srgbClr val="00B5D1"/>
            </a:solidFill>
          </a:ln>
        </p:spPr>
        <p:txBody>
          <a:bodyPr wrap="square" lIns="0" tIns="0" rIns="0" bIns="0" rtlCol="0"/>
          <a:lstStyle/>
          <a:p>
            <a:endParaRPr/>
          </a:p>
        </p:txBody>
      </p:sp>
      <p:sp>
        <p:nvSpPr>
          <p:cNvPr id="507" name="object 507"/>
          <p:cNvSpPr/>
          <p:nvPr/>
        </p:nvSpPr>
        <p:spPr>
          <a:xfrm>
            <a:off x="8356462" y="4204606"/>
            <a:ext cx="24130" cy="119380"/>
          </a:xfrm>
          <a:custGeom>
            <a:avLst/>
            <a:gdLst/>
            <a:ahLst/>
            <a:cxnLst/>
            <a:rect l="l" t="t" r="r" b="b"/>
            <a:pathLst>
              <a:path w="24129" h="119379">
                <a:moveTo>
                  <a:pt x="23634" y="0"/>
                </a:moveTo>
                <a:lnTo>
                  <a:pt x="0" y="119291"/>
                </a:lnTo>
              </a:path>
            </a:pathLst>
          </a:custGeom>
          <a:ln w="21996">
            <a:solidFill>
              <a:srgbClr val="00B5D1"/>
            </a:solidFill>
          </a:ln>
        </p:spPr>
        <p:txBody>
          <a:bodyPr wrap="square" lIns="0" tIns="0" rIns="0" bIns="0" rtlCol="0"/>
          <a:lstStyle/>
          <a:p>
            <a:endParaRPr/>
          </a:p>
        </p:txBody>
      </p:sp>
      <p:sp>
        <p:nvSpPr>
          <p:cNvPr id="508" name="object 508"/>
          <p:cNvSpPr/>
          <p:nvPr/>
        </p:nvSpPr>
        <p:spPr>
          <a:xfrm>
            <a:off x="8380101" y="4204605"/>
            <a:ext cx="24130" cy="8890"/>
          </a:xfrm>
          <a:custGeom>
            <a:avLst/>
            <a:gdLst/>
            <a:ahLst/>
            <a:cxnLst/>
            <a:rect l="l" t="t" r="r" b="b"/>
            <a:pathLst>
              <a:path w="24129" h="8889">
                <a:moveTo>
                  <a:pt x="23647" y="8534"/>
                </a:moveTo>
                <a:lnTo>
                  <a:pt x="0" y="0"/>
                </a:lnTo>
              </a:path>
            </a:pathLst>
          </a:custGeom>
          <a:ln w="21996">
            <a:solidFill>
              <a:srgbClr val="00B5D1"/>
            </a:solidFill>
          </a:ln>
        </p:spPr>
        <p:txBody>
          <a:bodyPr wrap="square" lIns="0" tIns="0" rIns="0" bIns="0" rtlCol="0"/>
          <a:lstStyle/>
          <a:p>
            <a:endParaRPr/>
          </a:p>
        </p:txBody>
      </p:sp>
      <p:sp>
        <p:nvSpPr>
          <p:cNvPr id="509" name="object 509"/>
          <p:cNvSpPr/>
          <p:nvPr/>
        </p:nvSpPr>
        <p:spPr>
          <a:xfrm>
            <a:off x="8403753" y="4205499"/>
            <a:ext cx="24130" cy="8255"/>
          </a:xfrm>
          <a:custGeom>
            <a:avLst/>
            <a:gdLst/>
            <a:ahLst/>
            <a:cxnLst/>
            <a:rect l="l" t="t" r="r" b="b"/>
            <a:pathLst>
              <a:path w="24129" h="8254">
                <a:moveTo>
                  <a:pt x="23634" y="0"/>
                </a:moveTo>
                <a:lnTo>
                  <a:pt x="0" y="7645"/>
                </a:lnTo>
              </a:path>
            </a:pathLst>
          </a:custGeom>
          <a:ln w="21996">
            <a:solidFill>
              <a:srgbClr val="00B5D1"/>
            </a:solidFill>
          </a:ln>
        </p:spPr>
        <p:txBody>
          <a:bodyPr wrap="square" lIns="0" tIns="0" rIns="0" bIns="0" rtlCol="0"/>
          <a:lstStyle/>
          <a:p>
            <a:endParaRPr/>
          </a:p>
        </p:txBody>
      </p:sp>
      <p:sp>
        <p:nvSpPr>
          <p:cNvPr id="510" name="object 510"/>
          <p:cNvSpPr/>
          <p:nvPr/>
        </p:nvSpPr>
        <p:spPr>
          <a:xfrm>
            <a:off x="8427392" y="4171529"/>
            <a:ext cx="24130" cy="34290"/>
          </a:xfrm>
          <a:custGeom>
            <a:avLst/>
            <a:gdLst/>
            <a:ahLst/>
            <a:cxnLst/>
            <a:rect l="l" t="t" r="r" b="b"/>
            <a:pathLst>
              <a:path w="24129" h="34289">
                <a:moveTo>
                  <a:pt x="23647" y="0"/>
                </a:moveTo>
                <a:lnTo>
                  <a:pt x="0" y="33972"/>
                </a:lnTo>
              </a:path>
            </a:pathLst>
          </a:custGeom>
          <a:ln w="21996">
            <a:solidFill>
              <a:srgbClr val="00B5D1"/>
            </a:solidFill>
          </a:ln>
        </p:spPr>
        <p:txBody>
          <a:bodyPr wrap="square" lIns="0" tIns="0" rIns="0" bIns="0" rtlCol="0"/>
          <a:lstStyle/>
          <a:p>
            <a:endParaRPr/>
          </a:p>
        </p:txBody>
      </p:sp>
      <p:sp>
        <p:nvSpPr>
          <p:cNvPr id="511" name="object 511"/>
          <p:cNvSpPr/>
          <p:nvPr/>
        </p:nvSpPr>
        <p:spPr>
          <a:xfrm>
            <a:off x="8451043" y="4147282"/>
            <a:ext cx="24130" cy="24765"/>
          </a:xfrm>
          <a:custGeom>
            <a:avLst/>
            <a:gdLst/>
            <a:ahLst/>
            <a:cxnLst/>
            <a:rect l="l" t="t" r="r" b="b"/>
            <a:pathLst>
              <a:path w="24129" h="24764">
                <a:moveTo>
                  <a:pt x="23634" y="0"/>
                </a:moveTo>
                <a:lnTo>
                  <a:pt x="0" y="24244"/>
                </a:lnTo>
              </a:path>
            </a:pathLst>
          </a:custGeom>
          <a:ln w="21996">
            <a:solidFill>
              <a:srgbClr val="00B5D1"/>
            </a:solidFill>
          </a:ln>
        </p:spPr>
        <p:txBody>
          <a:bodyPr wrap="square" lIns="0" tIns="0" rIns="0" bIns="0" rtlCol="0"/>
          <a:lstStyle/>
          <a:p>
            <a:endParaRPr/>
          </a:p>
        </p:txBody>
      </p:sp>
      <p:sp>
        <p:nvSpPr>
          <p:cNvPr id="512" name="object 512"/>
          <p:cNvSpPr/>
          <p:nvPr/>
        </p:nvSpPr>
        <p:spPr>
          <a:xfrm>
            <a:off x="8474681" y="4043413"/>
            <a:ext cx="24130" cy="104139"/>
          </a:xfrm>
          <a:custGeom>
            <a:avLst/>
            <a:gdLst/>
            <a:ahLst/>
            <a:cxnLst/>
            <a:rect l="l" t="t" r="r" b="b"/>
            <a:pathLst>
              <a:path w="24129" h="104139">
                <a:moveTo>
                  <a:pt x="23647" y="0"/>
                </a:moveTo>
                <a:lnTo>
                  <a:pt x="0" y="103873"/>
                </a:lnTo>
              </a:path>
            </a:pathLst>
          </a:custGeom>
          <a:ln w="21996">
            <a:solidFill>
              <a:srgbClr val="00B5D1"/>
            </a:solidFill>
          </a:ln>
        </p:spPr>
        <p:txBody>
          <a:bodyPr wrap="square" lIns="0" tIns="0" rIns="0" bIns="0" rtlCol="0"/>
          <a:lstStyle/>
          <a:p>
            <a:endParaRPr/>
          </a:p>
        </p:txBody>
      </p:sp>
      <p:sp>
        <p:nvSpPr>
          <p:cNvPr id="513" name="object 513"/>
          <p:cNvSpPr/>
          <p:nvPr/>
        </p:nvSpPr>
        <p:spPr>
          <a:xfrm>
            <a:off x="8498333" y="4000314"/>
            <a:ext cx="24130" cy="43180"/>
          </a:xfrm>
          <a:custGeom>
            <a:avLst/>
            <a:gdLst/>
            <a:ahLst/>
            <a:cxnLst/>
            <a:rect l="l" t="t" r="r" b="b"/>
            <a:pathLst>
              <a:path w="24129" h="43179">
                <a:moveTo>
                  <a:pt x="23634" y="0"/>
                </a:moveTo>
                <a:lnTo>
                  <a:pt x="0" y="43103"/>
                </a:lnTo>
              </a:path>
            </a:pathLst>
          </a:custGeom>
          <a:ln w="21996">
            <a:solidFill>
              <a:srgbClr val="00B5D1"/>
            </a:solidFill>
          </a:ln>
        </p:spPr>
        <p:txBody>
          <a:bodyPr wrap="square" lIns="0" tIns="0" rIns="0" bIns="0" rtlCol="0"/>
          <a:lstStyle/>
          <a:p>
            <a:endParaRPr/>
          </a:p>
        </p:txBody>
      </p:sp>
      <p:sp>
        <p:nvSpPr>
          <p:cNvPr id="514" name="object 514"/>
          <p:cNvSpPr/>
          <p:nvPr/>
        </p:nvSpPr>
        <p:spPr>
          <a:xfrm>
            <a:off x="8521972" y="4000317"/>
            <a:ext cx="24130" cy="163830"/>
          </a:xfrm>
          <a:custGeom>
            <a:avLst/>
            <a:gdLst/>
            <a:ahLst/>
            <a:cxnLst/>
            <a:rect l="l" t="t" r="r" b="b"/>
            <a:pathLst>
              <a:path w="24129" h="163829">
                <a:moveTo>
                  <a:pt x="23647" y="163436"/>
                </a:moveTo>
                <a:lnTo>
                  <a:pt x="0" y="0"/>
                </a:lnTo>
              </a:path>
            </a:pathLst>
          </a:custGeom>
          <a:ln w="21996">
            <a:solidFill>
              <a:srgbClr val="00B5D1"/>
            </a:solidFill>
          </a:ln>
        </p:spPr>
        <p:txBody>
          <a:bodyPr wrap="square" lIns="0" tIns="0" rIns="0" bIns="0" rtlCol="0"/>
          <a:lstStyle/>
          <a:p>
            <a:endParaRPr/>
          </a:p>
        </p:txBody>
      </p:sp>
      <p:sp>
        <p:nvSpPr>
          <p:cNvPr id="515" name="object 515"/>
          <p:cNvSpPr/>
          <p:nvPr/>
        </p:nvSpPr>
        <p:spPr>
          <a:xfrm>
            <a:off x="8545624" y="4110621"/>
            <a:ext cx="24130" cy="53340"/>
          </a:xfrm>
          <a:custGeom>
            <a:avLst/>
            <a:gdLst/>
            <a:ahLst/>
            <a:cxnLst/>
            <a:rect l="l" t="t" r="r" b="b"/>
            <a:pathLst>
              <a:path w="24129" h="53339">
                <a:moveTo>
                  <a:pt x="23634" y="0"/>
                </a:moveTo>
                <a:lnTo>
                  <a:pt x="0" y="53136"/>
                </a:lnTo>
              </a:path>
            </a:pathLst>
          </a:custGeom>
          <a:ln w="21996">
            <a:solidFill>
              <a:srgbClr val="00B5D1"/>
            </a:solidFill>
          </a:ln>
        </p:spPr>
        <p:txBody>
          <a:bodyPr wrap="square" lIns="0" tIns="0" rIns="0" bIns="0" rtlCol="0"/>
          <a:lstStyle/>
          <a:p>
            <a:endParaRPr/>
          </a:p>
        </p:txBody>
      </p:sp>
      <p:sp>
        <p:nvSpPr>
          <p:cNvPr id="516" name="object 516"/>
          <p:cNvSpPr/>
          <p:nvPr/>
        </p:nvSpPr>
        <p:spPr>
          <a:xfrm>
            <a:off x="8569262" y="4052243"/>
            <a:ext cx="24130" cy="58419"/>
          </a:xfrm>
          <a:custGeom>
            <a:avLst/>
            <a:gdLst/>
            <a:ahLst/>
            <a:cxnLst/>
            <a:rect l="l" t="t" r="r" b="b"/>
            <a:pathLst>
              <a:path w="24129" h="58420">
                <a:moveTo>
                  <a:pt x="23647" y="0"/>
                </a:moveTo>
                <a:lnTo>
                  <a:pt x="0" y="58381"/>
                </a:lnTo>
              </a:path>
            </a:pathLst>
          </a:custGeom>
          <a:ln w="21996">
            <a:solidFill>
              <a:srgbClr val="00B5D1"/>
            </a:solidFill>
          </a:ln>
        </p:spPr>
        <p:txBody>
          <a:bodyPr wrap="square" lIns="0" tIns="0" rIns="0" bIns="0" rtlCol="0"/>
          <a:lstStyle/>
          <a:p>
            <a:endParaRPr/>
          </a:p>
        </p:txBody>
      </p:sp>
      <p:sp>
        <p:nvSpPr>
          <p:cNvPr id="517" name="object 517"/>
          <p:cNvSpPr/>
          <p:nvPr/>
        </p:nvSpPr>
        <p:spPr>
          <a:xfrm>
            <a:off x="8592914" y="3931320"/>
            <a:ext cx="24130" cy="121285"/>
          </a:xfrm>
          <a:custGeom>
            <a:avLst/>
            <a:gdLst/>
            <a:ahLst/>
            <a:cxnLst/>
            <a:rect l="l" t="t" r="r" b="b"/>
            <a:pathLst>
              <a:path w="24129" h="121285">
                <a:moveTo>
                  <a:pt x="23634" y="0"/>
                </a:moveTo>
                <a:lnTo>
                  <a:pt x="0" y="120916"/>
                </a:lnTo>
              </a:path>
            </a:pathLst>
          </a:custGeom>
          <a:ln w="21996">
            <a:solidFill>
              <a:srgbClr val="00B5D1"/>
            </a:solidFill>
          </a:ln>
        </p:spPr>
        <p:txBody>
          <a:bodyPr wrap="square" lIns="0" tIns="0" rIns="0" bIns="0" rtlCol="0"/>
          <a:lstStyle/>
          <a:p>
            <a:endParaRPr/>
          </a:p>
        </p:txBody>
      </p:sp>
      <p:sp>
        <p:nvSpPr>
          <p:cNvPr id="518" name="object 518"/>
          <p:cNvSpPr/>
          <p:nvPr/>
        </p:nvSpPr>
        <p:spPr>
          <a:xfrm>
            <a:off x="8616552" y="3857385"/>
            <a:ext cx="24130" cy="74295"/>
          </a:xfrm>
          <a:custGeom>
            <a:avLst/>
            <a:gdLst/>
            <a:ahLst/>
            <a:cxnLst/>
            <a:rect l="l" t="t" r="r" b="b"/>
            <a:pathLst>
              <a:path w="24129" h="74295">
                <a:moveTo>
                  <a:pt x="23647" y="0"/>
                </a:moveTo>
                <a:lnTo>
                  <a:pt x="0" y="73939"/>
                </a:lnTo>
              </a:path>
            </a:pathLst>
          </a:custGeom>
          <a:ln w="21996">
            <a:solidFill>
              <a:srgbClr val="00B5D1"/>
            </a:solidFill>
          </a:ln>
        </p:spPr>
        <p:txBody>
          <a:bodyPr wrap="square" lIns="0" tIns="0" rIns="0" bIns="0" rtlCol="0"/>
          <a:lstStyle/>
          <a:p>
            <a:endParaRPr/>
          </a:p>
        </p:txBody>
      </p:sp>
      <p:sp>
        <p:nvSpPr>
          <p:cNvPr id="519" name="object 519"/>
          <p:cNvSpPr/>
          <p:nvPr/>
        </p:nvSpPr>
        <p:spPr>
          <a:xfrm>
            <a:off x="8640203" y="3857380"/>
            <a:ext cx="24130" cy="117475"/>
          </a:xfrm>
          <a:custGeom>
            <a:avLst/>
            <a:gdLst/>
            <a:ahLst/>
            <a:cxnLst/>
            <a:rect l="l" t="t" r="r" b="b"/>
            <a:pathLst>
              <a:path w="24129" h="117475">
                <a:moveTo>
                  <a:pt x="23634" y="116890"/>
                </a:moveTo>
                <a:lnTo>
                  <a:pt x="0" y="0"/>
                </a:lnTo>
              </a:path>
            </a:pathLst>
          </a:custGeom>
          <a:ln w="21996">
            <a:solidFill>
              <a:srgbClr val="00B5D1"/>
            </a:solidFill>
          </a:ln>
        </p:spPr>
        <p:txBody>
          <a:bodyPr wrap="square" lIns="0" tIns="0" rIns="0" bIns="0" rtlCol="0"/>
          <a:lstStyle/>
          <a:p>
            <a:endParaRPr/>
          </a:p>
        </p:txBody>
      </p:sp>
      <p:sp>
        <p:nvSpPr>
          <p:cNvPr id="520" name="object 520"/>
          <p:cNvSpPr/>
          <p:nvPr/>
        </p:nvSpPr>
        <p:spPr>
          <a:xfrm>
            <a:off x="8663842" y="3963046"/>
            <a:ext cx="24130" cy="11430"/>
          </a:xfrm>
          <a:custGeom>
            <a:avLst/>
            <a:gdLst/>
            <a:ahLst/>
            <a:cxnLst/>
            <a:rect l="l" t="t" r="r" b="b"/>
            <a:pathLst>
              <a:path w="24129" h="11429">
                <a:moveTo>
                  <a:pt x="23647" y="0"/>
                </a:moveTo>
                <a:lnTo>
                  <a:pt x="0" y="11226"/>
                </a:lnTo>
              </a:path>
            </a:pathLst>
          </a:custGeom>
          <a:ln w="21996">
            <a:solidFill>
              <a:srgbClr val="00B5D1"/>
            </a:solidFill>
          </a:ln>
        </p:spPr>
        <p:txBody>
          <a:bodyPr wrap="square" lIns="0" tIns="0" rIns="0" bIns="0" rtlCol="0"/>
          <a:lstStyle/>
          <a:p>
            <a:endParaRPr/>
          </a:p>
        </p:txBody>
      </p:sp>
      <p:sp>
        <p:nvSpPr>
          <p:cNvPr id="521" name="object 521"/>
          <p:cNvSpPr/>
          <p:nvPr/>
        </p:nvSpPr>
        <p:spPr>
          <a:xfrm>
            <a:off x="8687494" y="3963048"/>
            <a:ext cx="24130" cy="6985"/>
          </a:xfrm>
          <a:custGeom>
            <a:avLst/>
            <a:gdLst/>
            <a:ahLst/>
            <a:cxnLst/>
            <a:rect l="l" t="t" r="r" b="b"/>
            <a:pathLst>
              <a:path w="24129" h="6985">
                <a:moveTo>
                  <a:pt x="23634" y="6730"/>
                </a:moveTo>
                <a:lnTo>
                  <a:pt x="0" y="0"/>
                </a:lnTo>
              </a:path>
            </a:pathLst>
          </a:custGeom>
          <a:ln w="21996">
            <a:solidFill>
              <a:srgbClr val="00B5D1"/>
            </a:solidFill>
          </a:ln>
        </p:spPr>
        <p:txBody>
          <a:bodyPr wrap="square" lIns="0" tIns="0" rIns="0" bIns="0" rtlCol="0"/>
          <a:lstStyle/>
          <a:p>
            <a:endParaRPr/>
          </a:p>
        </p:txBody>
      </p:sp>
      <p:sp>
        <p:nvSpPr>
          <p:cNvPr id="522" name="object 522"/>
          <p:cNvSpPr/>
          <p:nvPr/>
        </p:nvSpPr>
        <p:spPr>
          <a:xfrm>
            <a:off x="8711133" y="3963343"/>
            <a:ext cx="24130" cy="6985"/>
          </a:xfrm>
          <a:custGeom>
            <a:avLst/>
            <a:gdLst/>
            <a:ahLst/>
            <a:cxnLst/>
            <a:rect l="l" t="t" r="r" b="b"/>
            <a:pathLst>
              <a:path w="24129" h="6985">
                <a:moveTo>
                  <a:pt x="23647" y="0"/>
                </a:moveTo>
                <a:lnTo>
                  <a:pt x="0" y="6438"/>
                </a:lnTo>
              </a:path>
            </a:pathLst>
          </a:custGeom>
          <a:ln w="21996">
            <a:solidFill>
              <a:srgbClr val="00B5D1"/>
            </a:solidFill>
          </a:ln>
        </p:spPr>
        <p:txBody>
          <a:bodyPr wrap="square" lIns="0" tIns="0" rIns="0" bIns="0" rtlCol="0"/>
          <a:lstStyle/>
          <a:p>
            <a:endParaRPr/>
          </a:p>
        </p:txBody>
      </p:sp>
      <p:sp>
        <p:nvSpPr>
          <p:cNvPr id="523" name="object 523"/>
          <p:cNvSpPr/>
          <p:nvPr/>
        </p:nvSpPr>
        <p:spPr>
          <a:xfrm>
            <a:off x="8734784" y="3963348"/>
            <a:ext cx="24130" cy="27940"/>
          </a:xfrm>
          <a:custGeom>
            <a:avLst/>
            <a:gdLst/>
            <a:ahLst/>
            <a:cxnLst/>
            <a:rect l="l" t="t" r="r" b="b"/>
            <a:pathLst>
              <a:path w="24129" h="27939">
                <a:moveTo>
                  <a:pt x="23634" y="27838"/>
                </a:moveTo>
                <a:lnTo>
                  <a:pt x="0" y="0"/>
                </a:lnTo>
              </a:path>
            </a:pathLst>
          </a:custGeom>
          <a:ln w="21996">
            <a:solidFill>
              <a:srgbClr val="00B5D1"/>
            </a:solidFill>
          </a:ln>
        </p:spPr>
        <p:txBody>
          <a:bodyPr wrap="square" lIns="0" tIns="0" rIns="0" bIns="0" rtlCol="0"/>
          <a:lstStyle/>
          <a:p>
            <a:endParaRPr/>
          </a:p>
        </p:txBody>
      </p:sp>
      <p:sp>
        <p:nvSpPr>
          <p:cNvPr id="524" name="object 524"/>
          <p:cNvSpPr/>
          <p:nvPr/>
        </p:nvSpPr>
        <p:spPr>
          <a:xfrm>
            <a:off x="8758422" y="3988334"/>
            <a:ext cx="24130" cy="3175"/>
          </a:xfrm>
          <a:custGeom>
            <a:avLst/>
            <a:gdLst/>
            <a:ahLst/>
            <a:cxnLst/>
            <a:rect l="l" t="t" r="r" b="b"/>
            <a:pathLst>
              <a:path w="24129" h="3175">
                <a:moveTo>
                  <a:pt x="23647" y="0"/>
                </a:moveTo>
                <a:lnTo>
                  <a:pt x="0" y="2857"/>
                </a:lnTo>
              </a:path>
            </a:pathLst>
          </a:custGeom>
          <a:ln w="21996">
            <a:solidFill>
              <a:srgbClr val="00B5D1"/>
            </a:solidFill>
          </a:ln>
        </p:spPr>
        <p:txBody>
          <a:bodyPr wrap="square" lIns="0" tIns="0" rIns="0" bIns="0" rtlCol="0"/>
          <a:lstStyle/>
          <a:p>
            <a:endParaRPr/>
          </a:p>
        </p:txBody>
      </p:sp>
      <p:sp>
        <p:nvSpPr>
          <p:cNvPr id="525" name="object 525"/>
          <p:cNvSpPr/>
          <p:nvPr/>
        </p:nvSpPr>
        <p:spPr>
          <a:xfrm>
            <a:off x="8782074" y="3952714"/>
            <a:ext cx="24130" cy="36195"/>
          </a:xfrm>
          <a:custGeom>
            <a:avLst/>
            <a:gdLst/>
            <a:ahLst/>
            <a:cxnLst/>
            <a:rect l="l" t="t" r="r" b="b"/>
            <a:pathLst>
              <a:path w="24129" h="36195">
                <a:moveTo>
                  <a:pt x="23634" y="0"/>
                </a:moveTo>
                <a:lnTo>
                  <a:pt x="0" y="35623"/>
                </a:lnTo>
              </a:path>
            </a:pathLst>
          </a:custGeom>
          <a:ln w="21996">
            <a:solidFill>
              <a:srgbClr val="00B5D1"/>
            </a:solidFill>
          </a:ln>
        </p:spPr>
        <p:txBody>
          <a:bodyPr wrap="square" lIns="0" tIns="0" rIns="0" bIns="0" rtlCol="0"/>
          <a:lstStyle/>
          <a:p>
            <a:endParaRPr/>
          </a:p>
        </p:txBody>
      </p:sp>
      <p:sp>
        <p:nvSpPr>
          <p:cNvPr id="526" name="object 526"/>
          <p:cNvSpPr/>
          <p:nvPr/>
        </p:nvSpPr>
        <p:spPr>
          <a:xfrm>
            <a:off x="8805712" y="3877581"/>
            <a:ext cx="24130" cy="75565"/>
          </a:xfrm>
          <a:custGeom>
            <a:avLst/>
            <a:gdLst/>
            <a:ahLst/>
            <a:cxnLst/>
            <a:rect l="l" t="t" r="r" b="b"/>
            <a:pathLst>
              <a:path w="24129" h="75564">
                <a:moveTo>
                  <a:pt x="23647" y="0"/>
                </a:moveTo>
                <a:lnTo>
                  <a:pt x="0" y="75133"/>
                </a:lnTo>
              </a:path>
            </a:pathLst>
          </a:custGeom>
          <a:ln w="21996">
            <a:solidFill>
              <a:srgbClr val="00B5D1"/>
            </a:solidFill>
          </a:ln>
        </p:spPr>
        <p:txBody>
          <a:bodyPr wrap="square" lIns="0" tIns="0" rIns="0" bIns="0" rtlCol="0"/>
          <a:lstStyle/>
          <a:p>
            <a:endParaRPr/>
          </a:p>
        </p:txBody>
      </p:sp>
      <p:sp>
        <p:nvSpPr>
          <p:cNvPr id="527" name="object 527"/>
          <p:cNvSpPr/>
          <p:nvPr/>
        </p:nvSpPr>
        <p:spPr>
          <a:xfrm>
            <a:off x="8829364" y="3877588"/>
            <a:ext cx="24130" cy="11430"/>
          </a:xfrm>
          <a:custGeom>
            <a:avLst/>
            <a:gdLst/>
            <a:ahLst/>
            <a:cxnLst/>
            <a:rect l="l" t="t" r="r" b="b"/>
            <a:pathLst>
              <a:path w="24129" h="11429">
                <a:moveTo>
                  <a:pt x="23634" y="11379"/>
                </a:moveTo>
                <a:lnTo>
                  <a:pt x="0" y="0"/>
                </a:lnTo>
              </a:path>
            </a:pathLst>
          </a:custGeom>
          <a:ln w="21996">
            <a:solidFill>
              <a:srgbClr val="00B5D1"/>
            </a:solidFill>
          </a:ln>
        </p:spPr>
        <p:txBody>
          <a:bodyPr wrap="square" lIns="0" tIns="0" rIns="0" bIns="0" rtlCol="0"/>
          <a:lstStyle/>
          <a:p>
            <a:endParaRPr/>
          </a:p>
        </p:txBody>
      </p:sp>
      <p:sp>
        <p:nvSpPr>
          <p:cNvPr id="528" name="object 528"/>
          <p:cNvSpPr/>
          <p:nvPr/>
        </p:nvSpPr>
        <p:spPr>
          <a:xfrm>
            <a:off x="8853003" y="3888962"/>
            <a:ext cx="24130" cy="15875"/>
          </a:xfrm>
          <a:custGeom>
            <a:avLst/>
            <a:gdLst/>
            <a:ahLst/>
            <a:cxnLst/>
            <a:rect l="l" t="t" r="r" b="b"/>
            <a:pathLst>
              <a:path w="24129" h="15875">
                <a:moveTo>
                  <a:pt x="23647" y="15570"/>
                </a:moveTo>
                <a:lnTo>
                  <a:pt x="0" y="0"/>
                </a:lnTo>
              </a:path>
            </a:pathLst>
          </a:custGeom>
          <a:ln w="21996">
            <a:solidFill>
              <a:srgbClr val="00B5D1"/>
            </a:solidFill>
          </a:ln>
        </p:spPr>
        <p:txBody>
          <a:bodyPr wrap="square" lIns="0" tIns="0" rIns="0" bIns="0" rtlCol="0"/>
          <a:lstStyle/>
          <a:p>
            <a:endParaRPr/>
          </a:p>
        </p:txBody>
      </p:sp>
      <p:sp>
        <p:nvSpPr>
          <p:cNvPr id="529" name="object 529"/>
          <p:cNvSpPr/>
          <p:nvPr/>
        </p:nvSpPr>
        <p:spPr>
          <a:xfrm>
            <a:off x="8876655" y="3835977"/>
            <a:ext cx="24130" cy="68580"/>
          </a:xfrm>
          <a:custGeom>
            <a:avLst/>
            <a:gdLst/>
            <a:ahLst/>
            <a:cxnLst/>
            <a:rect l="l" t="t" r="r" b="b"/>
            <a:pathLst>
              <a:path w="24129" h="68579">
                <a:moveTo>
                  <a:pt x="23634" y="0"/>
                </a:moveTo>
                <a:lnTo>
                  <a:pt x="0" y="68554"/>
                </a:lnTo>
              </a:path>
            </a:pathLst>
          </a:custGeom>
          <a:ln w="21996">
            <a:solidFill>
              <a:srgbClr val="00B5D1"/>
            </a:solidFill>
          </a:ln>
        </p:spPr>
        <p:txBody>
          <a:bodyPr wrap="square" lIns="0" tIns="0" rIns="0" bIns="0" rtlCol="0"/>
          <a:lstStyle/>
          <a:p>
            <a:endParaRPr/>
          </a:p>
        </p:txBody>
      </p:sp>
      <p:sp>
        <p:nvSpPr>
          <p:cNvPr id="530" name="object 530"/>
          <p:cNvSpPr/>
          <p:nvPr/>
        </p:nvSpPr>
        <p:spPr>
          <a:xfrm>
            <a:off x="8900293" y="3835980"/>
            <a:ext cx="24130" cy="139700"/>
          </a:xfrm>
          <a:custGeom>
            <a:avLst/>
            <a:gdLst/>
            <a:ahLst/>
            <a:cxnLst/>
            <a:rect l="l" t="t" r="r" b="b"/>
            <a:pathLst>
              <a:path w="24129" h="139700">
                <a:moveTo>
                  <a:pt x="23647" y="139344"/>
                </a:moveTo>
                <a:lnTo>
                  <a:pt x="0" y="0"/>
                </a:lnTo>
              </a:path>
            </a:pathLst>
          </a:custGeom>
          <a:ln w="21996">
            <a:solidFill>
              <a:srgbClr val="00B5D1"/>
            </a:solidFill>
          </a:ln>
        </p:spPr>
        <p:txBody>
          <a:bodyPr wrap="square" lIns="0" tIns="0" rIns="0" bIns="0" rtlCol="0"/>
          <a:lstStyle/>
          <a:p>
            <a:endParaRPr/>
          </a:p>
        </p:txBody>
      </p:sp>
      <p:sp>
        <p:nvSpPr>
          <p:cNvPr id="531" name="object 531"/>
          <p:cNvSpPr/>
          <p:nvPr/>
        </p:nvSpPr>
        <p:spPr>
          <a:xfrm>
            <a:off x="8923944" y="3975324"/>
            <a:ext cx="24130" cy="46990"/>
          </a:xfrm>
          <a:custGeom>
            <a:avLst/>
            <a:gdLst/>
            <a:ahLst/>
            <a:cxnLst/>
            <a:rect l="l" t="t" r="r" b="b"/>
            <a:pathLst>
              <a:path w="24129" h="46989">
                <a:moveTo>
                  <a:pt x="23634" y="46545"/>
                </a:moveTo>
                <a:lnTo>
                  <a:pt x="0" y="0"/>
                </a:lnTo>
              </a:path>
            </a:pathLst>
          </a:custGeom>
          <a:ln w="21996">
            <a:solidFill>
              <a:srgbClr val="00B5D1"/>
            </a:solidFill>
          </a:ln>
        </p:spPr>
        <p:txBody>
          <a:bodyPr wrap="square" lIns="0" tIns="0" rIns="0" bIns="0" rtlCol="0"/>
          <a:lstStyle/>
          <a:p>
            <a:endParaRPr/>
          </a:p>
        </p:txBody>
      </p:sp>
      <p:sp>
        <p:nvSpPr>
          <p:cNvPr id="532" name="object 532"/>
          <p:cNvSpPr/>
          <p:nvPr/>
        </p:nvSpPr>
        <p:spPr>
          <a:xfrm>
            <a:off x="8947583" y="4021866"/>
            <a:ext cx="24130" cy="10795"/>
          </a:xfrm>
          <a:custGeom>
            <a:avLst/>
            <a:gdLst/>
            <a:ahLst/>
            <a:cxnLst/>
            <a:rect l="l" t="t" r="r" b="b"/>
            <a:pathLst>
              <a:path w="24129" h="10795">
                <a:moveTo>
                  <a:pt x="23647" y="10769"/>
                </a:moveTo>
                <a:lnTo>
                  <a:pt x="0" y="0"/>
                </a:lnTo>
              </a:path>
            </a:pathLst>
          </a:custGeom>
          <a:ln w="21996">
            <a:solidFill>
              <a:srgbClr val="00B5D1"/>
            </a:solidFill>
          </a:ln>
        </p:spPr>
        <p:txBody>
          <a:bodyPr wrap="square" lIns="0" tIns="0" rIns="0" bIns="0" rtlCol="0"/>
          <a:lstStyle/>
          <a:p>
            <a:endParaRPr/>
          </a:p>
        </p:txBody>
      </p:sp>
      <p:sp>
        <p:nvSpPr>
          <p:cNvPr id="533" name="object 533"/>
          <p:cNvSpPr/>
          <p:nvPr/>
        </p:nvSpPr>
        <p:spPr>
          <a:xfrm>
            <a:off x="8971235" y="4016029"/>
            <a:ext cx="24130" cy="17145"/>
          </a:xfrm>
          <a:custGeom>
            <a:avLst/>
            <a:gdLst/>
            <a:ahLst/>
            <a:cxnLst/>
            <a:rect l="l" t="t" r="r" b="b"/>
            <a:pathLst>
              <a:path w="24129" h="17145">
                <a:moveTo>
                  <a:pt x="23634" y="0"/>
                </a:moveTo>
                <a:lnTo>
                  <a:pt x="0" y="16611"/>
                </a:lnTo>
              </a:path>
            </a:pathLst>
          </a:custGeom>
          <a:ln w="21996">
            <a:solidFill>
              <a:srgbClr val="00B5D1"/>
            </a:solidFill>
          </a:ln>
        </p:spPr>
        <p:txBody>
          <a:bodyPr wrap="square" lIns="0" tIns="0" rIns="0" bIns="0" rtlCol="0"/>
          <a:lstStyle/>
          <a:p>
            <a:endParaRPr/>
          </a:p>
        </p:txBody>
      </p:sp>
      <p:sp>
        <p:nvSpPr>
          <p:cNvPr id="534" name="object 534"/>
          <p:cNvSpPr/>
          <p:nvPr/>
        </p:nvSpPr>
        <p:spPr>
          <a:xfrm>
            <a:off x="8994874" y="4016025"/>
            <a:ext cx="24130" cy="635"/>
          </a:xfrm>
          <a:custGeom>
            <a:avLst/>
            <a:gdLst/>
            <a:ahLst/>
            <a:cxnLst/>
            <a:rect l="l" t="t" r="r" b="b"/>
            <a:pathLst>
              <a:path w="24129" h="635">
                <a:moveTo>
                  <a:pt x="23647" y="152"/>
                </a:moveTo>
                <a:lnTo>
                  <a:pt x="0" y="0"/>
                </a:lnTo>
              </a:path>
            </a:pathLst>
          </a:custGeom>
          <a:ln w="21996">
            <a:solidFill>
              <a:srgbClr val="00B5D1"/>
            </a:solidFill>
          </a:ln>
        </p:spPr>
        <p:txBody>
          <a:bodyPr wrap="square" lIns="0" tIns="0" rIns="0" bIns="0" rtlCol="0"/>
          <a:lstStyle/>
          <a:p>
            <a:endParaRPr/>
          </a:p>
        </p:txBody>
      </p:sp>
      <p:sp>
        <p:nvSpPr>
          <p:cNvPr id="535" name="object 535"/>
          <p:cNvSpPr/>
          <p:nvPr/>
        </p:nvSpPr>
        <p:spPr>
          <a:xfrm>
            <a:off x="9018525" y="3988186"/>
            <a:ext cx="24130" cy="28575"/>
          </a:xfrm>
          <a:custGeom>
            <a:avLst/>
            <a:gdLst/>
            <a:ahLst/>
            <a:cxnLst/>
            <a:rect l="l" t="t" r="r" b="b"/>
            <a:pathLst>
              <a:path w="24129" h="28575">
                <a:moveTo>
                  <a:pt x="23634" y="0"/>
                </a:moveTo>
                <a:lnTo>
                  <a:pt x="0" y="27990"/>
                </a:lnTo>
              </a:path>
            </a:pathLst>
          </a:custGeom>
          <a:ln w="21996">
            <a:solidFill>
              <a:srgbClr val="00B5D1"/>
            </a:solidFill>
          </a:ln>
        </p:spPr>
        <p:txBody>
          <a:bodyPr wrap="square" lIns="0" tIns="0" rIns="0" bIns="0" rtlCol="0"/>
          <a:lstStyle/>
          <a:p>
            <a:endParaRPr/>
          </a:p>
        </p:txBody>
      </p:sp>
      <p:sp>
        <p:nvSpPr>
          <p:cNvPr id="536" name="object 536"/>
          <p:cNvSpPr/>
          <p:nvPr/>
        </p:nvSpPr>
        <p:spPr>
          <a:xfrm>
            <a:off x="9042163" y="3937001"/>
            <a:ext cx="24130" cy="51435"/>
          </a:xfrm>
          <a:custGeom>
            <a:avLst/>
            <a:gdLst/>
            <a:ahLst/>
            <a:cxnLst/>
            <a:rect l="l" t="t" r="r" b="b"/>
            <a:pathLst>
              <a:path w="24129" h="51435">
                <a:moveTo>
                  <a:pt x="23647" y="0"/>
                </a:moveTo>
                <a:lnTo>
                  <a:pt x="0" y="51181"/>
                </a:lnTo>
              </a:path>
            </a:pathLst>
          </a:custGeom>
          <a:ln w="21996">
            <a:solidFill>
              <a:srgbClr val="00B5D1"/>
            </a:solidFill>
          </a:ln>
        </p:spPr>
        <p:txBody>
          <a:bodyPr wrap="square" lIns="0" tIns="0" rIns="0" bIns="0" rtlCol="0"/>
          <a:lstStyle/>
          <a:p>
            <a:endParaRPr/>
          </a:p>
        </p:txBody>
      </p:sp>
      <p:sp>
        <p:nvSpPr>
          <p:cNvPr id="537" name="object 537"/>
          <p:cNvSpPr/>
          <p:nvPr/>
        </p:nvSpPr>
        <p:spPr>
          <a:xfrm>
            <a:off x="9065814" y="3936994"/>
            <a:ext cx="24130" cy="26670"/>
          </a:xfrm>
          <a:custGeom>
            <a:avLst/>
            <a:gdLst/>
            <a:ahLst/>
            <a:cxnLst/>
            <a:rect l="l" t="t" r="r" b="b"/>
            <a:pathLst>
              <a:path w="24129" h="26670">
                <a:moveTo>
                  <a:pt x="23634" y="26200"/>
                </a:moveTo>
                <a:lnTo>
                  <a:pt x="0" y="0"/>
                </a:lnTo>
              </a:path>
            </a:pathLst>
          </a:custGeom>
          <a:ln w="21996">
            <a:solidFill>
              <a:srgbClr val="00B5D1"/>
            </a:solidFill>
          </a:ln>
        </p:spPr>
        <p:txBody>
          <a:bodyPr wrap="square" lIns="0" tIns="0" rIns="0" bIns="0" rtlCol="0"/>
          <a:lstStyle/>
          <a:p>
            <a:endParaRPr/>
          </a:p>
        </p:txBody>
      </p:sp>
      <p:sp>
        <p:nvSpPr>
          <p:cNvPr id="538" name="object 538"/>
          <p:cNvSpPr/>
          <p:nvPr/>
        </p:nvSpPr>
        <p:spPr>
          <a:xfrm>
            <a:off x="9089453" y="3963198"/>
            <a:ext cx="24130" cy="158115"/>
          </a:xfrm>
          <a:custGeom>
            <a:avLst/>
            <a:gdLst/>
            <a:ahLst/>
            <a:cxnLst/>
            <a:rect l="l" t="t" r="r" b="b"/>
            <a:pathLst>
              <a:path w="24129" h="158114">
                <a:moveTo>
                  <a:pt x="23647" y="158038"/>
                </a:moveTo>
                <a:lnTo>
                  <a:pt x="0" y="0"/>
                </a:lnTo>
              </a:path>
            </a:pathLst>
          </a:custGeom>
          <a:ln w="21996">
            <a:solidFill>
              <a:srgbClr val="00B5D1"/>
            </a:solidFill>
          </a:ln>
        </p:spPr>
        <p:txBody>
          <a:bodyPr wrap="square" lIns="0" tIns="0" rIns="0" bIns="0" rtlCol="0"/>
          <a:lstStyle/>
          <a:p>
            <a:endParaRPr/>
          </a:p>
        </p:txBody>
      </p:sp>
      <p:sp>
        <p:nvSpPr>
          <p:cNvPr id="539" name="object 539"/>
          <p:cNvSpPr/>
          <p:nvPr/>
        </p:nvSpPr>
        <p:spPr>
          <a:xfrm>
            <a:off x="9113105" y="4121243"/>
            <a:ext cx="24130" cy="16510"/>
          </a:xfrm>
          <a:custGeom>
            <a:avLst/>
            <a:gdLst/>
            <a:ahLst/>
            <a:cxnLst/>
            <a:rect l="l" t="t" r="r" b="b"/>
            <a:pathLst>
              <a:path w="24129" h="16510">
                <a:moveTo>
                  <a:pt x="23634" y="16167"/>
                </a:moveTo>
                <a:lnTo>
                  <a:pt x="0" y="0"/>
                </a:lnTo>
              </a:path>
            </a:pathLst>
          </a:custGeom>
          <a:ln w="21996">
            <a:solidFill>
              <a:srgbClr val="00B5D1"/>
            </a:solidFill>
          </a:ln>
        </p:spPr>
        <p:txBody>
          <a:bodyPr wrap="square" lIns="0" tIns="0" rIns="0" bIns="0" rtlCol="0"/>
          <a:lstStyle/>
          <a:p>
            <a:endParaRPr/>
          </a:p>
        </p:txBody>
      </p:sp>
      <p:sp>
        <p:nvSpPr>
          <p:cNvPr id="540" name="object 540"/>
          <p:cNvSpPr/>
          <p:nvPr/>
        </p:nvSpPr>
        <p:spPr>
          <a:xfrm>
            <a:off x="9136744" y="4137407"/>
            <a:ext cx="24130" cy="159385"/>
          </a:xfrm>
          <a:custGeom>
            <a:avLst/>
            <a:gdLst/>
            <a:ahLst/>
            <a:cxnLst/>
            <a:rect l="l" t="t" r="r" b="b"/>
            <a:pathLst>
              <a:path w="24129" h="159385">
                <a:moveTo>
                  <a:pt x="23647" y="159397"/>
                </a:moveTo>
                <a:lnTo>
                  <a:pt x="0" y="0"/>
                </a:lnTo>
              </a:path>
            </a:pathLst>
          </a:custGeom>
          <a:ln w="21996">
            <a:solidFill>
              <a:srgbClr val="00B5D1"/>
            </a:solidFill>
          </a:ln>
        </p:spPr>
        <p:txBody>
          <a:bodyPr wrap="square" lIns="0" tIns="0" rIns="0" bIns="0" rtlCol="0"/>
          <a:lstStyle/>
          <a:p>
            <a:endParaRPr/>
          </a:p>
        </p:txBody>
      </p:sp>
      <p:sp>
        <p:nvSpPr>
          <p:cNvPr id="541" name="object 541"/>
          <p:cNvSpPr txBox="1"/>
          <p:nvPr/>
        </p:nvSpPr>
        <p:spPr>
          <a:xfrm>
            <a:off x="8240748" y="5617353"/>
            <a:ext cx="849630" cy="133350"/>
          </a:xfrm>
          <a:prstGeom prst="rect">
            <a:avLst/>
          </a:prstGeom>
        </p:spPr>
        <p:txBody>
          <a:bodyPr vert="horz" wrap="square" lIns="0" tIns="0" rIns="0" bIns="0" rtlCol="0">
            <a:spAutoFit/>
          </a:bodyPr>
          <a:lstStyle/>
          <a:p>
            <a:pPr marL="12700">
              <a:lnSpc>
                <a:spcPct val="100000"/>
              </a:lnSpc>
              <a:tabLst>
                <a:tab pos="582295" algn="l"/>
              </a:tabLst>
            </a:pPr>
            <a:r>
              <a:rPr sz="800" spc="20" dirty="0">
                <a:solidFill>
                  <a:srgbClr val="474C55"/>
                </a:solidFill>
                <a:latin typeface="Calibri"/>
                <a:cs typeface="Calibri"/>
              </a:rPr>
              <a:t>12/15	</a:t>
            </a:r>
            <a:r>
              <a:rPr sz="800" spc="25" dirty="0">
                <a:solidFill>
                  <a:srgbClr val="474C55"/>
                </a:solidFill>
                <a:latin typeface="Calibri"/>
                <a:cs typeface="Calibri"/>
              </a:rPr>
              <a:t>12/</a:t>
            </a:r>
            <a:r>
              <a:rPr sz="800" spc="-20" dirty="0">
                <a:solidFill>
                  <a:srgbClr val="474C55"/>
                </a:solidFill>
                <a:latin typeface="Calibri"/>
                <a:cs typeface="Calibri"/>
              </a:rPr>
              <a:t>1</a:t>
            </a:r>
            <a:r>
              <a:rPr sz="800" dirty="0">
                <a:solidFill>
                  <a:srgbClr val="474C55"/>
                </a:solidFill>
                <a:latin typeface="Calibri"/>
                <a:cs typeface="Calibri"/>
              </a:rPr>
              <a:t>7</a:t>
            </a:r>
            <a:endParaRPr sz="800">
              <a:latin typeface="Calibri"/>
              <a:cs typeface="Calibri"/>
            </a:endParaRPr>
          </a:p>
        </p:txBody>
      </p:sp>
      <p:sp>
        <p:nvSpPr>
          <p:cNvPr id="542" name="object 542"/>
          <p:cNvSpPr txBox="1"/>
          <p:nvPr/>
        </p:nvSpPr>
        <p:spPr>
          <a:xfrm>
            <a:off x="7673312" y="5617353"/>
            <a:ext cx="28511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12/13</a:t>
            </a:r>
            <a:endParaRPr sz="800">
              <a:latin typeface="Calibri"/>
              <a:cs typeface="Calibri"/>
            </a:endParaRPr>
          </a:p>
        </p:txBody>
      </p:sp>
      <p:sp>
        <p:nvSpPr>
          <p:cNvPr id="543" name="object 543"/>
          <p:cNvSpPr txBox="1"/>
          <p:nvPr/>
        </p:nvSpPr>
        <p:spPr>
          <a:xfrm>
            <a:off x="7107094" y="5617353"/>
            <a:ext cx="282575"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Calibri"/>
                <a:cs typeface="Calibri"/>
              </a:rPr>
              <a:t>12/</a:t>
            </a:r>
            <a:r>
              <a:rPr sz="800" spc="5" dirty="0">
                <a:solidFill>
                  <a:srgbClr val="474C55"/>
                </a:solidFill>
                <a:latin typeface="Calibri"/>
                <a:cs typeface="Calibri"/>
              </a:rPr>
              <a:t>1</a:t>
            </a:r>
            <a:r>
              <a:rPr sz="800" dirty="0">
                <a:solidFill>
                  <a:srgbClr val="474C55"/>
                </a:solidFill>
                <a:latin typeface="Calibri"/>
                <a:cs typeface="Calibri"/>
              </a:rPr>
              <a:t>1</a:t>
            </a:r>
            <a:endParaRPr sz="800">
              <a:latin typeface="Calibri"/>
              <a:cs typeface="Calibri"/>
            </a:endParaRPr>
          </a:p>
        </p:txBody>
      </p:sp>
      <p:sp>
        <p:nvSpPr>
          <p:cNvPr id="544" name="object 544"/>
          <p:cNvSpPr txBox="1"/>
          <p:nvPr/>
        </p:nvSpPr>
        <p:spPr>
          <a:xfrm>
            <a:off x="6538338" y="5617353"/>
            <a:ext cx="28511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12/09</a:t>
            </a:r>
            <a:endParaRPr sz="800">
              <a:latin typeface="Calibri"/>
              <a:cs typeface="Calibri"/>
            </a:endParaRPr>
          </a:p>
        </p:txBody>
      </p:sp>
      <p:sp>
        <p:nvSpPr>
          <p:cNvPr id="545" name="object 545"/>
          <p:cNvSpPr txBox="1"/>
          <p:nvPr/>
        </p:nvSpPr>
        <p:spPr>
          <a:xfrm>
            <a:off x="5973645" y="5617353"/>
            <a:ext cx="279400"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Calibri"/>
                <a:cs typeface="Calibri"/>
              </a:rPr>
              <a:t>12/</a:t>
            </a:r>
            <a:r>
              <a:rPr sz="800" spc="-20" dirty="0">
                <a:solidFill>
                  <a:srgbClr val="474C55"/>
                </a:solidFill>
                <a:latin typeface="Calibri"/>
                <a:cs typeface="Calibri"/>
              </a:rPr>
              <a:t>0</a:t>
            </a:r>
            <a:r>
              <a:rPr sz="800" dirty="0">
                <a:solidFill>
                  <a:srgbClr val="474C55"/>
                </a:solidFill>
                <a:latin typeface="Calibri"/>
                <a:cs typeface="Calibri"/>
              </a:rPr>
              <a:t>7</a:t>
            </a:r>
            <a:endParaRPr sz="800">
              <a:latin typeface="Calibri"/>
              <a:cs typeface="Calibri"/>
            </a:endParaRPr>
          </a:p>
        </p:txBody>
      </p:sp>
      <p:sp>
        <p:nvSpPr>
          <p:cNvPr id="546" name="object 546"/>
          <p:cNvSpPr txBox="1"/>
          <p:nvPr/>
        </p:nvSpPr>
        <p:spPr>
          <a:xfrm>
            <a:off x="5403263" y="5617353"/>
            <a:ext cx="28511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12/05</a:t>
            </a:r>
            <a:endParaRPr sz="800">
              <a:latin typeface="Calibri"/>
              <a:cs typeface="Calibri"/>
            </a:endParaRPr>
          </a:p>
        </p:txBody>
      </p:sp>
      <p:sp>
        <p:nvSpPr>
          <p:cNvPr id="547" name="object 547"/>
          <p:cNvSpPr txBox="1"/>
          <p:nvPr/>
        </p:nvSpPr>
        <p:spPr>
          <a:xfrm>
            <a:off x="4835827" y="5617353"/>
            <a:ext cx="28511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12/03</a:t>
            </a:r>
            <a:endParaRPr sz="800">
              <a:latin typeface="Calibri"/>
              <a:cs typeface="Calibri"/>
            </a:endParaRPr>
          </a:p>
        </p:txBody>
      </p:sp>
      <p:sp>
        <p:nvSpPr>
          <p:cNvPr id="548" name="object 548"/>
          <p:cNvSpPr txBox="1"/>
          <p:nvPr/>
        </p:nvSpPr>
        <p:spPr>
          <a:xfrm>
            <a:off x="4268391" y="5617353"/>
            <a:ext cx="28511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12/01</a:t>
            </a:r>
            <a:endParaRPr sz="800">
              <a:latin typeface="Calibri"/>
              <a:cs typeface="Calibri"/>
            </a:endParaRPr>
          </a:p>
        </p:txBody>
      </p:sp>
      <p:sp>
        <p:nvSpPr>
          <p:cNvPr id="549" name="object 549"/>
          <p:cNvSpPr txBox="1"/>
          <p:nvPr/>
        </p:nvSpPr>
        <p:spPr>
          <a:xfrm>
            <a:off x="3700955" y="5617353"/>
            <a:ext cx="28511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12/99</a:t>
            </a:r>
            <a:endParaRPr sz="800">
              <a:latin typeface="Calibri"/>
              <a:cs typeface="Calibri"/>
            </a:endParaRPr>
          </a:p>
        </p:txBody>
      </p:sp>
      <p:sp>
        <p:nvSpPr>
          <p:cNvPr id="550" name="object 550"/>
          <p:cNvSpPr txBox="1"/>
          <p:nvPr/>
        </p:nvSpPr>
        <p:spPr>
          <a:xfrm>
            <a:off x="3136059" y="5617353"/>
            <a:ext cx="279400"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Calibri"/>
                <a:cs typeface="Calibri"/>
              </a:rPr>
              <a:t>12/</a:t>
            </a:r>
            <a:r>
              <a:rPr sz="800" spc="-20" dirty="0">
                <a:solidFill>
                  <a:srgbClr val="474C55"/>
                </a:solidFill>
                <a:latin typeface="Calibri"/>
                <a:cs typeface="Calibri"/>
              </a:rPr>
              <a:t>9</a:t>
            </a:r>
            <a:r>
              <a:rPr sz="800" dirty="0">
                <a:solidFill>
                  <a:srgbClr val="474C55"/>
                </a:solidFill>
                <a:latin typeface="Calibri"/>
                <a:cs typeface="Calibri"/>
              </a:rPr>
              <a:t>7</a:t>
            </a:r>
            <a:endParaRPr sz="800">
              <a:latin typeface="Calibri"/>
              <a:cs typeface="Calibri"/>
            </a:endParaRPr>
          </a:p>
        </p:txBody>
      </p:sp>
      <p:sp>
        <p:nvSpPr>
          <p:cNvPr id="551" name="object 551"/>
          <p:cNvSpPr/>
          <p:nvPr/>
        </p:nvSpPr>
        <p:spPr>
          <a:xfrm>
            <a:off x="3130939" y="4227214"/>
            <a:ext cx="6077585" cy="0"/>
          </a:xfrm>
          <a:custGeom>
            <a:avLst/>
            <a:gdLst/>
            <a:ahLst/>
            <a:cxnLst/>
            <a:rect l="l" t="t" r="r" b="b"/>
            <a:pathLst>
              <a:path w="6077584">
                <a:moveTo>
                  <a:pt x="0" y="0"/>
                </a:moveTo>
                <a:lnTo>
                  <a:pt x="6077127" y="0"/>
                </a:lnTo>
              </a:path>
            </a:pathLst>
          </a:custGeom>
          <a:ln w="3175">
            <a:solidFill>
              <a:srgbClr val="878A8F"/>
            </a:solidFill>
          </a:ln>
        </p:spPr>
        <p:txBody>
          <a:bodyPr wrap="square" lIns="0" tIns="0" rIns="0" bIns="0" rtlCol="0"/>
          <a:lstStyle/>
          <a:p>
            <a:endParaRPr/>
          </a:p>
        </p:txBody>
      </p:sp>
      <p:sp>
        <p:nvSpPr>
          <p:cNvPr id="552" name="object 552"/>
          <p:cNvSpPr/>
          <p:nvPr/>
        </p:nvSpPr>
        <p:spPr>
          <a:xfrm>
            <a:off x="3130936" y="4227216"/>
            <a:ext cx="6077585" cy="0"/>
          </a:xfrm>
          <a:custGeom>
            <a:avLst/>
            <a:gdLst/>
            <a:ahLst/>
            <a:cxnLst/>
            <a:rect l="l" t="t" r="r" b="b"/>
            <a:pathLst>
              <a:path w="6077584">
                <a:moveTo>
                  <a:pt x="0" y="0"/>
                </a:moveTo>
                <a:lnTo>
                  <a:pt x="6077127" y="0"/>
                </a:lnTo>
              </a:path>
            </a:pathLst>
          </a:custGeom>
          <a:ln w="10998">
            <a:solidFill>
              <a:srgbClr val="474C55"/>
            </a:solidFill>
          </a:ln>
        </p:spPr>
        <p:txBody>
          <a:bodyPr wrap="square" lIns="0" tIns="0" rIns="0" bIns="0" rtlCol="0"/>
          <a:lstStyle/>
          <a:p>
            <a:endParaRPr/>
          </a:p>
        </p:txBody>
      </p:sp>
      <p:sp>
        <p:nvSpPr>
          <p:cNvPr id="553" name="object 553"/>
          <p:cNvSpPr/>
          <p:nvPr/>
        </p:nvSpPr>
        <p:spPr>
          <a:xfrm>
            <a:off x="3135115" y="5582072"/>
            <a:ext cx="6071235" cy="0"/>
          </a:xfrm>
          <a:custGeom>
            <a:avLst/>
            <a:gdLst/>
            <a:ahLst/>
            <a:cxnLst/>
            <a:rect l="l" t="t" r="r" b="b"/>
            <a:pathLst>
              <a:path w="6071234">
                <a:moveTo>
                  <a:pt x="0" y="0"/>
                </a:moveTo>
                <a:lnTo>
                  <a:pt x="6070981" y="0"/>
                </a:lnTo>
              </a:path>
            </a:pathLst>
          </a:custGeom>
          <a:ln w="3175">
            <a:solidFill>
              <a:srgbClr val="A7A9AC"/>
            </a:solidFill>
          </a:ln>
        </p:spPr>
        <p:txBody>
          <a:bodyPr wrap="square" lIns="0" tIns="0" rIns="0" bIns="0" rtlCol="0"/>
          <a:lstStyle/>
          <a:p>
            <a:endParaRPr/>
          </a:p>
        </p:txBody>
      </p:sp>
      <p:sp>
        <p:nvSpPr>
          <p:cNvPr id="554" name="object 554"/>
          <p:cNvSpPr/>
          <p:nvPr/>
        </p:nvSpPr>
        <p:spPr>
          <a:xfrm>
            <a:off x="4918783" y="3610159"/>
            <a:ext cx="67310" cy="71120"/>
          </a:xfrm>
          <a:custGeom>
            <a:avLst/>
            <a:gdLst/>
            <a:ahLst/>
            <a:cxnLst/>
            <a:rect l="l" t="t" r="r" b="b"/>
            <a:pathLst>
              <a:path w="67310" h="71120">
                <a:moveTo>
                  <a:pt x="33616" y="71056"/>
                </a:moveTo>
                <a:lnTo>
                  <a:pt x="46695" y="68265"/>
                </a:lnTo>
                <a:lnTo>
                  <a:pt x="57377" y="60653"/>
                </a:lnTo>
                <a:lnTo>
                  <a:pt x="64579" y="49362"/>
                </a:lnTo>
                <a:lnTo>
                  <a:pt x="67221" y="35534"/>
                </a:lnTo>
                <a:lnTo>
                  <a:pt x="64579" y="21699"/>
                </a:lnTo>
                <a:lnTo>
                  <a:pt x="57377" y="10404"/>
                </a:lnTo>
                <a:lnTo>
                  <a:pt x="46695" y="2791"/>
                </a:lnTo>
                <a:lnTo>
                  <a:pt x="33616" y="0"/>
                </a:lnTo>
                <a:lnTo>
                  <a:pt x="20531" y="2791"/>
                </a:lnTo>
                <a:lnTo>
                  <a:pt x="9845" y="10404"/>
                </a:lnTo>
                <a:lnTo>
                  <a:pt x="2641" y="21699"/>
                </a:lnTo>
                <a:lnTo>
                  <a:pt x="0" y="35534"/>
                </a:lnTo>
                <a:lnTo>
                  <a:pt x="2641" y="49362"/>
                </a:lnTo>
                <a:lnTo>
                  <a:pt x="9845" y="60653"/>
                </a:lnTo>
                <a:lnTo>
                  <a:pt x="20531" y="68265"/>
                </a:lnTo>
                <a:lnTo>
                  <a:pt x="33616" y="71056"/>
                </a:lnTo>
                <a:close/>
              </a:path>
            </a:pathLst>
          </a:custGeom>
          <a:ln w="7188">
            <a:solidFill>
              <a:srgbClr val="474C55"/>
            </a:solidFill>
          </a:ln>
        </p:spPr>
        <p:txBody>
          <a:bodyPr wrap="square" lIns="0" tIns="0" rIns="0" bIns="0" rtlCol="0"/>
          <a:lstStyle/>
          <a:p>
            <a:endParaRPr/>
          </a:p>
        </p:txBody>
      </p:sp>
      <p:sp>
        <p:nvSpPr>
          <p:cNvPr id="555" name="object 555"/>
          <p:cNvSpPr/>
          <p:nvPr/>
        </p:nvSpPr>
        <p:spPr>
          <a:xfrm>
            <a:off x="4943167" y="3015658"/>
            <a:ext cx="67310" cy="71120"/>
          </a:xfrm>
          <a:custGeom>
            <a:avLst/>
            <a:gdLst/>
            <a:ahLst/>
            <a:cxnLst/>
            <a:rect l="l" t="t" r="r" b="b"/>
            <a:pathLst>
              <a:path w="67310" h="71119">
                <a:moveTo>
                  <a:pt x="33604" y="71056"/>
                </a:moveTo>
                <a:lnTo>
                  <a:pt x="46687" y="68265"/>
                </a:lnTo>
                <a:lnTo>
                  <a:pt x="57369" y="60653"/>
                </a:lnTo>
                <a:lnTo>
                  <a:pt x="64568" y="49362"/>
                </a:lnTo>
                <a:lnTo>
                  <a:pt x="67208" y="35534"/>
                </a:lnTo>
                <a:lnTo>
                  <a:pt x="64568" y="21699"/>
                </a:lnTo>
                <a:lnTo>
                  <a:pt x="57369" y="10404"/>
                </a:lnTo>
                <a:lnTo>
                  <a:pt x="46687" y="2791"/>
                </a:lnTo>
                <a:lnTo>
                  <a:pt x="33604" y="0"/>
                </a:lnTo>
                <a:lnTo>
                  <a:pt x="20520" y="2791"/>
                </a:lnTo>
                <a:lnTo>
                  <a:pt x="9839" y="10404"/>
                </a:lnTo>
                <a:lnTo>
                  <a:pt x="2639" y="21699"/>
                </a:lnTo>
                <a:lnTo>
                  <a:pt x="0" y="35534"/>
                </a:lnTo>
                <a:lnTo>
                  <a:pt x="2639" y="49362"/>
                </a:lnTo>
                <a:lnTo>
                  <a:pt x="9839" y="60653"/>
                </a:lnTo>
                <a:lnTo>
                  <a:pt x="20520" y="68265"/>
                </a:lnTo>
                <a:lnTo>
                  <a:pt x="33604" y="71056"/>
                </a:lnTo>
                <a:close/>
              </a:path>
            </a:pathLst>
          </a:custGeom>
          <a:ln w="7188">
            <a:solidFill>
              <a:srgbClr val="474C55"/>
            </a:solidFill>
          </a:ln>
        </p:spPr>
        <p:txBody>
          <a:bodyPr wrap="square" lIns="0" tIns="0" rIns="0" bIns="0" rtlCol="0"/>
          <a:lstStyle/>
          <a:p>
            <a:endParaRPr/>
          </a:p>
        </p:txBody>
      </p:sp>
      <p:sp>
        <p:nvSpPr>
          <p:cNvPr id="556" name="object 556"/>
          <p:cNvSpPr/>
          <p:nvPr/>
        </p:nvSpPr>
        <p:spPr>
          <a:xfrm>
            <a:off x="4811690" y="3049588"/>
            <a:ext cx="145415" cy="603885"/>
          </a:xfrm>
          <a:custGeom>
            <a:avLst/>
            <a:gdLst/>
            <a:ahLst/>
            <a:cxnLst/>
            <a:rect l="l" t="t" r="r" b="b"/>
            <a:pathLst>
              <a:path w="145414" h="603885">
                <a:moveTo>
                  <a:pt x="131470" y="0"/>
                </a:moveTo>
                <a:lnTo>
                  <a:pt x="0" y="0"/>
                </a:lnTo>
                <a:lnTo>
                  <a:pt x="0" y="603275"/>
                </a:lnTo>
                <a:lnTo>
                  <a:pt x="145186" y="603275"/>
                </a:lnTo>
              </a:path>
            </a:pathLst>
          </a:custGeom>
          <a:ln w="8305">
            <a:solidFill>
              <a:srgbClr val="474C55"/>
            </a:solidFill>
          </a:ln>
        </p:spPr>
        <p:txBody>
          <a:bodyPr wrap="square" lIns="0" tIns="0" rIns="0" bIns="0" rtlCol="0"/>
          <a:lstStyle/>
          <a:p>
            <a:endParaRPr/>
          </a:p>
        </p:txBody>
      </p:sp>
      <p:sp>
        <p:nvSpPr>
          <p:cNvPr id="557" name="object 557"/>
          <p:cNvSpPr/>
          <p:nvPr/>
        </p:nvSpPr>
        <p:spPr>
          <a:xfrm>
            <a:off x="4652926" y="4551856"/>
            <a:ext cx="67310" cy="71120"/>
          </a:xfrm>
          <a:custGeom>
            <a:avLst/>
            <a:gdLst/>
            <a:ahLst/>
            <a:cxnLst/>
            <a:rect l="l" t="t" r="r" b="b"/>
            <a:pathLst>
              <a:path w="67310" h="71120">
                <a:moveTo>
                  <a:pt x="33604" y="71056"/>
                </a:moveTo>
                <a:lnTo>
                  <a:pt x="46687" y="68265"/>
                </a:lnTo>
                <a:lnTo>
                  <a:pt x="57369" y="60653"/>
                </a:lnTo>
                <a:lnTo>
                  <a:pt x="64568" y="49362"/>
                </a:lnTo>
                <a:lnTo>
                  <a:pt x="67208" y="35534"/>
                </a:lnTo>
                <a:lnTo>
                  <a:pt x="64568" y="21704"/>
                </a:lnTo>
                <a:lnTo>
                  <a:pt x="57369" y="10409"/>
                </a:lnTo>
                <a:lnTo>
                  <a:pt x="46687" y="2793"/>
                </a:lnTo>
                <a:lnTo>
                  <a:pt x="33604" y="0"/>
                </a:lnTo>
                <a:lnTo>
                  <a:pt x="20520" y="2793"/>
                </a:lnTo>
                <a:lnTo>
                  <a:pt x="9839" y="10409"/>
                </a:lnTo>
                <a:lnTo>
                  <a:pt x="2639" y="21704"/>
                </a:lnTo>
                <a:lnTo>
                  <a:pt x="0" y="35534"/>
                </a:lnTo>
                <a:lnTo>
                  <a:pt x="2639" y="49362"/>
                </a:lnTo>
                <a:lnTo>
                  <a:pt x="9839" y="60653"/>
                </a:lnTo>
                <a:lnTo>
                  <a:pt x="20520" y="68265"/>
                </a:lnTo>
                <a:lnTo>
                  <a:pt x="33604" y="71056"/>
                </a:lnTo>
                <a:close/>
              </a:path>
            </a:pathLst>
          </a:custGeom>
          <a:ln w="7188">
            <a:solidFill>
              <a:srgbClr val="231F20"/>
            </a:solidFill>
          </a:ln>
        </p:spPr>
        <p:txBody>
          <a:bodyPr wrap="square" lIns="0" tIns="0" rIns="0" bIns="0" rtlCol="0"/>
          <a:lstStyle/>
          <a:p>
            <a:endParaRPr/>
          </a:p>
        </p:txBody>
      </p:sp>
      <p:sp>
        <p:nvSpPr>
          <p:cNvPr id="558" name="object 558"/>
          <p:cNvSpPr/>
          <p:nvPr/>
        </p:nvSpPr>
        <p:spPr>
          <a:xfrm>
            <a:off x="4723734" y="4590369"/>
            <a:ext cx="278765" cy="0"/>
          </a:xfrm>
          <a:custGeom>
            <a:avLst/>
            <a:gdLst/>
            <a:ahLst/>
            <a:cxnLst/>
            <a:rect l="l" t="t" r="r" b="b"/>
            <a:pathLst>
              <a:path w="278764">
                <a:moveTo>
                  <a:pt x="278511" y="0"/>
                </a:moveTo>
                <a:lnTo>
                  <a:pt x="0" y="0"/>
                </a:lnTo>
              </a:path>
            </a:pathLst>
          </a:custGeom>
          <a:ln w="8305">
            <a:solidFill>
              <a:srgbClr val="474C55"/>
            </a:solidFill>
          </a:ln>
        </p:spPr>
        <p:txBody>
          <a:bodyPr wrap="square" lIns="0" tIns="0" rIns="0" bIns="0" rtlCol="0"/>
          <a:lstStyle/>
          <a:p>
            <a:endParaRPr/>
          </a:p>
        </p:txBody>
      </p:sp>
      <p:sp>
        <p:nvSpPr>
          <p:cNvPr id="559" name="object 559"/>
          <p:cNvSpPr txBox="1"/>
          <p:nvPr/>
        </p:nvSpPr>
        <p:spPr>
          <a:xfrm>
            <a:off x="5039350" y="4519447"/>
            <a:ext cx="860425" cy="574675"/>
          </a:xfrm>
          <a:prstGeom prst="rect">
            <a:avLst/>
          </a:prstGeom>
        </p:spPr>
        <p:txBody>
          <a:bodyPr vert="horz" wrap="square" lIns="0" tIns="0" rIns="0" bIns="0" rtlCol="0">
            <a:spAutoFit/>
          </a:bodyPr>
          <a:lstStyle/>
          <a:p>
            <a:pPr marL="12700" marR="5080">
              <a:lnSpc>
                <a:spcPct val="101800"/>
              </a:lnSpc>
            </a:pPr>
            <a:r>
              <a:rPr sz="900" spc="30" dirty="0">
                <a:solidFill>
                  <a:srgbClr val="474C55"/>
                </a:solidFill>
                <a:latin typeface="Tahoma"/>
                <a:cs typeface="Tahoma"/>
              </a:rPr>
              <a:t>Selling </a:t>
            </a:r>
            <a:r>
              <a:rPr sz="900" spc="-5" dirty="0">
                <a:solidFill>
                  <a:srgbClr val="474C55"/>
                </a:solidFill>
                <a:latin typeface="Tahoma"/>
                <a:cs typeface="Tahoma"/>
              </a:rPr>
              <a:t>low:  </a:t>
            </a:r>
            <a:r>
              <a:rPr sz="900" spc="10" dirty="0">
                <a:solidFill>
                  <a:srgbClr val="474C55"/>
                </a:solidFill>
                <a:latin typeface="Tahoma"/>
                <a:cs typeface="Tahoma"/>
              </a:rPr>
              <a:t>Locked in</a:t>
            </a:r>
            <a:r>
              <a:rPr sz="900" spc="-190" dirty="0">
                <a:solidFill>
                  <a:srgbClr val="474C55"/>
                </a:solidFill>
                <a:latin typeface="Tahoma"/>
                <a:cs typeface="Tahoma"/>
              </a:rPr>
              <a:t> </a:t>
            </a:r>
            <a:r>
              <a:rPr sz="900" spc="25" dirty="0">
                <a:solidFill>
                  <a:srgbClr val="474C55"/>
                </a:solidFill>
                <a:latin typeface="Tahoma"/>
                <a:cs typeface="Tahoma"/>
              </a:rPr>
              <a:t>losses  </a:t>
            </a:r>
            <a:r>
              <a:rPr sz="900" spc="-5" dirty="0">
                <a:solidFill>
                  <a:srgbClr val="474C55"/>
                </a:solidFill>
                <a:latin typeface="Tahoma"/>
                <a:cs typeface="Tahoma"/>
              </a:rPr>
              <a:t>and </a:t>
            </a:r>
            <a:r>
              <a:rPr sz="900" spc="20" dirty="0">
                <a:solidFill>
                  <a:srgbClr val="474C55"/>
                </a:solidFill>
                <a:latin typeface="Tahoma"/>
                <a:cs typeface="Tahoma"/>
              </a:rPr>
              <a:t>missed </a:t>
            </a:r>
            <a:r>
              <a:rPr sz="900" dirty="0">
                <a:solidFill>
                  <a:srgbClr val="474C55"/>
                </a:solidFill>
                <a:latin typeface="Tahoma"/>
                <a:cs typeface="Tahoma"/>
              </a:rPr>
              <a:t>the  rebound</a:t>
            </a:r>
            <a:endParaRPr sz="900">
              <a:latin typeface="Tahoma"/>
              <a:cs typeface="Tahoma"/>
            </a:endParaRPr>
          </a:p>
        </p:txBody>
      </p:sp>
      <p:sp>
        <p:nvSpPr>
          <p:cNvPr id="560" name="object 560"/>
          <p:cNvSpPr txBox="1"/>
          <p:nvPr/>
        </p:nvSpPr>
        <p:spPr>
          <a:xfrm>
            <a:off x="4108148" y="2984810"/>
            <a:ext cx="662305" cy="153670"/>
          </a:xfrm>
          <a:prstGeom prst="rect">
            <a:avLst/>
          </a:prstGeom>
        </p:spPr>
        <p:txBody>
          <a:bodyPr vert="horz" wrap="square" lIns="0" tIns="0" rIns="0" bIns="0" rtlCol="0">
            <a:spAutoFit/>
          </a:bodyPr>
          <a:lstStyle/>
          <a:p>
            <a:pPr marL="12700">
              <a:lnSpc>
                <a:spcPct val="100000"/>
              </a:lnSpc>
            </a:pPr>
            <a:r>
              <a:rPr sz="900" spc="10" dirty="0">
                <a:solidFill>
                  <a:srgbClr val="474C55"/>
                </a:solidFill>
                <a:latin typeface="Tahoma"/>
                <a:cs typeface="Tahoma"/>
              </a:rPr>
              <a:t>Buying</a:t>
            </a:r>
            <a:r>
              <a:rPr sz="900" spc="-145" dirty="0">
                <a:solidFill>
                  <a:srgbClr val="474C55"/>
                </a:solidFill>
                <a:latin typeface="Tahoma"/>
                <a:cs typeface="Tahoma"/>
              </a:rPr>
              <a:t> </a:t>
            </a:r>
            <a:r>
              <a:rPr sz="900" dirty="0">
                <a:solidFill>
                  <a:srgbClr val="474C55"/>
                </a:solidFill>
                <a:latin typeface="Tahoma"/>
                <a:cs typeface="Tahoma"/>
              </a:rPr>
              <a:t>high:</a:t>
            </a:r>
            <a:endParaRPr sz="900">
              <a:latin typeface="Tahoma"/>
              <a:cs typeface="Tahoma"/>
            </a:endParaRPr>
          </a:p>
        </p:txBody>
      </p:sp>
      <p:sp>
        <p:nvSpPr>
          <p:cNvPr id="561" name="object 561"/>
          <p:cNvSpPr txBox="1"/>
          <p:nvPr/>
        </p:nvSpPr>
        <p:spPr>
          <a:xfrm>
            <a:off x="4229535" y="3122015"/>
            <a:ext cx="541020" cy="574675"/>
          </a:xfrm>
          <a:prstGeom prst="rect">
            <a:avLst/>
          </a:prstGeom>
        </p:spPr>
        <p:txBody>
          <a:bodyPr vert="horz" wrap="square" lIns="0" tIns="0" rIns="0" bIns="0" rtlCol="0">
            <a:spAutoFit/>
          </a:bodyPr>
          <a:lstStyle/>
          <a:p>
            <a:pPr marL="12700" marR="5080" indent="102870" algn="just">
              <a:lnSpc>
                <a:spcPct val="101800"/>
              </a:lnSpc>
            </a:pPr>
            <a:r>
              <a:rPr sz="900" spc="15" dirty="0">
                <a:solidFill>
                  <a:srgbClr val="474C55"/>
                </a:solidFill>
                <a:latin typeface="Tahoma"/>
                <a:cs typeface="Tahoma"/>
              </a:rPr>
              <a:t>Limited  </a:t>
            </a:r>
            <a:r>
              <a:rPr sz="900" spc="10" dirty="0">
                <a:solidFill>
                  <a:srgbClr val="474C55"/>
                </a:solidFill>
                <a:latin typeface="Tahoma"/>
                <a:cs typeface="Tahoma"/>
              </a:rPr>
              <a:t>gains </a:t>
            </a:r>
            <a:r>
              <a:rPr sz="900" spc="-5" dirty="0">
                <a:solidFill>
                  <a:srgbClr val="474C55"/>
                </a:solidFill>
                <a:latin typeface="Tahoma"/>
                <a:cs typeface="Tahoma"/>
              </a:rPr>
              <a:t>and  </a:t>
            </a:r>
            <a:r>
              <a:rPr sz="900" spc="10" dirty="0">
                <a:solidFill>
                  <a:srgbClr val="474C55"/>
                </a:solidFill>
                <a:latin typeface="Tahoma"/>
                <a:cs typeface="Tahoma"/>
              </a:rPr>
              <a:t>increased</a:t>
            </a:r>
            <a:endParaRPr sz="900">
              <a:latin typeface="Tahoma"/>
              <a:cs typeface="Tahoma"/>
            </a:endParaRPr>
          </a:p>
          <a:p>
            <a:pPr marL="332740">
              <a:lnSpc>
                <a:spcPct val="100000"/>
              </a:lnSpc>
              <a:spcBef>
                <a:spcPts val="20"/>
              </a:spcBef>
            </a:pPr>
            <a:r>
              <a:rPr sz="900" spc="35" dirty="0">
                <a:solidFill>
                  <a:srgbClr val="474C55"/>
                </a:solidFill>
                <a:latin typeface="Tahoma"/>
                <a:cs typeface="Tahoma"/>
              </a:rPr>
              <a:t>risk</a:t>
            </a:r>
            <a:endParaRPr sz="900">
              <a:latin typeface="Tahoma"/>
              <a:cs typeface="Tahoma"/>
            </a:endParaRPr>
          </a:p>
        </p:txBody>
      </p:sp>
      <p:cxnSp>
        <p:nvCxnSpPr>
          <p:cNvPr id="562" name="Straight Connector 561">
            <a:extLst>
              <a:ext uri="{FF2B5EF4-FFF2-40B4-BE49-F238E27FC236}">
                <a16:creationId xmlns:a16="http://schemas.microsoft.com/office/drawing/2014/main" id="{57F1D11E-C01B-4B1D-9E99-6912595FA898}"/>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1929764" cy="294005"/>
          </a:xfrm>
          <a:prstGeom prst="rect">
            <a:avLst/>
          </a:prstGeom>
        </p:spPr>
        <p:txBody>
          <a:bodyPr vert="horz" wrap="square" lIns="0" tIns="0" rIns="0" bIns="0" rtlCol="0">
            <a:spAutoFit/>
          </a:bodyPr>
          <a:lstStyle/>
          <a:p>
            <a:pPr marL="12700">
              <a:lnSpc>
                <a:spcPct val="100000"/>
              </a:lnSpc>
            </a:pPr>
            <a:r>
              <a:rPr sz="1800" spc="-70" dirty="0">
                <a:solidFill>
                  <a:srgbClr val="474C55"/>
                </a:solidFill>
                <a:latin typeface="Tahoma"/>
                <a:cs typeface="Tahoma"/>
              </a:rPr>
              <a:t>Take</a:t>
            </a:r>
            <a:r>
              <a:rPr sz="1800" spc="-170" dirty="0">
                <a:solidFill>
                  <a:srgbClr val="474C55"/>
                </a:solidFill>
                <a:latin typeface="Tahoma"/>
                <a:cs typeface="Tahoma"/>
              </a:rPr>
              <a:t> </a:t>
            </a:r>
            <a:r>
              <a:rPr sz="1800" dirty="0">
                <a:solidFill>
                  <a:srgbClr val="474C55"/>
                </a:solidFill>
                <a:latin typeface="Tahoma"/>
                <a:cs typeface="Tahoma"/>
              </a:rPr>
              <a:t>a</a:t>
            </a:r>
            <a:r>
              <a:rPr sz="1800" spc="-170" dirty="0">
                <a:solidFill>
                  <a:srgbClr val="474C55"/>
                </a:solidFill>
                <a:latin typeface="Tahoma"/>
                <a:cs typeface="Tahoma"/>
              </a:rPr>
              <a:t> </a:t>
            </a:r>
            <a:r>
              <a:rPr sz="1800" spc="15" dirty="0">
                <a:solidFill>
                  <a:srgbClr val="474C55"/>
                </a:solidFill>
                <a:latin typeface="Tahoma"/>
                <a:cs typeface="Tahoma"/>
              </a:rPr>
              <a:t>Longer</a:t>
            </a:r>
            <a:r>
              <a:rPr sz="1800" spc="-170" dirty="0">
                <a:solidFill>
                  <a:srgbClr val="474C55"/>
                </a:solidFill>
                <a:latin typeface="Tahoma"/>
                <a:cs typeface="Tahoma"/>
              </a:rPr>
              <a:t> </a:t>
            </a:r>
            <a:r>
              <a:rPr sz="1800" spc="-40" dirty="0">
                <a:solidFill>
                  <a:srgbClr val="474C55"/>
                </a:solidFill>
                <a:latin typeface="Tahoma"/>
                <a:cs typeface="Tahoma"/>
              </a:rPr>
              <a:t>View</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444500" y="1967721"/>
            <a:ext cx="1779905" cy="241173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106680" indent="-100965">
              <a:lnSpc>
                <a:spcPct val="98100"/>
              </a:lnSpc>
              <a:spcBef>
                <a:spcPts val="560"/>
              </a:spcBef>
            </a:pPr>
            <a:r>
              <a:rPr sz="900" spc="142" baseline="9259" dirty="0">
                <a:solidFill>
                  <a:srgbClr val="474C55"/>
                </a:solidFill>
                <a:latin typeface="Lucida Sans"/>
                <a:cs typeface="Lucida Sans"/>
              </a:rPr>
              <a:t>n </a:t>
            </a:r>
            <a:r>
              <a:rPr sz="1000" spc="-15" dirty="0">
                <a:solidFill>
                  <a:srgbClr val="474C55"/>
                </a:solidFill>
                <a:latin typeface="Calibri"/>
                <a:cs typeface="Calibri"/>
              </a:rPr>
              <a:t>Historically, investing in stocks  </a:t>
            </a:r>
            <a:r>
              <a:rPr sz="1000" spc="-20" dirty="0">
                <a:solidFill>
                  <a:srgbClr val="474C55"/>
                </a:solidFill>
                <a:latin typeface="Calibri"/>
                <a:cs typeface="Calibri"/>
              </a:rPr>
              <a:t>has been </a:t>
            </a:r>
            <a:r>
              <a:rPr sz="1000" spc="-30" dirty="0">
                <a:solidFill>
                  <a:srgbClr val="474C55"/>
                </a:solidFill>
                <a:latin typeface="Calibri"/>
                <a:cs typeface="Calibri"/>
              </a:rPr>
              <a:t>one </a:t>
            </a:r>
            <a:r>
              <a:rPr sz="1000" spc="-45" dirty="0">
                <a:solidFill>
                  <a:srgbClr val="474C55"/>
                </a:solidFill>
                <a:latin typeface="Calibri"/>
                <a:cs typeface="Calibri"/>
              </a:rPr>
              <a:t>of </a:t>
            </a:r>
            <a:r>
              <a:rPr sz="1000" spc="-30" dirty="0">
                <a:solidFill>
                  <a:srgbClr val="474C55"/>
                </a:solidFill>
                <a:latin typeface="Calibri"/>
                <a:cs typeface="Calibri"/>
              </a:rPr>
              <a:t>the </a:t>
            </a:r>
            <a:r>
              <a:rPr sz="1000" spc="-20" dirty="0">
                <a:solidFill>
                  <a:srgbClr val="474C55"/>
                </a:solidFill>
                <a:latin typeface="Calibri"/>
                <a:cs typeface="Calibri"/>
              </a:rPr>
              <a:t>best </a:t>
            </a:r>
            <a:r>
              <a:rPr sz="1000" spc="-35" dirty="0">
                <a:solidFill>
                  <a:srgbClr val="474C55"/>
                </a:solidFill>
                <a:latin typeface="Calibri"/>
                <a:cs typeface="Calibri"/>
              </a:rPr>
              <a:t>ways  to</a:t>
            </a:r>
            <a:r>
              <a:rPr sz="1000" spc="-65" dirty="0">
                <a:solidFill>
                  <a:srgbClr val="474C55"/>
                </a:solidFill>
                <a:latin typeface="Calibri"/>
                <a:cs typeface="Calibri"/>
              </a:rPr>
              <a:t> </a:t>
            </a:r>
            <a:r>
              <a:rPr sz="1000" spc="-15" dirty="0">
                <a:solidFill>
                  <a:srgbClr val="474C55"/>
                </a:solidFill>
                <a:latin typeface="Calibri"/>
                <a:cs typeface="Calibri"/>
              </a:rPr>
              <a:t>build</a:t>
            </a:r>
            <a:r>
              <a:rPr sz="1000" spc="-65" dirty="0">
                <a:solidFill>
                  <a:srgbClr val="474C55"/>
                </a:solidFill>
                <a:latin typeface="Calibri"/>
                <a:cs typeface="Calibri"/>
              </a:rPr>
              <a:t> </a:t>
            </a:r>
            <a:r>
              <a:rPr sz="1000" spc="-30" dirty="0">
                <a:solidFill>
                  <a:srgbClr val="474C55"/>
                </a:solidFill>
                <a:latin typeface="Calibri"/>
                <a:cs typeface="Calibri"/>
              </a:rPr>
              <a:t>wealth,</a:t>
            </a:r>
            <a:r>
              <a:rPr sz="1000" spc="-65" dirty="0">
                <a:solidFill>
                  <a:srgbClr val="474C55"/>
                </a:solidFill>
                <a:latin typeface="Calibri"/>
                <a:cs typeface="Calibri"/>
              </a:rPr>
              <a:t> </a:t>
            </a:r>
            <a:r>
              <a:rPr sz="1000" spc="-20" dirty="0">
                <a:solidFill>
                  <a:srgbClr val="474C55"/>
                </a:solidFill>
                <a:latin typeface="Calibri"/>
                <a:cs typeface="Calibri"/>
              </a:rPr>
              <a:t>because</a:t>
            </a:r>
            <a:r>
              <a:rPr sz="1000" spc="-65" dirty="0">
                <a:solidFill>
                  <a:srgbClr val="474C55"/>
                </a:solidFill>
                <a:latin typeface="Calibri"/>
                <a:cs typeface="Calibri"/>
              </a:rPr>
              <a:t> </a:t>
            </a:r>
            <a:r>
              <a:rPr sz="1000" spc="-45" dirty="0">
                <a:solidFill>
                  <a:srgbClr val="474C55"/>
                </a:solidFill>
                <a:latin typeface="Calibri"/>
                <a:cs typeface="Calibri"/>
              </a:rPr>
              <a:t>of</a:t>
            </a:r>
            <a:r>
              <a:rPr sz="1000" spc="-65" dirty="0">
                <a:solidFill>
                  <a:srgbClr val="474C55"/>
                </a:solidFill>
                <a:latin typeface="Calibri"/>
                <a:cs typeface="Calibri"/>
              </a:rPr>
              <a:t> </a:t>
            </a:r>
            <a:r>
              <a:rPr sz="1000" spc="-30" dirty="0">
                <a:solidFill>
                  <a:srgbClr val="474C55"/>
                </a:solidFill>
                <a:latin typeface="Calibri"/>
                <a:cs typeface="Calibri"/>
              </a:rPr>
              <a:t>their  </a:t>
            </a:r>
            <a:r>
              <a:rPr sz="1000" spc="-20" dirty="0">
                <a:solidFill>
                  <a:srgbClr val="474C55"/>
                </a:solidFill>
                <a:latin typeface="Calibri"/>
                <a:cs typeface="Calibri"/>
              </a:rPr>
              <a:t>long-term </a:t>
            </a:r>
            <a:r>
              <a:rPr sz="1000" spc="-25" dirty="0">
                <a:solidFill>
                  <a:srgbClr val="474C55"/>
                </a:solidFill>
                <a:latin typeface="Calibri"/>
                <a:cs typeface="Calibri"/>
              </a:rPr>
              <a:t>growth potential,  </a:t>
            </a:r>
            <a:r>
              <a:rPr sz="1000" spc="-30" dirty="0">
                <a:solidFill>
                  <a:srgbClr val="474C55"/>
                </a:solidFill>
                <a:latin typeface="Calibri"/>
                <a:cs typeface="Calibri"/>
              </a:rPr>
              <a:t>relative</a:t>
            </a:r>
            <a:r>
              <a:rPr sz="1000" spc="-70" dirty="0">
                <a:solidFill>
                  <a:srgbClr val="474C55"/>
                </a:solidFill>
                <a:latin typeface="Calibri"/>
                <a:cs typeface="Calibri"/>
              </a:rPr>
              <a:t> </a:t>
            </a:r>
            <a:r>
              <a:rPr sz="1000" spc="-35" dirty="0">
                <a:solidFill>
                  <a:srgbClr val="474C55"/>
                </a:solidFill>
                <a:latin typeface="Calibri"/>
                <a:cs typeface="Calibri"/>
              </a:rPr>
              <a:t>to</a:t>
            </a:r>
            <a:r>
              <a:rPr sz="1000" spc="-70" dirty="0">
                <a:solidFill>
                  <a:srgbClr val="474C55"/>
                </a:solidFill>
                <a:latin typeface="Calibri"/>
                <a:cs typeface="Calibri"/>
              </a:rPr>
              <a:t> </a:t>
            </a:r>
            <a:r>
              <a:rPr sz="1000" spc="-10" dirty="0">
                <a:solidFill>
                  <a:srgbClr val="474C55"/>
                </a:solidFill>
                <a:latin typeface="Calibri"/>
                <a:cs typeface="Calibri"/>
              </a:rPr>
              <a:t>bonds</a:t>
            </a:r>
            <a:r>
              <a:rPr sz="1000" spc="-70" dirty="0">
                <a:solidFill>
                  <a:srgbClr val="474C55"/>
                </a:solidFill>
                <a:latin typeface="Calibri"/>
                <a:cs typeface="Calibri"/>
              </a:rPr>
              <a:t> </a:t>
            </a:r>
            <a:r>
              <a:rPr sz="1000" spc="-25" dirty="0">
                <a:solidFill>
                  <a:srgbClr val="474C55"/>
                </a:solidFill>
                <a:latin typeface="Calibri"/>
                <a:cs typeface="Calibri"/>
              </a:rPr>
              <a:t>and/or</a:t>
            </a:r>
            <a:r>
              <a:rPr sz="1000" spc="-70" dirty="0">
                <a:solidFill>
                  <a:srgbClr val="474C55"/>
                </a:solidFill>
                <a:latin typeface="Calibri"/>
                <a:cs typeface="Calibri"/>
              </a:rPr>
              <a:t> </a:t>
            </a:r>
            <a:r>
              <a:rPr sz="1000" spc="-15" dirty="0">
                <a:solidFill>
                  <a:srgbClr val="474C55"/>
                </a:solidFill>
                <a:latin typeface="Calibri"/>
                <a:cs typeface="Calibri"/>
              </a:rPr>
              <a:t>cash.</a:t>
            </a:r>
            <a:endParaRPr sz="1000">
              <a:latin typeface="Calibri"/>
              <a:cs typeface="Calibri"/>
            </a:endParaRPr>
          </a:p>
          <a:p>
            <a:pPr marL="113030" marR="5080" indent="-100965">
              <a:lnSpc>
                <a:spcPts val="1170"/>
              </a:lnSpc>
              <a:spcBef>
                <a:spcPts val="480"/>
              </a:spcBef>
            </a:pPr>
            <a:r>
              <a:rPr sz="900" spc="142" baseline="9259" dirty="0">
                <a:solidFill>
                  <a:srgbClr val="474C55"/>
                </a:solidFill>
                <a:latin typeface="Lucida Sans"/>
                <a:cs typeface="Lucida Sans"/>
              </a:rPr>
              <a:t>n </a:t>
            </a:r>
            <a:r>
              <a:rPr sz="1000" spc="-20" dirty="0">
                <a:solidFill>
                  <a:srgbClr val="474C55"/>
                </a:solidFill>
                <a:latin typeface="Calibri"/>
                <a:cs typeface="Calibri"/>
              </a:rPr>
              <a:t>Yet </a:t>
            </a:r>
            <a:r>
              <a:rPr sz="1000" spc="-25" dirty="0">
                <a:solidFill>
                  <a:srgbClr val="474C55"/>
                </a:solidFill>
                <a:latin typeface="Calibri"/>
                <a:cs typeface="Calibri"/>
              </a:rPr>
              <a:t>many investors </a:t>
            </a:r>
            <a:r>
              <a:rPr sz="1000" spc="-20" dirty="0">
                <a:solidFill>
                  <a:srgbClr val="474C55"/>
                </a:solidFill>
                <a:latin typeface="Calibri"/>
                <a:cs typeface="Calibri"/>
              </a:rPr>
              <a:t>under </a:t>
            </a:r>
            <a:r>
              <a:rPr sz="1000" spc="-25" dirty="0">
                <a:solidFill>
                  <a:srgbClr val="474C55"/>
                </a:solidFill>
                <a:latin typeface="Calibri"/>
                <a:cs typeface="Calibri"/>
              </a:rPr>
              <a:t>invest  </a:t>
            </a:r>
            <a:r>
              <a:rPr sz="1000" spc="-15" dirty="0">
                <a:solidFill>
                  <a:srgbClr val="474C55"/>
                </a:solidFill>
                <a:latin typeface="Calibri"/>
                <a:cs typeface="Calibri"/>
              </a:rPr>
              <a:t>in</a:t>
            </a:r>
            <a:r>
              <a:rPr sz="1000" spc="-70" dirty="0">
                <a:solidFill>
                  <a:srgbClr val="474C55"/>
                </a:solidFill>
                <a:latin typeface="Calibri"/>
                <a:cs typeface="Calibri"/>
              </a:rPr>
              <a:t> </a:t>
            </a:r>
            <a:r>
              <a:rPr sz="1000" spc="-15" dirty="0">
                <a:solidFill>
                  <a:srgbClr val="474C55"/>
                </a:solidFill>
                <a:latin typeface="Calibri"/>
                <a:cs typeface="Calibri"/>
              </a:rPr>
              <a:t>stocks</a:t>
            </a:r>
            <a:r>
              <a:rPr sz="1000" spc="-70" dirty="0">
                <a:solidFill>
                  <a:srgbClr val="474C55"/>
                </a:solidFill>
                <a:latin typeface="Calibri"/>
                <a:cs typeface="Calibri"/>
              </a:rPr>
              <a:t> </a:t>
            </a:r>
            <a:r>
              <a:rPr sz="1000" spc="-30" dirty="0">
                <a:solidFill>
                  <a:srgbClr val="474C55"/>
                </a:solidFill>
                <a:latin typeface="Calibri"/>
                <a:cs typeface="Calibri"/>
              </a:rPr>
              <a:t>or</a:t>
            </a:r>
            <a:r>
              <a:rPr sz="1000" spc="-70" dirty="0">
                <a:solidFill>
                  <a:srgbClr val="474C55"/>
                </a:solidFill>
                <a:latin typeface="Calibri"/>
                <a:cs typeface="Calibri"/>
              </a:rPr>
              <a:t> </a:t>
            </a:r>
            <a:r>
              <a:rPr sz="1000" spc="-30" dirty="0">
                <a:solidFill>
                  <a:srgbClr val="474C55"/>
                </a:solidFill>
                <a:latin typeface="Calibri"/>
                <a:cs typeface="Calibri"/>
              </a:rPr>
              <a:t>try</a:t>
            </a:r>
            <a:r>
              <a:rPr sz="1000" spc="-70" dirty="0">
                <a:solidFill>
                  <a:srgbClr val="474C55"/>
                </a:solidFill>
                <a:latin typeface="Calibri"/>
                <a:cs typeface="Calibri"/>
              </a:rPr>
              <a:t> </a:t>
            </a:r>
            <a:r>
              <a:rPr sz="1000" spc="-35" dirty="0">
                <a:solidFill>
                  <a:srgbClr val="474C55"/>
                </a:solidFill>
                <a:latin typeface="Calibri"/>
                <a:cs typeface="Calibri"/>
              </a:rPr>
              <a:t>to</a:t>
            </a:r>
            <a:r>
              <a:rPr sz="1000" spc="-70" dirty="0">
                <a:solidFill>
                  <a:srgbClr val="474C55"/>
                </a:solidFill>
                <a:latin typeface="Calibri"/>
                <a:cs typeface="Calibri"/>
              </a:rPr>
              <a:t> </a:t>
            </a:r>
            <a:r>
              <a:rPr sz="1000" spc="-30" dirty="0">
                <a:solidFill>
                  <a:srgbClr val="474C55"/>
                </a:solidFill>
                <a:latin typeface="Calibri"/>
                <a:cs typeface="Calibri"/>
              </a:rPr>
              <a:t>time</a:t>
            </a:r>
            <a:r>
              <a:rPr sz="1000" spc="-70" dirty="0">
                <a:solidFill>
                  <a:srgbClr val="474C55"/>
                </a:solidFill>
                <a:latin typeface="Calibri"/>
                <a:cs typeface="Calibri"/>
              </a:rPr>
              <a:t> </a:t>
            </a:r>
            <a:r>
              <a:rPr sz="1000" spc="-30" dirty="0">
                <a:solidFill>
                  <a:srgbClr val="474C55"/>
                </a:solidFill>
                <a:latin typeface="Calibri"/>
                <a:cs typeface="Calibri"/>
              </a:rPr>
              <a:t>the</a:t>
            </a:r>
            <a:r>
              <a:rPr sz="1000" spc="-70" dirty="0">
                <a:solidFill>
                  <a:srgbClr val="474C55"/>
                </a:solidFill>
                <a:latin typeface="Calibri"/>
                <a:cs typeface="Calibri"/>
              </a:rPr>
              <a:t> </a:t>
            </a:r>
            <a:r>
              <a:rPr sz="1000" spc="-25" dirty="0">
                <a:solidFill>
                  <a:srgbClr val="474C55"/>
                </a:solidFill>
                <a:latin typeface="Calibri"/>
                <a:cs typeface="Calibri"/>
              </a:rPr>
              <a:t>market.</a:t>
            </a:r>
            <a:endParaRPr sz="1000">
              <a:latin typeface="Calibri"/>
              <a:cs typeface="Calibri"/>
            </a:endParaRPr>
          </a:p>
          <a:p>
            <a:pPr marL="113030" marR="73025" indent="-100965">
              <a:lnSpc>
                <a:spcPct val="100000"/>
              </a:lnSpc>
              <a:spcBef>
                <a:spcPts val="414"/>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1000" spc="-15" dirty="0">
                <a:solidFill>
                  <a:srgbClr val="474C55"/>
                </a:solidFill>
                <a:latin typeface="Calibri"/>
                <a:cs typeface="Calibri"/>
              </a:rPr>
              <a:t>In</a:t>
            </a:r>
            <a:r>
              <a:rPr sz="1000" spc="-65" dirty="0">
                <a:solidFill>
                  <a:srgbClr val="474C55"/>
                </a:solidFill>
                <a:latin typeface="Calibri"/>
                <a:cs typeface="Calibri"/>
              </a:rPr>
              <a:t> </a:t>
            </a:r>
            <a:r>
              <a:rPr sz="1000" spc="-30" dirty="0">
                <a:solidFill>
                  <a:srgbClr val="474C55"/>
                </a:solidFill>
                <a:latin typeface="Calibri"/>
                <a:cs typeface="Calibri"/>
              </a:rPr>
              <a:t>either</a:t>
            </a:r>
            <a:r>
              <a:rPr sz="1000" spc="-65" dirty="0">
                <a:solidFill>
                  <a:srgbClr val="474C55"/>
                </a:solidFill>
                <a:latin typeface="Calibri"/>
                <a:cs typeface="Calibri"/>
              </a:rPr>
              <a:t> </a:t>
            </a:r>
            <a:r>
              <a:rPr sz="1000" spc="-15" dirty="0">
                <a:solidFill>
                  <a:srgbClr val="474C55"/>
                </a:solidFill>
                <a:latin typeface="Calibri"/>
                <a:cs typeface="Calibri"/>
              </a:rPr>
              <a:t>case,</a:t>
            </a:r>
            <a:r>
              <a:rPr sz="1000" spc="-65" dirty="0">
                <a:solidFill>
                  <a:srgbClr val="474C55"/>
                </a:solidFill>
                <a:latin typeface="Calibri"/>
                <a:cs typeface="Calibri"/>
              </a:rPr>
              <a:t> </a:t>
            </a:r>
            <a:r>
              <a:rPr sz="1000" spc="-25" dirty="0">
                <a:solidFill>
                  <a:srgbClr val="474C55"/>
                </a:solidFill>
                <a:latin typeface="Calibri"/>
                <a:cs typeface="Calibri"/>
              </a:rPr>
              <a:t>investors</a:t>
            </a:r>
            <a:r>
              <a:rPr sz="1000" spc="-65" dirty="0">
                <a:solidFill>
                  <a:srgbClr val="474C55"/>
                </a:solidFill>
                <a:latin typeface="Calibri"/>
                <a:cs typeface="Calibri"/>
              </a:rPr>
              <a:t> </a:t>
            </a:r>
            <a:r>
              <a:rPr sz="1000" spc="-15" dirty="0">
                <a:solidFill>
                  <a:srgbClr val="474C55"/>
                </a:solidFill>
                <a:latin typeface="Calibri"/>
                <a:cs typeface="Calibri"/>
              </a:rPr>
              <a:t>could</a:t>
            </a:r>
            <a:r>
              <a:rPr sz="1000" spc="-65" dirty="0">
                <a:solidFill>
                  <a:srgbClr val="474C55"/>
                </a:solidFill>
                <a:latin typeface="Calibri"/>
                <a:cs typeface="Calibri"/>
              </a:rPr>
              <a:t> </a:t>
            </a:r>
            <a:r>
              <a:rPr sz="1000" spc="-20" dirty="0">
                <a:solidFill>
                  <a:srgbClr val="474C55"/>
                </a:solidFill>
                <a:latin typeface="Calibri"/>
                <a:cs typeface="Calibri"/>
              </a:rPr>
              <a:t>be  </a:t>
            </a:r>
            <a:r>
              <a:rPr sz="1000" spc="-5" dirty="0">
                <a:solidFill>
                  <a:srgbClr val="474C55"/>
                </a:solidFill>
                <a:latin typeface="Calibri"/>
                <a:cs typeface="Calibri"/>
              </a:rPr>
              <a:t>missing</a:t>
            </a:r>
            <a:r>
              <a:rPr sz="1000" spc="-105" dirty="0">
                <a:solidFill>
                  <a:srgbClr val="474C55"/>
                </a:solidFill>
                <a:latin typeface="Calibri"/>
                <a:cs typeface="Calibri"/>
              </a:rPr>
              <a:t> </a:t>
            </a:r>
            <a:r>
              <a:rPr sz="1000" spc="-25" dirty="0">
                <a:solidFill>
                  <a:srgbClr val="474C55"/>
                </a:solidFill>
                <a:latin typeface="Calibri"/>
                <a:cs typeface="Calibri"/>
              </a:rPr>
              <a:t>opportunities.</a:t>
            </a:r>
            <a:endParaRPr sz="1000">
              <a:latin typeface="Calibri"/>
              <a:cs typeface="Calibri"/>
            </a:endParaRPr>
          </a:p>
          <a:p>
            <a:pPr marL="113030" marR="54610" indent="-100965">
              <a:lnSpc>
                <a:spcPct val="100000"/>
              </a:lnSpc>
              <a:spcBef>
                <a:spcPts val="450"/>
              </a:spcBef>
            </a:pPr>
            <a:r>
              <a:rPr sz="900" spc="142" baseline="9259" dirty="0">
                <a:solidFill>
                  <a:srgbClr val="474C55"/>
                </a:solidFill>
                <a:latin typeface="Lucida Sans"/>
                <a:cs typeface="Lucida Sans"/>
              </a:rPr>
              <a:t>n</a:t>
            </a:r>
            <a:r>
              <a:rPr sz="900" baseline="9259" dirty="0">
                <a:solidFill>
                  <a:srgbClr val="474C55"/>
                </a:solidFill>
                <a:latin typeface="Lucida Sans"/>
                <a:cs typeface="Lucida Sans"/>
              </a:rPr>
              <a:t> </a:t>
            </a:r>
            <a:r>
              <a:rPr sz="1000" spc="-20" dirty="0">
                <a:solidFill>
                  <a:srgbClr val="474C55"/>
                </a:solidFill>
                <a:latin typeface="Calibri"/>
                <a:cs typeface="Calibri"/>
              </a:rPr>
              <a:t>That’s</a:t>
            </a:r>
            <a:r>
              <a:rPr sz="1000" spc="-65" dirty="0">
                <a:solidFill>
                  <a:srgbClr val="474C55"/>
                </a:solidFill>
                <a:latin typeface="Calibri"/>
                <a:cs typeface="Calibri"/>
              </a:rPr>
              <a:t> </a:t>
            </a:r>
            <a:r>
              <a:rPr sz="1000" spc="-20" dirty="0">
                <a:solidFill>
                  <a:srgbClr val="474C55"/>
                </a:solidFill>
                <a:latin typeface="Calibri"/>
                <a:cs typeface="Calibri"/>
              </a:rPr>
              <a:t>because</a:t>
            </a:r>
            <a:r>
              <a:rPr sz="1000" spc="-65" dirty="0">
                <a:solidFill>
                  <a:srgbClr val="474C55"/>
                </a:solidFill>
                <a:latin typeface="Calibri"/>
                <a:cs typeface="Calibri"/>
              </a:rPr>
              <a:t> </a:t>
            </a:r>
            <a:r>
              <a:rPr sz="1000" spc="-30" dirty="0">
                <a:solidFill>
                  <a:srgbClr val="474C55"/>
                </a:solidFill>
                <a:latin typeface="Calibri"/>
                <a:cs typeface="Calibri"/>
              </a:rPr>
              <a:t>over</a:t>
            </a:r>
            <a:r>
              <a:rPr sz="1000" spc="-65" dirty="0">
                <a:solidFill>
                  <a:srgbClr val="474C55"/>
                </a:solidFill>
                <a:latin typeface="Calibri"/>
                <a:cs typeface="Calibri"/>
              </a:rPr>
              <a:t> </a:t>
            </a:r>
            <a:r>
              <a:rPr sz="1000" spc="-5" dirty="0">
                <a:solidFill>
                  <a:srgbClr val="474C55"/>
                </a:solidFill>
                <a:latin typeface="Calibri"/>
                <a:cs typeface="Calibri"/>
              </a:rPr>
              <a:t>long</a:t>
            </a:r>
            <a:r>
              <a:rPr sz="1000" spc="-65" dirty="0">
                <a:solidFill>
                  <a:srgbClr val="474C55"/>
                </a:solidFill>
                <a:latin typeface="Calibri"/>
                <a:cs typeface="Calibri"/>
              </a:rPr>
              <a:t> </a:t>
            </a:r>
            <a:r>
              <a:rPr sz="1000" spc="-20" dirty="0">
                <a:solidFill>
                  <a:srgbClr val="474C55"/>
                </a:solidFill>
                <a:latin typeface="Calibri"/>
                <a:cs typeface="Calibri"/>
              </a:rPr>
              <a:t>periods  </a:t>
            </a:r>
            <a:r>
              <a:rPr sz="1000" spc="-45" dirty="0">
                <a:solidFill>
                  <a:srgbClr val="474C55"/>
                </a:solidFill>
                <a:latin typeface="Calibri"/>
                <a:cs typeface="Calibri"/>
              </a:rPr>
              <a:t>of </a:t>
            </a:r>
            <a:r>
              <a:rPr sz="1000" spc="-25" dirty="0">
                <a:solidFill>
                  <a:srgbClr val="474C55"/>
                </a:solidFill>
                <a:latin typeface="Calibri"/>
                <a:cs typeface="Calibri"/>
              </a:rPr>
              <a:t>time, </a:t>
            </a:r>
            <a:r>
              <a:rPr sz="1000" spc="-30" dirty="0">
                <a:solidFill>
                  <a:srgbClr val="474C55"/>
                </a:solidFill>
                <a:latin typeface="Calibri"/>
                <a:cs typeface="Calibri"/>
              </a:rPr>
              <a:t>the </a:t>
            </a:r>
            <a:r>
              <a:rPr sz="1000" spc="-15" dirty="0">
                <a:solidFill>
                  <a:srgbClr val="474C55"/>
                </a:solidFill>
                <a:latin typeface="Calibri"/>
                <a:cs typeface="Calibri"/>
              </a:rPr>
              <a:t>stock </a:t>
            </a:r>
            <a:r>
              <a:rPr sz="1000" spc="-30" dirty="0">
                <a:solidFill>
                  <a:srgbClr val="474C55"/>
                </a:solidFill>
                <a:latin typeface="Calibri"/>
                <a:cs typeface="Calibri"/>
              </a:rPr>
              <a:t>market </a:t>
            </a:r>
            <a:r>
              <a:rPr sz="1000" spc="-20" dirty="0">
                <a:solidFill>
                  <a:srgbClr val="474C55"/>
                </a:solidFill>
                <a:latin typeface="Calibri"/>
                <a:cs typeface="Calibri"/>
              </a:rPr>
              <a:t>has  historically generated </a:t>
            </a:r>
            <a:r>
              <a:rPr sz="1000" spc="-25" dirty="0">
                <a:solidFill>
                  <a:srgbClr val="474C55"/>
                </a:solidFill>
                <a:latin typeface="Calibri"/>
                <a:cs typeface="Calibri"/>
              </a:rPr>
              <a:t>positive  returns.</a:t>
            </a:r>
            <a:endParaRPr sz="1000">
              <a:latin typeface="Calibri"/>
              <a:cs typeface="Calibri"/>
            </a:endParaRPr>
          </a:p>
        </p:txBody>
      </p:sp>
      <p:sp>
        <p:nvSpPr>
          <p:cNvPr id="10" name="object 10"/>
          <p:cNvSpPr txBox="1"/>
          <p:nvPr/>
        </p:nvSpPr>
        <p:spPr>
          <a:xfrm>
            <a:off x="2768600" y="1458277"/>
            <a:ext cx="3430904" cy="238760"/>
          </a:xfrm>
          <a:prstGeom prst="rect">
            <a:avLst/>
          </a:prstGeom>
        </p:spPr>
        <p:txBody>
          <a:bodyPr vert="horz" wrap="square" lIns="0" tIns="0" rIns="0" bIns="0" rtlCol="0">
            <a:spAutoFit/>
          </a:bodyPr>
          <a:lstStyle/>
          <a:p>
            <a:pPr marL="12700">
              <a:lnSpc>
                <a:spcPct val="100000"/>
              </a:lnSpc>
            </a:pPr>
            <a:r>
              <a:rPr sz="1500" spc="25" dirty="0">
                <a:solidFill>
                  <a:srgbClr val="474C55"/>
                </a:solidFill>
                <a:latin typeface="Calibri"/>
                <a:cs typeface="Calibri"/>
              </a:rPr>
              <a:t>Building</a:t>
            </a:r>
            <a:r>
              <a:rPr sz="1500" spc="-60" dirty="0">
                <a:solidFill>
                  <a:srgbClr val="474C55"/>
                </a:solidFill>
                <a:latin typeface="Calibri"/>
                <a:cs typeface="Calibri"/>
              </a:rPr>
              <a:t> </a:t>
            </a:r>
            <a:r>
              <a:rPr sz="1500" spc="-10" dirty="0">
                <a:solidFill>
                  <a:srgbClr val="474C55"/>
                </a:solidFill>
                <a:latin typeface="Calibri"/>
                <a:cs typeface="Calibri"/>
              </a:rPr>
              <a:t>wealth</a:t>
            </a:r>
            <a:r>
              <a:rPr sz="1500" spc="-60" dirty="0">
                <a:solidFill>
                  <a:srgbClr val="474C55"/>
                </a:solidFill>
                <a:latin typeface="Calibri"/>
                <a:cs typeface="Calibri"/>
              </a:rPr>
              <a:t> </a:t>
            </a:r>
            <a:r>
              <a:rPr sz="1500" spc="-5" dirty="0">
                <a:solidFill>
                  <a:srgbClr val="474C55"/>
                </a:solidFill>
                <a:latin typeface="Calibri"/>
                <a:cs typeface="Calibri"/>
              </a:rPr>
              <a:t>takes</a:t>
            </a:r>
            <a:r>
              <a:rPr sz="1500" spc="-60" dirty="0">
                <a:solidFill>
                  <a:srgbClr val="474C55"/>
                </a:solidFill>
                <a:latin typeface="Calibri"/>
                <a:cs typeface="Calibri"/>
              </a:rPr>
              <a:t> </a:t>
            </a:r>
            <a:r>
              <a:rPr sz="1500" spc="-5" dirty="0">
                <a:solidFill>
                  <a:srgbClr val="474C55"/>
                </a:solidFill>
                <a:latin typeface="Calibri"/>
                <a:cs typeface="Calibri"/>
              </a:rPr>
              <a:t>time.</a:t>
            </a:r>
            <a:r>
              <a:rPr sz="1500" spc="-60" dirty="0">
                <a:solidFill>
                  <a:srgbClr val="474C55"/>
                </a:solidFill>
                <a:latin typeface="Calibri"/>
                <a:cs typeface="Calibri"/>
              </a:rPr>
              <a:t> </a:t>
            </a:r>
            <a:r>
              <a:rPr sz="1500" spc="10" dirty="0">
                <a:solidFill>
                  <a:srgbClr val="474C55"/>
                </a:solidFill>
                <a:latin typeface="Calibri"/>
                <a:cs typeface="Calibri"/>
              </a:rPr>
              <a:t>Think</a:t>
            </a:r>
            <a:r>
              <a:rPr sz="1500" spc="-60" dirty="0">
                <a:solidFill>
                  <a:srgbClr val="474C55"/>
                </a:solidFill>
                <a:latin typeface="Calibri"/>
                <a:cs typeface="Calibri"/>
              </a:rPr>
              <a:t> </a:t>
            </a:r>
            <a:r>
              <a:rPr sz="1500" spc="25" dirty="0">
                <a:solidFill>
                  <a:srgbClr val="474C55"/>
                </a:solidFill>
                <a:latin typeface="Calibri"/>
                <a:cs typeface="Calibri"/>
              </a:rPr>
              <a:t>long</a:t>
            </a:r>
            <a:r>
              <a:rPr sz="1500" spc="-60" dirty="0">
                <a:solidFill>
                  <a:srgbClr val="474C55"/>
                </a:solidFill>
                <a:latin typeface="Calibri"/>
                <a:cs typeface="Calibri"/>
              </a:rPr>
              <a:t> </a:t>
            </a:r>
            <a:r>
              <a:rPr sz="1500" spc="-10" dirty="0">
                <a:solidFill>
                  <a:srgbClr val="474C55"/>
                </a:solidFill>
                <a:latin typeface="Calibri"/>
                <a:cs typeface="Calibri"/>
              </a:rPr>
              <a:t>term.</a:t>
            </a:r>
            <a:endParaRPr sz="1500">
              <a:latin typeface="Calibri"/>
              <a:cs typeface="Calibri"/>
            </a:endParaRPr>
          </a:p>
        </p:txBody>
      </p:sp>
      <p:sp>
        <p:nvSpPr>
          <p:cNvPr id="11" name="object 11"/>
          <p:cNvSpPr/>
          <p:nvPr/>
        </p:nvSpPr>
        <p:spPr>
          <a:xfrm>
            <a:off x="2781300" y="2230018"/>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607B"/>
          </a:solidFill>
        </p:spPr>
        <p:txBody>
          <a:bodyPr wrap="square" lIns="0" tIns="0" rIns="0" bIns="0" rtlCol="0"/>
          <a:lstStyle/>
          <a:p>
            <a:endParaRPr/>
          </a:p>
        </p:txBody>
      </p:sp>
      <p:sp>
        <p:nvSpPr>
          <p:cNvPr id="12" name="object 12"/>
          <p:cNvSpPr/>
          <p:nvPr/>
        </p:nvSpPr>
        <p:spPr>
          <a:xfrm>
            <a:off x="2781300" y="2382418"/>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E1E2E3"/>
          </a:solidFill>
        </p:spPr>
        <p:txBody>
          <a:bodyPr wrap="square" lIns="0" tIns="0" rIns="0" bIns="0" rtlCol="0"/>
          <a:lstStyle/>
          <a:p>
            <a:endParaRPr/>
          </a:p>
        </p:txBody>
      </p:sp>
      <p:sp>
        <p:nvSpPr>
          <p:cNvPr id="13" name="object 13"/>
          <p:cNvSpPr txBox="1"/>
          <p:nvPr/>
        </p:nvSpPr>
        <p:spPr>
          <a:xfrm>
            <a:off x="2768600" y="1978977"/>
            <a:ext cx="5064125" cy="501650"/>
          </a:xfrm>
          <a:prstGeom prst="rect">
            <a:avLst/>
          </a:prstGeom>
        </p:spPr>
        <p:txBody>
          <a:bodyPr vert="horz" wrap="square" lIns="0" tIns="0" rIns="0" bIns="0" rtlCol="0">
            <a:spAutoFit/>
          </a:bodyPr>
          <a:lstStyle/>
          <a:p>
            <a:pPr marL="12700">
              <a:lnSpc>
                <a:spcPct val="100000"/>
              </a:lnSpc>
            </a:pPr>
            <a:r>
              <a:rPr sz="1000" spc="15" dirty="0">
                <a:solidFill>
                  <a:srgbClr val="474C55"/>
                </a:solidFill>
                <a:latin typeface="Calibri"/>
                <a:cs typeface="Calibri"/>
              </a:rPr>
              <a:t>Stocks</a:t>
            </a:r>
            <a:r>
              <a:rPr sz="1000" spc="-25" dirty="0">
                <a:solidFill>
                  <a:srgbClr val="474C55"/>
                </a:solidFill>
                <a:latin typeface="Calibri"/>
                <a:cs typeface="Calibri"/>
              </a:rPr>
              <a:t> </a:t>
            </a:r>
            <a:r>
              <a:rPr sz="1000" spc="-5" dirty="0">
                <a:solidFill>
                  <a:srgbClr val="474C55"/>
                </a:solidFill>
                <a:latin typeface="Calibri"/>
                <a:cs typeface="Calibri"/>
              </a:rPr>
              <a:t>have</a:t>
            </a:r>
            <a:r>
              <a:rPr sz="1000" spc="-25" dirty="0">
                <a:solidFill>
                  <a:srgbClr val="474C55"/>
                </a:solidFill>
                <a:latin typeface="Calibri"/>
                <a:cs typeface="Calibri"/>
              </a:rPr>
              <a:t> </a:t>
            </a:r>
            <a:r>
              <a:rPr sz="1000" dirty="0">
                <a:solidFill>
                  <a:srgbClr val="474C55"/>
                </a:solidFill>
                <a:latin typeface="Calibri"/>
                <a:cs typeface="Calibri"/>
              </a:rPr>
              <a:t>generated</a:t>
            </a:r>
            <a:r>
              <a:rPr sz="1000" spc="-25" dirty="0">
                <a:solidFill>
                  <a:srgbClr val="474C55"/>
                </a:solidFill>
                <a:latin typeface="Calibri"/>
                <a:cs typeface="Calibri"/>
              </a:rPr>
              <a:t> </a:t>
            </a:r>
            <a:r>
              <a:rPr sz="1000" dirty="0">
                <a:solidFill>
                  <a:srgbClr val="474C55"/>
                </a:solidFill>
                <a:latin typeface="Calibri"/>
                <a:cs typeface="Calibri"/>
              </a:rPr>
              <a:t>positive</a:t>
            </a:r>
            <a:r>
              <a:rPr sz="1000" spc="-25" dirty="0">
                <a:solidFill>
                  <a:srgbClr val="474C55"/>
                </a:solidFill>
                <a:latin typeface="Calibri"/>
                <a:cs typeface="Calibri"/>
              </a:rPr>
              <a:t> </a:t>
            </a:r>
            <a:r>
              <a:rPr sz="1000" spc="-5" dirty="0">
                <a:solidFill>
                  <a:srgbClr val="474C55"/>
                </a:solidFill>
                <a:latin typeface="Calibri"/>
                <a:cs typeface="Calibri"/>
              </a:rPr>
              <a:t>returns</a:t>
            </a:r>
            <a:r>
              <a:rPr sz="1000" spc="-25" dirty="0">
                <a:solidFill>
                  <a:srgbClr val="474C55"/>
                </a:solidFill>
                <a:latin typeface="Calibri"/>
                <a:cs typeface="Calibri"/>
              </a:rPr>
              <a:t> </a:t>
            </a:r>
            <a:r>
              <a:rPr sz="1000" spc="25" dirty="0">
                <a:solidFill>
                  <a:srgbClr val="474C55"/>
                </a:solidFill>
                <a:latin typeface="Calibri"/>
                <a:cs typeface="Calibri"/>
              </a:rPr>
              <a:t>100%</a:t>
            </a:r>
            <a:r>
              <a:rPr sz="1000" spc="-25" dirty="0">
                <a:solidFill>
                  <a:srgbClr val="474C55"/>
                </a:solidFill>
                <a:latin typeface="Calibri"/>
                <a:cs typeface="Calibri"/>
              </a:rPr>
              <a:t> </a:t>
            </a:r>
            <a:r>
              <a:rPr sz="1000" spc="-20" dirty="0">
                <a:solidFill>
                  <a:srgbClr val="474C55"/>
                </a:solidFill>
                <a:latin typeface="Calibri"/>
                <a:cs typeface="Calibri"/>
              </a:rPr>
              <a:t>of</a:t>
            </a:r>
            <a:r>
              <a:rPr sz="1000" spc="-25" dirty="0">
                <a:solidFill>
                  <a:srgbClr val="474C55"/>
                </a:solidFill>
                <a:latin typeface="Calibri"/>
                <a:cs typeface="Calibri"/>
              </a:rPr>
              <a:t> </a:t>
            </a:r>
            <a:r>
              <a:rPr sz="1000" spc="-10" dirty="0">
                <a:solidFill>
                  <a:srgbClr val="474C55"/>
                </a:solidFill>
                <a:latin typeface="Calibri"/>
                <a:cs typeface="Calibri"/>
              </a:rPr>
              <a:t>the</a:t>
            </a:r>
            <a:r>
              <a:rPr sz="1000" spc="-25" dirty="0">
                <a:solidFill>
                  <a:srgbClr val="474C55"/>
                </a:solidFill>
                <a:latin typeface="Calibri"/>
                <a:cs typeface="Calibri"/>
              </a:rPr>
              <a:t> </a:t>
            </a:r>
            <a:r>
              <a:rPr sz="1000" spc="-10" dirty="0">
                <a:solidFill>
                  <a:srgbClr val="474C55"/>
                </a:solidFill>
                <a:latin typeface="Calibri"/>
                <a:cs typeface="Calibri"/>
              </a:rPr>
              <a:t>time</a:t>
            </a:r>
            <a:r>
              <a:rPr sz="1000" spc="-25" dirty="0">
                <a:solidFill>
                  <a:srgbClr val="474C55"/>
                </a:solidFill>
                <a:latin typeface="Calibri"/>
                <a:cs typeface="Calibri"/>
              </a:rPr>
              <a:t> </a:t>
            </a:r>
            <a:r>
              <a:rPr sz="1000" spc="-5" dirty="0">
                <a:solidFill>
                  <a:srgbClr val="474C55"/>
                </a:solidFill>
                <a:latin typeface="Calibri"/>
                <a:cs typeface="Calibri"/>
              </a:rPr>
              <a:t>over</a:t>
            </a:r>
            <a:r>
              <a:rPr sz="1000" spc="-25" dirty="0">
                <a:solidFill>
                  <a:srgbClr val="474C55"/>
                </a:solidFill>
                <a:latin typeface="Calibri"/>
                <a:cs typeface="Calibri"/>
              </a:rPr>
              <a:t> </a:t>
            </a:r>
            <a:r>
              <a:rPr sz="1000" dirty="0">
                <a:solidFill>
                  <a:srgbClr val="474C55"/>
                </a:solidFill>
                <a:latin typeface="Calibri"/>
                <a:cs typeface="Calibri"/>
              </a:rPr>
              <a:t>20-year</a:t>
            </a:r>
            <a:r>
              <a:rPr sz="1000" spc="-25" dirty="0">
                <a:solidFill>
                  <a:srgbClr val="474C55"/>
                </a:solidFill>
                <a:latin typeface="Calibri"/>
                <a:cs typeface="Calibri"/>
              </a:rPr>
              <a:t> </a:t>
            </a:r>
            <a:r>
              <a:rPr sz="1000" spc="5" dirty="0">
                <a:solidFill>
                  <a:srgbClr val="474C55"/>
                </a:solidFill>
                <a:latin typeface="Calibri"/>
                <a:cs typeface="Calibri"/>
              </a:rPr>
              <a:t>periods,</a:t>
            </a:r>
            <a:r>
              <a:rPr sz="1000" spc="-25" dirty="0">
                <a:solidFill>
                  <a:srgbClr val="474C55"/>
                </a:solidFill>
                <a:latin typeface="Calibri"/>
                <a:cs typeface="Calibri"/>
              </a:rPr>
              <a:t> </a:t>
            </a:r>
            <a:r>
              <a:rPr sz="1000" spc="40" dirty="0">
                <a:solidFill>
                  <a:srgbClr val="474C55"/>
                </a:solidFill>
                <a:latin typeface="Calibri"/>
                <a:cs typeface="Calibri"/>
              </a:rPr>
              <a:t>1/1/50–12/31/18</a:t>
            </a:r>
            <a:endParaRPr sz="1000">
              <a:latin typeface="Calibri"/>
              <a:cs typeface="Calibri"/>
            </a:endParaRPr>
          </a:p>
          <a:p>
            <a:pPr marL="106045">
              <a:lnSpc>
                <a:spcPct val="100000"/>
              </a:lnSpc>
              <a:spcBef>
                <a:spcPts val="500"/>
              </a:spcBef>
            </a:pPr>
            <a:r>
              <a:rPr sz="800" spc="40" dirty="0">
                <a:solidFill>
                  <a:srgbClr val="474C55"/>
                </a:solidFill>
                <a:latin typeface="Calibri"/>
                <a:cs typeface="Calibri"/>
              </a:rPr>
              <a:t>%</a:t>
            </a:r>
            <a:r>
              <a:rPr sz="800" spc="-35" dirty="0">
                <a:solidFill>
                  <a:srgbClr val="474C55"/>
                </a:solidFill>
                <a:latin typeface="Calibri"/>
                <a:cs typeface="Calibri"/>
              </a:rPr>
              <a:t> </a:t>
            </a:r>
            <a:r>
              <a:rPr sz="800" spc="-25" dirty="0">
                <a:solidFill>
                  <a:srgbClr val="474C55"/>
                </a:solidFill>
                <a:latin typeface="Calibri"/>
                <a:cs typeface="Calibri"/>
              </a:rPr>
              <a:t>of</a:t>
            </a:r>
            <a:r>
              <a:rPr sz="800" spc="-35" dirty="0">
                <a:solidFill>
                  <a:srgbClr val="474C55"/>
                </a:solidFill>
                <a:latin typeface="Calibri"/>
                <a:cs typeface="Calibri"/>
              </a:rPr>
              <a:t> </a:t>
            </a:r>
            <a:r>
              <a:rPr sz="800" spc="-15" dirty="0">
                <a:solidFill>
                  <a:srgbClr val="474C55"/>
                </a:solidFill>
                <a:latin typeface="Calibri"/>
                <a:cs typeface="Calibri"/>
              </a:rPr>
              <a:t>time</a:t>
            </a:r>
            <a:r>
              <a:rPr sz="800" spc="-35" dirty="0">
                <a:solidFill>
                  <a:srgbClr val="474C55"/>
                </a:solidFill>
                <a:latin typeface="Calibri"/>
                <a:cs typeface="Calibri"/>
              </a:rPr>
              <a:t> </a:t>
            </a:r>
            <a:r>
              <a:rPr sz="800" spc="-5" dirty="0">
                <a:solidFill>
                  <a:srgbClr val="474C55"/>
                </a:solidFill>
                <a:latin typeface="Calibri"/>
                <a:cs typeface="Calibri"/>
              </a:rPr>
              <a:t>periods</a:t>
            </a:r>
            <a:r>
              <a:rPr sz="800" spc="-35" dirty="0">
                <a:solidFill>
                  <a:srgbClr val="474C55"/>
                </a:solidFill>
                <a:latin typeface="Calibri"/>
                <a:cs typeface="Calibri"/>
              </a:rPr>
              <a:t> </a:t>
            </a:r>
            <a:r>
              <a:rPr sz="800" spc="-5" dirty="0">
                <a:solidFill>
                  <a:srgbClr val="474C55"/>
                </a:solidFill>
                <a:latin typeface="Calibri"/>
                <a:cs typeface="Calibri"/>
              </a:rPr>
              <a:t>S&amp;P</a:t>
            </a:r>
            <a:r>
              <a:rPr sz="800" spc="-35" dirty="0">
                <a:solidFill>
                  <a:srgbClr val="474C55"/>
                </a:solidFill>
                <a:latin typeface="Calibri"/>
                <a:cs typeface="Calibri"/>
              </a:rPr>
              <a:t> </a:t>
            </a:r>
            <a:r>
              <a:rPr sz="800" dirty="0">
                <a:solidFill>
                  <a:srgbClr val="474C55"/>
                </a:solidFill>
                <a:latin typeface="Calibri"/>
                <a:cs typeface="Calibri"/>
              </a:rPr>
              <a:t>500</a:t>
            </a:r>
            <a:r>
              <a:rPr sz="800" spc="-35" dirty="0">
                <a:solidFill>
                  <a:srgbClr val="474C55"/>
                </a:solidFill>
                <a:latin typeface="Calibri"/>
                <a:cs typeface="Calibri"/>
              </a:rPr>
              <a:t> </a:t>
            </a:r>
            <a:r>
              <a:rPr sz="800" spc="-20" dirty="0">
                <a:solidFill>
                  <a:srgbClr val="474C55"/>
                </a:solidFill>
                <a:latin typeface="Calibri"/>
                <a:cs typeface="Calibri"/>
              </a:rPr>
              <a:t>went</a:t>
            </a:r>
            <a:r>
              <a:rPr sz="800" spc="-35" dirty="0">
                <a:solidFill>
                  <a:srgbClr val="474C55"/>
                </a:solidFill>
                <a:latin typeface="Calibri"/>
                <a:cs typeface="Calibri"/>
              </a:rPr>
              <a:t> </a:t>
            </a:r>
            <a:r>
              <a:rPr sz="800" dirty="0">
                <a:solidFill>
                  <a:srgbClr val="474C55"/>
                </a:solidFill>
                <a:latin typeface="Calibri"/>
                <a:cs typeface="Calibri"/>
              </a:rPr>
              <a:t>up</a:t>
            </a:r>
            <a:endParaRPr sz="800">
              <a:latin typeface="Calibri"/>
              <a:cs typeface="Calibri"/>
            </a:endParaRPr>
          </a:p>
          <a:p>
            <a:pPr marL="106045">
              <a:lnSpc>
                <a:spcPct val="100000"/>
              </a:lnSpc>
              <a:spcBef>
                <a:spcPts val="240"/>
              </a:spcBef>
            </a:pPr>
            <a:r>
              <a:rPr sz="800" spc="40" dirty="0">
                <a:solidFill>
                  <a:srgbClr val="474C55"/>
                </a:solidFill>
                <a:latin typeface="Calibri"/>
                <a:cs typeface="Calibri"/>
              </a:rPr>
              <a:t>%</a:t>
            </a:r>
            <a:r>
              <a:rPr sz="800" spc="-35" dirty="0">
                <a:solidFill>
                  <a:srgbClr val="474C55"/>
                </a:solidFill>
                <a:latin typeface="Calibri"/>
                <a:cs typeface="Calibri"/>
              </a:rPr>
              <a:t> </a:t>
            </a:r>
            <a:r>
              <a:rPr sz="800" spc="-25" dirty="0">
                <a:solidFill>
                  <a:srgbClr val="474C55"/>
                </a:solidFill>
                <a:latin typeface="Calibri"/>
                <a:cs typeface="Calibri"/>
              </a:rPr>
              <a:t>of</a:t>
            </a:r>
            <a:r>
              <a:rPr sz="800" spc="-35" dirty="0">
                <a:solidFill>
                  <a:srgbClr val="474C55"/>
                </a:solidFill>
                <a:latin typeface="Calibri"/>
                <a:cs typeface="Calibri"/>
              </a:rPr>
              <a:t> </a:t>
            </a:r>
            <a:r>
              <a:rPr sz="800" spc="-15" dirty="0">
                <a:solidFill>
                  <a:srgbClr val="474C55"/>
                </a:solidFill>
                <a:latin typeface="Calibri"/>
                <a:cs typeface="Calibri"/>
              </a:rPr>
              <a:t>time</a:t>
            </a:r>
            <a:r>
              <a:rPr sz="800" spc="-35" dirty="0">
                <a:solidFill>
                  <a:srgbClr val="474C55"/>
                </a:solidFill>
                <a:latin typeface="Calibri"/>
                <a:cs typeface="Calibri"/>
              </a:rPr>
              <a:t> </a:t>
            </a:r>
            <a:r>
              <a:rPr sz="800" spc="-5" dirty="0">
                <a:solidFill>
                  <a:srgbClr val="474C55"/>
                </a:solidFill>
                <a:latin typeface="Calibri"/>
                <a:cs typeface="Calibri"/>
              </a:rPr>
              <a:t>periods</a:t>
            </a:r>
            <a:r>
              <a:rPr sz="800" spc="-35" dirty="0">
                <a:solidFill>
                  <a:srgbClr val="474C55"/>
                </a:solidFill>
                <a:latin typeface="Calibri"/>
                <a:cs typeface="Calibri"/>
              </a:rPr>
              <a:t> </a:t>
            </a:r>
            <a:r>
              <a:rPr sz="800" spc="-5" dirty="0">
                <a:solidFill>
                  <a:srgbClr val="474C55"/>
                </a:solidFill>
                <a:latin typeface="Calibri"/>
                <a:cs typeface="Calibri"/>
              </a:rPr>
              <a:t>S&amp;P</a:t>
            </a:r>
            <a:r>
              <a:rPr sz="800" spc="-35" dirty="0">
                <a:solidFill>
                  <a:srgbClr val="474C55"/>
                </a:solidFill>
                <a:latin typeface="Calibri"/>
                <a:cs typeface="Calibri"/>
              </a:rPr>
              <a:t> </a:t>
            </a:r>
            <a:r>
              <a:rPr sz="800" dirty="0">
                <a:solidFill>
                  <a:srgbClr val="474C55"/>
                </a:solidFill>
                <a:latin typeface="Calibri"/>
                <a:cs typeface="Calibri"/>
              </a:rPr>
              <a:t>500</a:t>
            </a:r>
            <a:r>
              <a:rPr sz="800" spc="-35" dirty="0">
                <a:solidFill>
                  <a:srgbClr val="474C55"/>
                </a:solidFill>
                <a:latin typeface="Calibri"/>
                <a:cs typeface="Calibri"/>
              </a:rPr>
              <a:t> </a:t>
            </a:r>
            <a:r>
              <a:rPr sz="800" spc="-20" dirty="0">
                <a:solidFill>
                  <a:srgbClr val="474C55"/>
                </a:solidFill>
                <a:latin typeface="Calibri"/>
                <a:cs typeface="Calibri"/>
              </a:rPr>
              <a:t>went</a:t>
            </a:r>
            <a:r>
              <a:rPr sz="800" spc="-35" dirty="0">
                <a:solidFill>
                  <a:srgbClr val="474C55"/>
                </a:solidFill>
                <a:latin typeface="Calibri"/>
                <a:cs typeface="Calibri"/>
              </a:rPr>
              <a:t> </a:t>
            </a:r>
            <a:r>
              <a:rPr sz="800" spc="-10" dirty="0">
                <a:solidFill>
                  <a:srgbClr val="474C55"/>
                </a:solidFill>
                <a:latin typeface="Calibri"/>
                <a:cs typeface="Calibri"/>
              </a:rPr>
              <a:t>down</a:t>
            </a:r>
            <a:endParaRPr sz="800">
              <a:latin typeface="Calibri"/>
              <a:cs typeface="Calibri"/>
            </a:endParaRPr>
          </a:p>
        </p:txBody>
      </p:sp>
      <p:sp>
        <p:nvSpPr>
          <p:cNvPr id="14" name="object 14"/>
          <p:cNvSpPr txBox="1"/>
          <p:nvPr/>
        </p:nvSpPr>
        <p:spPr>
          <a:xfrm>
            <a:off x="2768600" y="5816917"/>
            <a:ext cx="6712584" cy="239395"/>
          </a:xfrm>
          <a:prstGeom prst="rect">
            <a:avLst/>
          </a:prstGeom>
        </p:spPr>
        <p:txBody>
          <a:bodyPr vert="horz" wrap="square" lIns="0" tIns="0" rIns="0" bIns="0" rtlCol="0">
            <a:spAutoFit/>
          </a:bodyPr>
          <a:lstStyle/>
          <a:p>
            <a:pPr marL="12700">
              <a:lnSpc>
                <a:spcPct val="100000"/>
              </a:lnSpc>
            </a:pPr>
            <a:r>
              <a:rPr sz="1500" spc="-10" dirty="0">
                <a:solidFill>
                  <a:schemeClr val="accent6">
                    <a:lumMod val="75000"/>
                  </a:schemeClr>
                </a:solidFill>
                <a:latin typeface="Calibri"/>
                <a:cs typeface="Calibri"/>
              </a:rPr>
              <a:t>As</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part</a:t>
            </a:r>
            <a:r>
              <a:rPr sz="1500" spc="-45" dirty="0">
                <a:solidFill>
                  <a:schemeClr val="accent6">
                    <a:lumMod val="75000"/>
                  </a:schemeClr>
                </a:solidFill>
                <a:latin typeface="Calibri"/>
                <a:cs typeface="Calibri"/>
              </a:rPr>
              <a:t> of </a:t>
            </a:r>
            <a:r>
              <a:rPr sz="1500" spc="-30" dirty="0">
                <a:solidFill>
                  <a:schemeClr val="accent6">
                    <a:lumMod val="75000"/>
                  </a:schemeClr>
                </a:solidFill>
                <a:latin typeface="Calibri"/>
                <a:cs typeface="Calibri"/>
              </a:rPr>
              <a:t>a</a:t>
            </a:r>
            <a:r>
              <a:rPr sz="1500" spc="-45"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well-balanced</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portfolio,</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consider</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stocks</a:t>
            </a:r>
            <a:r>
              <a:rPr sz="1500" spc="-45"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for</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their</a:t>
            </a:r>
            <a:r>
              <a:rPr sz="1500" spc="-45"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long-term</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growth</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potential.</a:t>
            </a:r>
            <a:endParaRPr sz="1500">
              <a:solidFill>
                <a:schemeClr val="accent6">
                  <a:lumMod val="75000"/>
                </a:schemeClr>
              </a:solidFill>
              <a:latin typeface="Calibri"/>
              <a:cs typeface="Calibri"/>
            </a:endParaRPr>
          </a:p>
        </p:txBody>
      </p:sp>
      <p:sp>
        <p:nvSpPr>
          <p:cNvPr id="15" name="object 15"/>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6" name="object 16"/>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4</a:t>
            </a:r>
            <a:endParaRPr sz="1550">
              <a:latin typeface="Tahoma"/>
              <a:cs typeface="Tahoma"/>
            </a:endParaRPr>
          </a:p>
        </p:txBody>
      </p:sp>
      <p:sp>
        <p:nvSpPr>
          <p:cNvPr id="17" name="object 17"/>
          <p:cNvSpPr txBox="1"/>
          <p:nvPr/>
        </p:nvSpPr>
        <p:spPr>
          <a:xfrm>
            <a:off x="2783839" y="6461759"/>
            <a:ext cx="6289040" cy="885825"/>
          </a:xfrm>
          <a:prstGeom prst="rect">
            <a:avLst/>
          </a:prstGeom>
        </p:spPr>
        <p:txBody>
          <a:bodyPr vert="horz" wrap="square" lIns="0" tIns="0" rIns="0" bIns="0" rtlCol="0">
            <a:spAutoFit/>
          </a:bodyPr>
          <a:lstStyle/>
          <a:p>
            <a:pPr marL="12700" marR="34290">
              <a:lnSpc>
                <a:spcPts val="900"/>
              </a:lnSpc>
            </a:pPr>
            <a:r>
              <a:rPr sz="800" spc="-15" dirty="0">
                <a:solidFill>
                  <a:srgbClr val="474C55"/>
                </a:solidFill>
                <a:latin typeface="Calibri"/>
                <a:cs typeface="Calibri"/>
              </a:rPr>
              <a:t>The</a:t>
            </a:r>
            <a:r>
              <a:rPr sz="800" spc="-35" dirty="0">
                <a:solidFill>
                  <a:srgbClr val="474C55"/>
                </a:solidFill>
                <a:latin typeface="Calibri"/>
                <a:cs typeface="Calibri"/>
              </a:rPr>
              <a:t> </a:t>
            </a:r>
            <a:r>
              <a:rPr sz="800" spc="-15" dirty="0">
                <a:solidFill>
                  <a:srgbClr val="474C55"/>
                </a:solidFill>
                <a:latin typeface="Calibri"/>
                <a:cs typeface="Calibri"/>
              </a:rPr>
              <a:t>investments</a:t>
            </a:r>
            <a:r>
              <a:rPr sz="800" spc="-35" dirty="0">
                <a:solidFill>
                  <a:srgbClr val="474C55"/>
                </a:solidFill>
                <a:latin typeface="Calibri"/>
                <a:cs typeface="Calibri"/>
              </a:rPr>
              <a:t> </a:t>
            </a:r>
            <a:r>
              <a:rPr sz="800" spc="-20" dirty="0">
                <a:solidFill>
                  <a:srgbClr val="474C55"/>
                </a:solidFill>
                <a:latin typeface="Calibri"/>
                <a:cs typeface="Calibri"/>
              </a:rPr>
              <a:t>you</a:t>
            </a:r>
            <a:r>
              <a:rPr sz="800" spc="-35" dirty="0">
                <a:solidFill>
                  <a:srgbClr val="474C55"/>
                </a:solidFill>
                <a:latin typeface="Calibri"/>
                <a:cs typeface="Calibri"/>
              </a:rPr>
              <a:t> </a:t>
            </a:r>
            <a:r>
              <a:rPr sz="800" spc="-15" dirty="0">
                <a:solidFill>
                  <a:srgbClr val="474C55"/>
                </a:solidFill>
                <a:latin typeface="Calibri"/>
                <a:cs typeface="Calibri"/>
              </a:rPr>
              <a:t>choose</a:t>
            </a:r>
            <a:r>
              <a:rPr sz="800" spc="-35" dirty="0">
                <a:solidFill>
                  <a:srgbClr val="474C55"/>
                </a:solidFill>
                <a:latin typeface="Calibri"/>
                <a:cs typeface="Calibri"/>
              </a:rPr>
              <a:t> </a:t>
            </a:r>
            <a:r>
              <a:rPr sz="800" spc="-10" dirty="0">
                <a:solidFill>
                  <a:srgbClr val="474C55"/>
                </a:solidFill>
                <a:latin typeface="Calibri"/>
                <a:cs typeface="Calibri"/>
              </a:rPr>
              <a:t>should</a:t>
            </a:r>
            <a:r>
              <a:rPr sz="800" spc="-35" dirty="0">
                <a:solidFill>
                  <a:srgbClr val="474C55"/>
                </a:solidFill>
                <a:latin typeface="Calibri"/>
                <a:cs typeface="Calibri"/>
              </a:rPr>
              <a:t> </a:t>
            </a:r>
            <a:r>
              <a:rPr sz="800" spc="-15" dirty="0">
                <a:solidFill>
                  <a:srgbClr val="474C55"/>
                </a:solidFill>
                <a:latin typeface="Calibri"/>
                <a:cs typeface="Calibri"/>
              </a:rPr>
              <a:t>correspond</a:t>
            </a:r>
            <a:r>
              <a:rPr sz="800" spc="-35" dirty="0">
                <a:solidFill>
                  <a:srgbClr val="474C55"/>
                </a:solidFill>
                <a:latin typeface="Calibri"/>
                <a:cs typeface="Calibri"/>
              </a:rPr>
              <a:t> </a:t>
            </a:r>
            <a:r>
              <a:rPr sz="800" spc="-25" dirty="0">
                <a:solidFill>
                  <a:srgbClr val="474C55"/>
                </a:solidFill>
                <a:latin typeface="Calibri"/>
                <a:cs typeface="Calibri"/>
              </a:rPr>
              <a:t>to</a:t>
            </a:r>
            <a:r>
              <a:rPr sz="800" spc="-35" dirty="0">
                <a:solidFill>
                  <a:srgbClr val="474C55"/>
                </a:solidFill>
                <a:latin typeface="Calibri"/>
                <a:cs typeface="Calibri"/>
              </a:rPr>
              <a:t> </a:t>
            </a:r>
            <a:r>
              <a:rPr sz="800" spc="-20" dirty="0">
                <a:solidFill>
                  <a:srgbClr val="474C55"/>
                </a:solidFill>
                <a:latin typeface="Calibri"/>
                <a:cs typeface="Calibri"/>
              </a:rPr>
              <a:t>your</a:t>
            </a:r>
            <a:r>
              <a:rPr sz="800" spc="-35" dirty="0">
                <a:solidFill>
                  <a:srgbClr val="474C55"/>
                </a:solidFill>
                <a:latin typeface="Calibri"/>
                <a:cs typeface="Calibri"/>
              </a:rPr>
              <a:t> </a:t>
            </a:r>
            <a:r>
              <a:rPr sz="800" spc="-15" dirty="0">
                <a:solidFill>
                  <a:srgbClr val="474C55"/>
                </a:solidFill>
                <a:latin typeface="Calibri"/>
                <a:cs typeface="Calibri"/>
              </a:rPr>
              <a:t>financial</a:t>
            </a:r>
            <a:r>
              <a:rPr sz="800" spc="-35" dirty="0">
                <a:solidFill>
                  <a:srgbClr val="474C55"/>
                </a:solidFill>
                <a:latin typeface="Calibri"/>
                <a:cs typeface="Calibri"/>
              </a:rPr>
              <a:t> </a:t>
            </a:r>
            <a:r>
              <a:rPr sz="800" spc="-10" dirty="0">
                <a:solidFill>
                  <a:srgbClr val="474C55"/>
                </a:solidFill>
                <a:latin typeface="Calibri"/>
                <a:cs typeface="Calibri"/>
              </a:rPr>
              <a:t>needs,</a:t>
            </a:r>
            <a:r>
              <a:rPr sz="800" spc="-35" dirty="0">
                <a:solidFill>
                  <a:srgbClr val="474C55"/>
                </a:solidFill>
                <a:latin typeface="Calibri"/>
                <a:cs typeface="Calibri"/>
              </a:rPr>
              <a:t> </a:t>
            </a:r>
            <a:r>
              <a:rPr sz="800" spc="-5" dirty="0">
                <a:solidFill>
                  <a:srgbClr val="474C55"/>
                </a:solidFill>
                <a:latin typeface="Calibri"/>
                <a:cs typeface="Calibri"/>
              </a:rPr>
              <a:t>goals,</a:t>
            </a:r>
            <a:r>
              <a:rPr sz="800" spc="-35" dirty="0">
                <a:solidFill>
                  <a:srgbClr val="474C55"/>
                </a:solidFill>
                <a:latin typeface="Calibri"/>
                <a:cs typeface="Calibri"/>
              </a:rPr>
              <a:t> </a:t>
            </a:r>
            <a:r>
              <a:rPr sz="800" spc="-10" dirty="0">
                <a:solidFill>
                  <a:srgbClr val="474C55"/>
                </a:solidFill>
                <a:latin typeface="Calibri"/>
                <a:cs typeface="Calibri"/>
              </a:rPr>
              <a:t>and</a:t>
            </a:r>
            <a:r>
              <a:rPr sz="800" spc="-35" dirty="0">
                <a:solidFill>
                  <a:srgbClr val="474C55"/>
                </a:solidFill>
                <a:latin typeface="Calibri"/>
                <a:cs typeface="Calibri"/>
              </a:rPr>
              <a:t> </a:t>
            </a:r>
            <a:r>
              <a:rPr sz="800" spc="-10" dirty="0">
                <a:solidFill>
                  <a:srgbClr val="474C55"/>
                </a:solidFill>
                <a:latin typeface="Calibri"/>
                <a:cs typeface="Calibri"/>
              </a:rPr>
              <a:t>risk</a:t>
            </a:r>
            <a:r>
              <a:rPr sz="800" spc="-35" dirty="0">
                <a:solidFill>
                  <a:srgbClr val="474C55"/>
                </a:solidFill>
                <a:latin typeface="Calibri"/>
                <a:cs typeface="Calibri"/>
              </a:rPr>
              <a:t> </a:t>
            </a:r>
            <a:r>
              <a:rPr sz="800" spc="-20" dirty="0">
                <a:solidFill>
                  <a:srgbClr val="474C55"/>
                </a:solidFill>
                <a:latin typeface="Calibri"/>
                <a:cs typeface="Calibri"/>
              </a:rPr>
              <a:t>tolerance.</a:t>
            </a:r>
            <a:r>
              <a:rPr sz="800" spc="-35" dirty="0">
                <a:solidFill>
                  <a:srgbClr val="474C55"/>
                </a:solidFill>
                <a:latin typeface="Calibri"/>
                <a:cs typeface="Calibri"/>
              </a:rPr>
              <a:t> </a:t>
            </a:r>
            <a:r>
              <a:rPr sz="800" spc="-20" dirty="0">
                <a:solidFill>
                  <a:srgbClr val="474C55"/>
                </a:solidFill>
                <a:latin typeface="Calibri"/>
                <a:cs typeface="Calibri"/>
              </a:rPr>
              <a:t>For</a:t>
            </a:r>
            <a:r>
              <a:rPr sz="800" spc="-35" dirty="0">
                <a:solidFill>
                  <a:srgbClr val="474C55"/>
                </a:solidFill>
                <a:latin typeface="Calibri"/>
                <a:cs typeface="Calibri"/>
              </a:rPr>
              <a:t> </a:t>
            </a:r>
            <a:r>
              <a:rPr sz="800" spc="-15" dirty="0">
                <a:solidFill>
                  <a:srgbClr val="474C55"/>
                </a:solidFill>
                <a:latin typeface="Calibri"/>
                <a:cs typeface="Calibri"/>
              </a:rPr>
              <a:t>assistance</a:t>
            </a:r>
            <a:r>
              <a:rPr sz="800" spc="-35" dirty="0">
                <a:solidFill>
                  <a:srgbClr val="474C55"/>
                </a:solidFill>
                <a:latin typeface="Calibri"/>
                <a:cs typeface="Calibri"/>
              </a:rPr>
              <a:t> </a:t>
            </a:r>
            <a:r>
              <a:rPr sz="800" spc="-10" dirty="0">
                <a:solidFill>
                  <a:srgbClr val="474C55"/>
                </a:solidFill>
                <a:latin typeface="Calibri"/>
                <a:cs typeface="Calibri"/>
              </a:rPr>
              <a:t>in</a:t>
            </a:r>
            <a:r>
              <a:rPr sz="800" spc="-35" dirty="0">
                <a:solidFill>
                  <a:srgbClr val="474C55"/>
                </a:solidFill>
                <a:latin typeface="Calibri"/>
                <a:cs typeface="Calibri"/>
              </a:rPr>
              <a:t> </a:t>
            </a:r>
            <a:r>
              <a:rPr sz="800" spc="-10" dirty="0">
                <a:solidFill>
                  <a:srgbClr val="474C55"/>
                </a:solidFill>
                <a:latin typeface="Calibri"/>
                <a:cs typeface="Calibri"/>
              </a:rPr>
              <a:t>determining</a:t>
            </a:r>
            <a:r>
              <a:rPr sz="800" spc="-35" dirty="0">
                <a:solidFill>
                  <a:srgbClr val="474C55"/>
                </a:solidFill>
                <a:latin typeface="Calibri"/>
                <a:cs typeface="Calibri"/>
              </a:rPr>
              <a:t> </a:t>
            </a:r>
            <a:r>
              <a:rPr sz="800" spc="-20" dirty="0">
                <a:solidFill>
                  <a:srgbClr val="474C55"/>
                </a:solidFill>
                <a:latin typeface="Calibri"/>
                <a:cs typeface="Calibri"/>
              </a:rPr>
              <a:t>your</a:t>
            </a:r>
            <a:r>
              <a:rPr sz="800" spc="-35" dirty="0">
                <a:solidFill>
                  <a:srgbClr val="474C55"/>
                </a:solidFill>
                <a:latin typeface="Calibri"/>
                <a:cs typeface="Calibri"/>
              </a:rPr>
              <a:t> </a:t>
            </a:r>
            <a:r>
              <a:rPr sz="800" spc="-15" dirty="0">
                <a:solidFill>
                  <a:srgbClr val="474C55"/>
                </a:solidFill>
                <a:latin typeface="Calibri"/>
                <a:cs typeface="Calibri"/>
              </a:rPr>
              <a:t>financial</a:t>
            </a:r>
            <a:r>
              <a:rPr sz="800" spc="-35" dirty="0">
                <a:solidFill>
                  <a:srgbClr val="474C55"/>
                </a:solidFill>
                <a:latin typeface="Calibri"/>
                <a:cs typeface="Calibri"/>
              </a:rPr>
              <a:t> </a:t>
            </a:r>
            <a:r>
              <a:rPr sz="800" spc="-15" dirty="0">
                <a:solidFill>
                  <a:srgbClr val="474C55"/>
                </a:solidFill>
                <a:latin typeface="Calibri"/>
                <a:cs typeface="Calibri"/>
              </a:rPr>
              <a:t>situation,</a:t>
            </a:r>
            <a:r>
              <a:rPr sz="800" spc="-35" dirty="0">
                <a:solidFill>
                  <a:srgbClr val="474C55"/>
                </a:solidFill>
                <a:latin typeface="Calibri"/>
                <a:cs typeface="Calibri"/>
              </a:rPr>
              <a:t> </a:t>
            </a:r>
            <a:r>
              <a:rPr sz="800" spc="-10" dirty="0">
                <a:solidFill>
                  <a:srgbClr val="474C55"/>
                </a:solidFill>
                <a:latin typeface="Calibri"/>
                <a:cs typeface="Calibri"/>
              </a:rPr>
              <a:t>consult  </a:t>
            </a:r>
            <a:r>
              <a:rPr sz="800" spc="-20" dirty="0">
                <a:solidFill>
                  <a:srgbClr val="474C55"/>
                </a:solidFill>
                <a:latin typeface="Calibri"/>
                <a:cs typeface="Calibri"/>
              </a:rPr>
              <a:t>an investment</a:t>
            </a:r>
            <a:r>
              <a:rPr sz="800" spc="-65" dirty="0">
                <a:solidFill>
                  <a:srgbClr val="474C55"/>
                </a:solidFill>
                <a:latin typeface="Calibri"/>
                <a:cs typeface="Calibri"/>
              </a:rPr>
              <a:t> </a:t>
            </a:r>
            <a:r>
              <a:rPr sz="800" spc="-20" dirty="0">
                <a:solidFill>
                  <a:srgbClr val="474C55"/>
                </a:solidFill>
                <a:latin typeface="Calibri"/>
                <a:cs typeface="Calibri"/>
              </a:rPr>
              <a:t>professional.</a:t>
            </a:r>
            <a:endParaRPr sz="800">
              <a:latin typeface="Calibri"/>
              <a:cs typeface="Calibri"/>
            </a:endParaRPr>
          </a:p>
          <a:p>
            <a:pPr marL="12700" marR="5080" indent="-635">
              <a:lnSpc>
                <a:spcPts val="900"/>
              </a:lnSpc>
              <a:spcBef>
                <a:spcPts val="300"/>
              </a:spcBef>
            </a:pPr>
            <a:r>
              <a:rPr sz="800" spc="-15" dirty="0">
                <a:solidFill>
                  <a:srgbClr val="474C55"/>
                </a:solidFill>
                <a:latin typeface="Calibri"/>
                <a:cs typeface="Calibri"/>
              </a:rPr>
              <a:t>Source: Factset. The historical </a:t>
            </a:r>
            <a:r>
              <a:rPr sz="800" spc="-20" dirty="0">
                <a:solidFill>
                  <a:srgbClr val="474C55"/>
                </a:solidFill>
                <a:latin typeface="Calibri"/>
                <a:cs typeface="Calibri"/>
              </a:rPr>
              <a:t>performance </a:t>
            </a:r>
            <a:r>
              <a:rPr sz="800" spc="-35" dirty="0">
                <a:solidFill>
                  <a:srgbClr val="474C55"/>
                </a:solidFill>
                <a:latin typeface="Calibri"/>
                <a:cs typeface="Calibri"/>
              </a:rPr>
              <a:t>of </a:t>
            </a:r>
            <a:r>
              <a:rPr sz="800" spc="-20" dirty="0">
                <a:solidFill>
                  <a:srgbClr val="474C55"/>
                </a:solidFill>
                <a:latin typeface="Calibri"/>
                <a:cs typeface="Calibri"/>
              </a:rPr>
              <a:t>the </a:t>
            </a:r>
            <a:r>
              <a:rPr sz="800" spc="-15" dirty="0">
                <a:solidFill>
                  <a:srgbClr val="474C55"/>
                </a:solidFill>
                <a:latin typeface="Calibri"/>
                <a:cs typeface="Calibri"/>
              </a:rPr>
              <a:t>index </a:t>
            </a:r>
            <a:r>
              <a:rPr sz="800" spc="-10" dirty="0">
                <a:solidFill>
                  <a:srgbClr val="474C55"/>
                </a:solidFill>
                <a:latin typeface="Calibri"/>
                <a:cs typeface="Calibri"/>
              </a:rPr>
              <a:t>cited is </a:t>
            </a:r>
            <a:r>
              <a:rPr sz="800" spc="-15" dirty="0">
                <a:solidFill>
                  <a:srgbClr val="474C55"/>
                </a:solidFill>
                <a:latin typeface="Calibri"/>
                <a:cs typeface="Calibri"/>
              </a:rPr>
              <a:t>provided </a:t>
            </a:r>
            <a:r>
              <a:rPr sz="800" spc="-25" dirty="0">
                <a:solidFill>
                  <a:srgbClr val="474C55"/>
                </a:solidFill>
                <a:latin typeface="Calibri"/>
                <a:cs typeface="Calibri"/>
              </a:rPr>
              <a:t>to </a:t>
            </a:r>
            <a:r>
              <a:rPr sz="800" spc="-20" dirty="0">
                <a:solidFill>
                  <a:srgbClr val="474C55"/>
                </a:solidFill>
                <a:latin typeface="Calibri"/>
                <a:cs typeface="Calibri"/>
              </a:rPr>
              <a:t>illustrate </a:t>
            </a:r>
            <a:r>
              <a:rPr sz="800" spc="-25" dirty="0">
                <a:solidFill>
                  <a:srgbClr val="474C55"/>
                </a:solidFill>
                <a:latin typeface="Calibri"/>
                <a:cs typeface="Calibri"/>
              </a:rPr>
              <a:t>market </a:t>
            </a:r>
            <a:r>
              <a:rPr sz="800" spc="-20" dirty="0">
                <a:solidFill>
                  <a:srgbClr val="474C55"/>
                </a:solidFill>
                <a:latin typeface="Calibri"/>
                <a:cs typeface="Calibri"/>
              </a:rPr>
              <a:t>trends; it </a:t>
            </a:r>
            <a:r>
              <a:rPr sz="800" spc="-15" dirty="0">
                <a:solidFill>
                  <a:srgbClr val="474C55"/>
                </a:solidFill>
                <a:latin typeface="Calibri"/>
                <a:cs typeface="Calibri"/>
              </a:rPr>
              <a:t>does </a:t>
            </a:r>
            <a:r>
              <a:rPr sz="800" spc="-20" dirty="0">
                <a:solidFill>
                  <a:srgbClr val="474C55"/>
                </a:solidFill>
                <a:latin typeface="Calibri"/>
                <a:cs typeface="Calibri"/>
              </a:rPr>
              <a:t>not </a:t>
            </a:r>
            <a:r>
              <a:rPr sz="800" spc="-25" dirty="0">
                <a:solidFill>
                  <a:srgbClr val="474C55"/>
                </a:solidFill>
                <a:latin typeface="Calibri"/>
                <a:cs typeface="Calibri"/>
              </a:rPr>
              <a:t>represent </a:t>
            </a:r>
            <a:r>
              <a:rPr sz="800" spc="-20" dirty="0">
                <a:solidFill>
                  <a:srgbClr val="474C55"/>
                </a:solidFill>
                <a:latin typeface="Calibri"/>
                <a:cs typeface="Calibri"/>
              </a:rPr>
              <a:t>the performance </a:t>
            </a:r>
            <a:r>
              <a:rPr sz="800" spc="-35" dirty="0">
                <a:solidFill>
                  <a:srgbClr val="474C55"/>
                </a:solidFill>
                <a:latin typeface="Calibri"/>
                <a:cs typeface="Calibri"/>
              </a:rPr>
              <a:t>of </a:t>
            </a:r>
            <a:r>
              <a:rPr sz="800" spc="-25" dirty="0">
                <a:solidFill>
                  <a:srgbClr val="474C55"/>
                </a:solidFill>
                <a:latin typeface="Calibri"/>
                <a:cs typeface="Calibri"/>
              </a:rPr>
              <a:t>a </a:t>
            </a:r>
            <a:r>
              <a:rPr sz="800" spc="-15" dirty="0">
                <a:solidFill>
                  <a:srgbClr val="474C55"/>
                </a:solidFill>
                <a:latin typeface="Calibri"/>
                <a:cs typeface="Calibri"/>
              </a:rPr>
              <a:t>particular </a:t>
            </a:r>
            <a:r>
              <a:rPr sz="800" spc="5" dirty="0">
                <a:solidFill>
                  <a:srgbClr val="474C55"/>
                </a:solidFill>
                <a:latin typeface="Calibri"/>
                <a:cs typeface="Calibri"/>
              </a:rPr>
              <a:t>MFS</a:t>
            </a:r>
            <a:r>
              <a:rPr sz="675" spc="7" baseline="30864" dirty="0">
                <a:solidFill>
                  <a:srgbClr val="474C55"/>
                </a:solidFill>
                <a:latin typeface="Calibri"/>
                <a:cs typeface="Calibri"/>
              </a:rPr>
              <a:t>®  </a:t>
            </a:r>
            <a:r>
              <a:rPr sz="800" spc="-20" dirty="0">
                <a:solidFill>
                  <a:srgbClr val="474C55"/>
                </a:solidFill>
                <a:latin typeface="Calibri"/>
                <a:cs typeface="Calibri"/>
              </a:rPr>
              <a:t>investment</a:t>
            </a:r>
            <a:r>
              <a:rPr sz="800" spc="-30" dirty="0">
                <a:solidFill>
                  <a:srgbClr val="474C55"/>
                </a:solidFill>
                <a:latin typeface="Calibri"/>
                <a:cs typeface="Calibri"/>
              </a:rPr>
              <a:t> </a:t>
            </a:r>
            <a:r>
              <a:rPr sz="800" spc="-15" dirty="0">
                <a:solidFill>
                  <a:srgbClr val="474C55"/>
                </a:solidFill>
                <a:latin typeface="Calibri"/>
                <a:cs typeface="Calibri"/>
              </a:rPr>
              <a:t>product.</a:t>
            </a:r>
            <a:r>
              <a:rPr sz="800" spc="-30" dirty="0">
                <a:solidFill>
                  <a:srgbClr val="474C55"/>
                </a:solidFill>
                <a:latin typeface="Calibri"/>
                <a:cs typeface="Calibri"/>
              </a:rPr>
              <a:t> </a:t>
            </a:r>
            <a:r>
              <a:rPr sz="800" spc="-35" dirty="0">
                <a:solidFill>
                  <a:srgbClr val="474C55"/>
                </a:solidFill>
                <a:latin typeface="Trebuchet MS"/>
                <a:cs typeface="Trebuchet MS"/>
              </a:rPr>
              <a:t>The</a:t>
            </a:r>
            <a:r>
              <a:rPr sz="800" spc="-95" dirty="0">
                <a:solidFill>
                  <a:srgbClr val="474C55"/>
                </a:solidFill>
                <a:latin typeface="Trebuchet MS"/>
                <a:cs typeface="Trebuchet MS"/>
              </a:rPr>
              <a:t> </a:t>
            </a:r>
            <a:r>
              <a:rPr sz="800" dirty="0">
                <a:solidFill>
                  <a:srgbClr val="474C55"/>
                </a:solidFill>
                <a:latin typeface="Trebuchet MS"/>
                <a:cs typeface="Trebuchet MS"/>
              </a:rPr>
              <a:t>S&amp;P</a:t>
            </a:r>
            <a:r>
              <a:rPr sz="800" spc="-95" dirty="0">
                <a:solidFill>
                  <a:srgbClr val="474C55"/>
                </a:solidFill>
                <a:latin typeface="Trebuchet MS"/>
                <a:cs typeface="Trebuchet MS"/>
              </a:rPr>
              <a:t> </a:t>
            </a:r>
            <a:r>
              <a:rPr sz="800" spc="15" dirty="0">
                <a:solidFill>
                  <a:srgbClr val="474C55"/>
                </a:solidFill>
                <a:latin typeface="Trebuchet MS"/>
                <a:cs typeface="Trebuchet MS"/>
              </a:rPr>
              <a:t>500</a:t>
            </a:r>
            <a:r>
              <a:rPr sz="800" spc="-95" dirty="0">
                <a:solidFill>
                  <a:srgbClr val="474C55"/>
                </a:solidFill>
                <a:latin typeface="Trebuchet MS"/>
                <a:cs typeface="Trebuchet MS"/>
              </a:rPr>
              <a:t> </a:t>
            </a:r>
            <a:r>
              <a:rPr sz="800" spc="-25" dirty="0">
                <a:solidFill>
                  <a:srgbClr val="474C55"/>
                </a:solidFill>
                <a:latin typeface="Trebuchet MS"/>
                <a:cs typeface="Trebuchet MS"/>
              </a:rPr>
              <a:t>(Price</a:t>
            </a:r>
            <a:r>
              <a:rPr sz="800" spc="-95" dirty="0">
                <a:solidFill>
                  <a:srgbClr val="474C55"/>
                </a:solidFill>
                <a:latin typeface="Trebuchet MS"/>
                <a:cs typeface="Trebuchet MS"/>
              </a:rPr>
              <a:t> </a:t>
            </a:r>
            <a:r>
              <a:rPr sz="800" spc="-20" dirty="0">
                <a:solidFill>
                  <a:srgbClr val="474C55"/>
                </a:solidFill>
                <a:latin typeface="Trebuchet MS"/>
                <a:cs typeface="Trebuchet MS"/>
              </a:rPr>
              <a:t>Return)</a:t>
            </a:r>
            <a:r>
              <a:rPr sz="800" spc="-95" dirty="0">
                <a:solidFill>
                  <a:srgbClr val="474C55"/>
                </a:solidFill>
                <a:latin typeface="Trebuchet MS"/>
                <a:cs typeface="Trebuchet MS"/>
              </a:rPr>
              <a:t> </a:t>
            </a:r>
            <a:r>
              <a:rPr sz="800" spc="-10" dirty="0">
                <a:solidFill>
                  <a:srgbClr val="474C55"/>
                </a:solidFill>
                <a:latin typeface="Trebuchet MS"/>
                <a:cs typeface="Trebuchet MS"/>
              </a:rPr>
              <a:t>Index</a:t>
            </a:r>
            <a:r>
              <a:rPr sz="800" spc="-90" dirty="0">
                <a:solidFill>
                  <a:srgbClr val="474C55"/>
                </a:solidFill>
                <a:latin typeface="Trebuchet MS"/>
                <a:cs typeface="Trebuchet MS"/>
              </a:rPr>
              <a:t> </a:t>
            </a:r>
            <a:r>
              <a:rPr sz="800" spc="-10" dirty="0">
                <a:solidFill>
                  <a:srgbClr val="474C55"/>
                </a:solidFill>
                <a:latin typeface="Calibri"/>
                <a:cs typeface="Calibri"/>
              </a:rPr>
              <a:t>is</a:t>
            </a:r>
            <a:r>
              <a:rPr sz="800" spc="-30" dirty="0">
                <a:solidFill>
                  <a:srgbClr val="474C55"/>
                </a:solidFill>
                <a:latin typeface="Calibri"/>
                <a:cs typeface="Calibri"/>
              </a:rPr>
              <a:t> </a:t>
            </a:r>
            <a:r>
              <a:rPr sz="800" spc="-25" dirty="0">
                <a:solidFill>
                  <a:srgbClr val="474C55"/>
                </a:solidFill>
                <a:latin typeface="Calibri"/>
                <a:cs typeface="Calibri"/>
              </a:rPr>
              <a:t>a</a:t>
            </a:r>
            <a:r>
              <a:rPr sz="800" spc="-30" dirty="0">
                <a:solidFill>
                  <a:srgbClr val="474C55"/>
                </a:solidFill>
                <a:latin typeface="Calibri"/>
                <a:cs typeface="Calibri"/>
              </a:rPr>
              <a:t> </a:t>
            </a:r>
            <a:r>
              <a:rPr sz="800" spc="-15" dirty="0">
                <a:solidFill>
                  <a:srgbClr val="474C55"/>
                </a:solidFill>
                <a:latin typeface="Calibri"/>
                <a:cs typeface="Calibri"/>
              </a:rPr>
              <a:t>commonly</a:t>
            </a:r>
            <a:r>
              <a:rPr sz="800" spc="-30" dirty="0">
                <a:solidFill>
                  <a:srgbClr val="474C55"/>
                </a:solidFill>
                <a:latin typeface="Calibri"/>
                <a:cs typeface="Calibri"/>
              </a:rPr>
              <a:t> </a:t>
            </a:r>
            <a:r>
              <a:rPr sz="800" spc="-10" dirty="0">
                <a:solidFill>
                  <a:srgbClr val="474C55"/>
                </a:solidFill>
                <a:latin typeface="Calibri"/>
                <a:cs typeface="Calibri"/>
              </a:rPr>
              <a:t>used</a:t>
            </a:r>
            <a:r>
              <a:rPr sz="800" spc="-30" dirty="0">
                <a:solidFill>
                  <a:srgbClr val="474C55"/>
                </a:solidFill>
                <a:latin typeface="Calibri"/>
                <a:cs typeface="Calibri"/>
              </a:rPr>
              <a:t> </a:t>
            </a:r>
            <a:r>
              <a:rPr sz="800" spc="-20" dirty="0">
                <a:solidFill>
                  <a:srgbClr val="474C55"/>
                </a:solidFill>
                <a:latin typeface="Calibri"/>
                <a:cs typeface="Calibri"/>
              </a:rPr>
              <a:t>measure</a:t>
            </a:r>
            <a:r>
              <a:rPr sz="800" spc="-30" dirty="0">
                <a:solidFill>
                  <a:srgbClr val="474C55"/>
                </a:solidFill>
                <a:latin typeface="Calibri"/>
                <a:cs typeface="Calibri"/>
              </a:rPr>
              <a:t> </a:t>
            </a:r>
            <a:r>
              <a:rPr sz="800" spc="-35" dirty="0">
                <a:solidFill>
                  <a:srgbClr val="474C55"/>
                </a:solidFill>
                <a:latin typeface="Calibri"/>
                <a:cs typeface="Calibri"/>
              </a:rPr>
              <a:t>of</a:t>
            </a:r>
            <a:r>
              <a:rPr sz="800" spc="-30" dirty="0">
                <a:solidFill>
                  <a:srgbClr val="474C55"/>
                </a:solidFill>
                <a:latin typeface="Calibri"/>
                <a:cs typeface="Calibri"/>
              </a:rPr>
              <a:t> </a:t>
            </a:r>
            <a:r>
              <a:rPr sz="800" spc="-20" dirty="0">
                <a:solidFill>
                  <a:srgbClr val="474C55"/>
                </a:solidFill>
                <a:latin typeface="Calibri"/>
                <a:cs typeface="Calibri"/>
              </a:rPr>
              <a:t>the</a:t>
            </a:r>
            <a:r>
              <a:rPr sz="800" spc="-30" dirty="0">
                <a:solidFill>
                  <a:srgbClr val="474C55"/>
                </a:solidFill>
                <a:latin typeface="Calibri"/>
                <a:cs typeface="Calibri"/>
              </a:rPr>
              <a:t> </a:t>
            </a:r>
            <a:r>
              <a:rPr sz="800" spc="-20" dirty="0">
                <a:solidFill>
                  <a:srgbClr val="474C55"/>
                </a:solidFill>
                <a:latin typeface="Calibri"/>
                <a:cs typeface="Calibri"/>
              </a:rPr>
              <a:t>broad</a:t>
            </a:r>
            <a:r>
              <a:rPr sz="800" spc="-30" dirty="0">
                <a:solidFill>
                  <a:srgbClr val="474C55"/>
                </a:solidFill>
                <a:latin typeface="Calibri"/>
                <a:cs typeface="Calibri"/>
              </a:rPr>
              <a:t> </a:t>
            </a:r>
            <a:r>
              <a:rPr sz="800" spc="-10" dirty="0">
                <a:solidFill>
                  <a:srgbClr val="474C55"/>
                </a:solidFill>
                <a:latin typeface="Calibri"/>
                <a:cs typeface="Calibri"/>
              </a:rPr>
              <a:t>stock</a:t>
            </a:r>
            <a:r>
              <a:rPr sz="800" spc="-30" dirty="0">
                <a:solidFill>
                  <a:srgbClr val="474C55"/>
                </a:solidFill>
                <a:latin typeface="Calibri"/>
                <a:cs typeface="Calibri"/>
              </a:rPr>
              <a:t> </a:t>
            </a:r>
            <a:r>
              <a:rPr sz="800" spc="-20" dirty="0">
                <a:solidFill>
                  <a:srgbClr val="474C55"/>
                </a:solidFill>
                <a:latin typeface="Calibri"/>
                <a:cs typeface="Calibri"/>
              </a:rPr>
              <a:t>market.</a:t>
            </a:r>
            <a:r>
              <a:rPr sz="800" spc="-30" dirty="0">
                <a:solidFill>
                  <a:srgbClr val="474C55"/>
                </a:solidFill>
                <a:latin typeface="Calibri"/>
                <a:cs typeface="Calibri"/>
              </a:rPr>
              <a:t> </a:t>
            </a:r>
            <a:r>
              <a:rPr sz="800" spc="-15" dirty="0">
                <a:solidFill>
                  <a:srgbClr val="474C55"/>
                </a:solidFill>
                <a:latin typeface="Calibri"/>
                <a:cs typeface="Calibri"/>
              </a:rPr>
              <a:t>Index</a:t>
            </a:r>
            <a:r>
              <a:rPr sz="800" spc="-30" dirty="0">
                <a:solidFill>
                  <a:srgbClr val="474C55"/>
                </a:solidFill>
                <a:latin typeface="Calibri"/>
                <a:cs typeface="Calibri"/>
              </a:rPr>
              <a:t> </a:t>
            </a:r>
            <a:r>
              <a:rPr sz="800" spc="-20" dirty="0">
                <a:solidFill>
                  <a:srgbClr val="474C55"/>
                </a:solidFill>
                <a:latin typeface="Calibri"/>
                <a:cs typeface="Calibri"/>
              </a:rPr>
              <a:t>performance</a:t>
            </a:r>
            <a:r>
              <a:rPr sz="800" spc="-30" dirty="0">
                <a:solidFill>
                  <a:srgbClr val="474C55"/>
                </a:solidFill>
                <a:latin typeface="Calibri"/>
                <a:cs typeface="Calibri"/>
              </a:rPr>
              <a:t> </a:t>
            </a:r>
            <a:r>
              <a:rPr sz="800" spc="-15" dirty="0">
                <a:solidFill>
                  <a:srgbClr val="474C55"/>
                </a:solidFill>
                <a:latin typeface="Calibri"/>
                <a:cs typeface="Calibri"/>
              </a:rPr>
              <a:t>does</a:t>
            </a:r>
            <a:r>
              <a:rPr sz="800" spc="-30" dirty="0">
                <a:solidFill>
                  <a:srgbClr val="474C55"/>
                </a:solidFill>
                <a:latin typeface="Calibri"/>
                <a:cs typeface="Calibri"/>
              </a:rPr>
              <a:t> </a:t>
            </a:r>
            <a:r>
              <a:rPr sz="800" spc="-20" dirty="0">
                <a:solidFill>
                  <a:srgbClr val="474C55"/>
                </a:solidFill>
                <a:latin typeface="Calibri"/>
                <a:cs typeface="Calibri"/>
              </a:rPr>
              <a:t>not</a:t>
            </a:r>
            <a:r>
              <a:rPr sz="800" spc="-30" dirty="0">
                <a:solidFill>
                  <a:srgbClr val="474C55"/>
                </a:solidFill>
                <a:latin typeface="Calibri"/>
                <a:cs typeface="Calibri"/>
              </a:rPr>
              <a:t> </a:t>
            </a:r>
            <a:r>
              <a:rPr sz="800" spc="-25" dirty="0">
                <a:solidFill>
                  <a:srgbClr val="474C55"/>
                </a:solidFill>
                <a:latin typeface="Calibri"/>
                <a:cs typeface="Calibri"/>
              </a:rPr>
              <a:t>take</a:t>
            </a:r>
            <a:r>
              <a:rPr sz="800" spc="-30" dirty="0">
                <a:solidFill>
                  <a:srgbClr val="474C55"/>
                </a:solidFill>
                <a:latin typeface="Calibri"/>
                <a:cs typeface="Calibri"/>
              </a:rPr>
              <a:t> </a:t>
            </a:r>
            <a:r>
              <a:rPr sz="800" spc="-20" dirty="0">
                <a:solidFill>
                  <a:srgbClr val="474C55"/>
                </a:solidFill>
                <a:latin typeface="Calibri"/>
                <a:cs typeface="Calibri"/>
              </a:rPr>
              <a:t>into</a:t>
            </a:r>
            <a:r>
              <a:rPr sz="800" spc="-30" dirty="0">
                <a:solidFill>
                  <a:srgbClr val="474C55"/>
                </a:solidFill>
                <a:latin typeface="Calibri"/>
                <a:cs typeface="Calibri"/>
              </a:rPr>
              <a:t> </a:t>
            </a:r>
            <a:r>
              <a:rPr sz="800" spc="-15" dirty="0">
                <a:solidFill>
                  <a:srgbClr val="474C55"/>
                </a:solidFill>
                <a:latin typeface="Calibri"/>
                <a:cs typeface="Calibri"/>
              </a:rPr>
              <a:t>account  </a:t>
            </a:r>
            <a:r>
              <a:rPr sz="800" spc="-25" dirty="0">
                <a:solidFill>
                  <a:srgbClr val="474C55"/>
                </a:solidFill>
                <a:latin typeface="Calibri"/>
                <a:cs typeface="Calibri"/>
              </a:rPr>
              <a:t>fees</a:t>
            </a:r>
            <a:r>
              <a:rPr sz="800" spc="-40" dirty="0">
                <a:solidFill>
                  <a:srgbClr val="474C55"/>
                </a:solidFill>
                <a:latin typeface="Calibri"/>
                <a:cs typeface="Calibri"/>
              </a:rPr>
              <a:t> </a:t>
            </a:r>
            <a:r>
              <a:rPr sz="800" spc="-10" dirty="0">
                <a:solidFill>
                  <a:srgbClr val="474C55"/>
                </a:solidFill>
                <a:latin typeface="Calibri"/>
                <a:cs typeface="Calibri"/>
              </a:rPr>
              <a:t>and</a:t>
            </a:r>
            <a:r>
              <a:rPr sz="800" spc="-40" dirty="0">
                <a:solidFill>
                  <a:srgbClr val="474C55"/>
                </a:solidFill>
                <a:latin typeface="Calibri"/>
                <a:cs typeface="Calibri"/>
              </a:rPr>
              <a:t> </a:t>
            </a:r>
            <a:r>
              <a:rPr sz="800" spc="-15" dirty="0">
                <a:solidFill>
                  <a:srgbClr val="474C55"/>
                </a:solidFill>
                <a:latin typeface="Calibri"/>
                <a:cs typeface="Calibri"/>
              </a:rPr>
              <a:t>expenses.</a:t>
            </a:r>
            <a:r>
              <a:rPr sz="800" spc="-40" dirty="0">
                <a:solidFill>
                  <a:srgbClr val="474C55"/>
                </a:solidFill>
                <a:latin typeface="Calibri"/>
                <a:cs typeface="Calibri"/>
              </a:rPr>
              <a:t> </a:t>
            </a:r>
            <a:r>
              <a:rPr sz="800" spc="-20" dirty="0">
                <a:solidFill>
                  <a:srgbClr val="474C55"/>
                </a:solidFill>
                <a:latin typeface="Calibri"/>
                <a:cs typeface="Calibri"/>
              </a:rPr>
              <a:t>It</a:t>
            </a:r>
            <a:r>
              <a:rPr sz="800" spc="-40" dirty="0">
                <a:solidFill>
                  <a:srgbClr val="474C55"/>
                </a:solidFill>
                <a:latin typeface="Calibri"/>
                <a:cs typeface="Calibri"/>
              </a:rPr>
              <a:t> </a:t>
            </a:r>
            <a:r>
              <a:rPr sz="800" spc="-10" dirty="0">
                <a:solidFill>
                  <a:srgbClr val="474C55"/>
                </a:solidFill>
                <a:latin typeface="Calibri"/>
                <a:cs typeface="Calibri"/>
              </a:rPr>
              <a:t>is</a:t>
            </a:r>
            <a:r>
              <a:rPr sz="800" spc="-40" dirty="0">
                <a:solidFill>
                  <a:srgbClr val="474C55"/>
                </a:solidFill>
                <a:latin typeface="Calibri"/>
                <a:cs typeface="Calibri"/>
              </a:rPr>
              <a:t> </a:t>
            </a:r>
            <a:r>
              <a:rPr sz="800" spc="-20" dirty="0">
                <a:solidFill>
                  <a:srgbClr val="474C55"/>
                </a:solidFill>
                <a:latin typeface="Calibri"/>
                <a:cs typeface="Calibri"/>
              </a:rPr>
              <a:t>not</a:t>
            </a:r>
            <a:r>
              <a:rPr sz="800" spc="-40" dirty="0">
                <a:solidFill>
                  <a:srgbClr val="474C55"/>
                </a:solidFill>
                <a:latin typeface="Calibri"/>
                <a:cs typeface="Calibri"/>
              </a:rPr>
              <a:t> </a:t>
            </a:r>
            <a:r>
              <a:rPr sz="800" spc="-10" dirty="0">
                <a:solidFill>
                  <a:srgbClr val="474C55"/>
                </a:solidFill>
                <a:latin typeface="Calibri"/>
                <a:cs typeface="Calibri"/>
              </a:rPr>
              <a:t>possible</a:t>
            </a:r>
            <a:r>
              <a:rPr sz="800" spc="-40" dirty="0">
                <a:solidFill>
                  <a:srgbClr val="474C55"/>
                </a:solidFill>
                <a:latin typeface="Calibri"/>
                <a:cs typeface="Calibri"/>
              </a:rPr>
              <a:t> </a:t>
            </a:r>
            <a:r>
              <a:rPr sz="800" spc="-25" dirty="0">
                <a:solidFill>
                  <a:srgbClr val="474C55"/>
                </a:solidFill>
                <a:latin typeface="Calibri"/>
                <a:cs typeface="Calibri"/>
              </a:rPr>
              <a:t>to</a:t>
            </a:r>
            <a:r>
              <a:rPr sz="800" spc="-40" dirty="0">
                <a:solidFill>
                  <a:srgbClr val="474C55"/>
                </a:solidFill>
                <a:latin typeface="Calibri"/>
                <a:cs typeface="Calibri"/>
              </a:rPr>
              <a:t> </a:t>
            </a:r>
            <a:r>
              <a:rPr sz="800" spc="-15" dirty="0">
                <a:solidFill>
                  <a:srgbClr val="474C55"/>
                </a:solidFill>
                <a:latin typeface="Calibri"/>
                <a:cs typeface="Calibri"/>
              </a:rPr>
              <a:t>invest</a:t>
            </a:r>
            <a:r>
              <a:rPr sz="800" spc="-40" dirty="0">
                <a:solidFill>
                  <a:srgbClr val="474C55"/>
                </a:solidFill>
                <a:latin typeface="Calibri"/>
                <a:cs typeface="Calibri"/>
              </a:rPr>
              <a:t> </a:t>
            </a:r>
            <a:r>
              <a:rPr sz="800" spc="-15" dirty="0">
                <a:solidFill>
                  <a:srgbClr val="474C55"/>
                </a:solidFill>
                <a:latin typeface="Calibri"/>
                <a:cs typeface="Calibri"/>
              </a:rPr>
              <a:t>directly</a:t>
            </a:r>
            <a:r>
              <a:rPr sz="800" spc="-40" dirty="0">
                <a:solidFill>
                  <a:srgbClr val="474C55"/>
                </a:solidFill>
                <a:latin typeface="Calibri"/>
                <a:cs typeface="Calibri"/>
              </a:rPr>
              <a:t> </a:t>
            </a:r>
            <a:r>
              <a:rPr sz="800" spc="-10" dirty="0">
                <a:solidFill>
                  <a:srgbClr val="474C55"/>
                </a:solidFill>
                <a:latin typeface="Calibri"/>
                <a:cs typeface="Calibri"/>
              </a:rPr>
              <a:t>in</a:t>
            </a:r>
            <a:r>
              <a:rPr sz="800" spc="-40" dirty="0">
                <a:solidFill>
                  <a:srgbClr val="474C55"/>
                </a:solidFill>
                <a:latin typeface="Calibri"/>
                <a:cs typeface="Calibri"/>
              </a:rPr>
              <a:t> </a:t>
            </a:r>
            <a:r>
              <a:rPr sz="800" spc="-20" dirty="0">
                <a:solidFill>
                  <a:srgbClr val="474C55"/>
                </a:solidFill>
                <a:latin typeface="Calibri"/>
                <a:cs typeface="Calibri"/>
              </a:rPr>
              <a:t>an</a:t>
            </a:r>
            <a:r>
              <a:rPr sz="800" spc="-40" dirty="0">
                <a:solidFill>
                  <a:srgbClr val="474C55"/>
                </a:solidFill>
                <a:latin typeface="Calibri"/>
                <a:cs typeface="Calibri"/>
              </a:rPr>
              <a:t> </a:t>
            </a:r>
            <a:r>
              <a:rPr sz="800" spc="-10" dirty="0">
                <a:solidFill>
                  <a:srgbClr val="474C55"/>
                </a:solidFill>
                <a:latin typeface="Calibri"/>
                <a:cs typeface="Calibri"/>
              </a:rPr>
              <a:t>index.</a:t>
            </a:r>
            <a:r>
              <a:rPr sz="800" spc="-40" dirty="0">
                <a:solidFill>
                  <a:srgbClr val="474C55"/>
                </a:solidFill>
                <a:latin typeface="Calibri"/>
                <a:cs typeface="Calibri"/>
              </a:rPr>
              <a:t> </a:t>
            </a:r>
            <a:r>
              <a:rPr sz="800" spc="-20" dirty="0">
                <a:solidFill>
                  <a:srgbClr val="474C55"/>
                </a:solidFill>
                <a:latin typeface="Trebuchet MS"/>
                <a:cs typeface="Trebuchet MS"/>
              </a:rPr>
              <a:t>Past</a:t>
            </a:r>
            <a:r>
              <a:rPr sz="800" spc="-105" dirty="0">
                <a:solidFill>
                  <a:srgbClr val="474C55"/>
                </a:solidFill>
                <a:latin typeface="Trebuchet MS"/>
                <a:cs typeface="Trebuchet MS"/>
              </a:rPr>
              <a:t> </a:t>
            </a:r>
            <a:r>
              <a:rPr sz="800" spc="-20" dirty="0">
                <a:solidFill>
                  <a:srgbClr val="474C55"/>
                </a:solidFill>
                <a:latin typeface="Trebuchet MS"/>
                <a:cs typeface="Trebuchet MS"/>
              </a:rPr>
              <a:t>performance</a:t>
            </a:r>
            <a:r>
              <a:rPr sz="800" spc="-105" dirty="0">
                <a:solidFill>
                  <a:srgbClr val="474C55"/>
                </a:solidFill>
                <a:latin typeface="Trebuchet MS"/>
                <a:cs typeface="Trebuchet MS"/>
              </a:rPr>
              <a:t> </a:t>
            </a:r>
            <a:r>
              <a:rPr sz="800" spc="-5" dirty="0">
                <a:solidFill>
                  <a:srgbClr val="474C55"/>
                </a:solidFill>
                <a:latin typeface="Trebuchet MS"/>
                <a:cs typeface="Trebuchet MS"/>
              </a:rPr>
              <a:t>is</a:t>
            </a:r>
            <a:r>
              <a:rPr sz="800" spc="-105" dirty="0">
                <a:solidFill>
                  <a:srgbClr val="474C55"/>
                </a:solidFill>
                <a:latin typeface="Trebuchet MS"/>
                <a:cs typeface="Trebuchet MS"/>
              </a:rPr>
              <a:t> </a:t>
            </a:r>
            <a:r>
              <a:rPr sz="800" dirty="0">
                <a:solidFill>
                  <a:srgbClr val="474C55"/>
                </a:solidFill>
                <a:latin typeface="Trebuchet MS"/>
                <a:cs typeface="Trebuchet MS"/>
              </a:rPr>
              <a:t>no</a:t>
            </a:r>
            <a:r>
              <a:rPr sz="800" spc="-105" dirty="0">
                <a:solidFill>
                  <a:srgbClr val="474C55"/>
                </a:solidFill>
                <a:latin typeface="Trebuchet MS"/>
                <a:cs typeface="Trebuchet MS"/>
              </a:rPr>
              <a:t> </a:t>
            </a:r>
            <a:r>
              <a:rPr sz="800" spc="-20" dirty="0">
                <a:solidFill>
                  <a:srgbClr val="474C55"/>
                </a:solidFill>
                <a:latin typeface="Trebuchet MS"/>
                <a:cs typeface="Trebuchet MS"/>
              </a:rPr>
              <a:t>guarantee</a:t>
            </a:r>
            <a:r>
              <a:rPr sz="800" spc="-105" dirty="0">
                <a:solidFill>
                  <a:srgbClr val="474C55"/>
                </a:solidFill>
                <a:latin typeface="Trebuchet MS"/>
                <a:cs typeface="Trebuchet MS"/>
              </a:rPr>
              <a:t> </a:t>
            </a:r>
            <a:r>
              <a:rPr sz="800" spc="-30" dirty="0">
                <a:solidFill>
                  <a:srgbClr val="474C55"/>
                </a:solidFill>
                <a:latin typeface="Trebuchet MS"/>
                <a:cs typeface="Trebuchet MS"/>
              </a:rPr>
              <a:t>of</a:t>
            </a:r>
            <a:r>
              <a:rPr sz="800" spc="-105" dirty="0">
                <a:solidFill>
                  <a:srgbClr val="474C55"/>
                </a:solidFill>
                <a:latin typeface="Trebuchet MS"/>
                <a:cs typeface="Trebuchet MS"/>
              </a:rPr>
              <a:t> </a:t>
            </a:r>
            <a:r>
              <a:rPr sz="800" spc="-30" dirty="0">
                <a:solidFill>
                  <a:srgbClr val="474C55"/>
                </a:solidFill>
                <a:latin typeface="Trebuchet MS"/>
                <a:cs typeface="Trebuchet MS"/>
              </a:rPr>
              <a:t>future</a:t>
            </a:r>
            <a:r>
              <a:rPr sz="800" spc="-105" dirty="0">
                <a:solidFill>
                  <a:srgbClr val="474C55"/>
                </a:solidFill>
                <a:latin typeface="Trebuchet MS"/>
                <a:cs typeface="Trebuchet MS"/>
              </a:rPr>
              <a:t> </a:t>
            </a:r>
            <a:r>
              <a:rPr sz="800" spc="-25" dirty="0">
                <a:solidFill>
                  <a:srgbClr val="474C55"/>
                </a:solidFill>
                <a:latin typeface="Trebuchet MS"/>
                <a:cs typeface="Trebuchet MS"/>
              </a:rPr>
              <a:t>results.</a:t>
            </a:r>
            <a:endParaRPr sz="800">
              <a:latin typeface="Trebuchet MS"/>
              <a:cs typeface="Trebuchet MS"/>
            </a:endParaRPr>
          </a:p>
          <a:p>
            <a:pPr marL="12700" marR="153670">
              <a:lnSpc>
                <a:spcPts val="900"/>
              </a:lnSpc>
              <a:spcBef>
                <a:spcPts val="300"/>
              </a:spcBef>
            </a:pPr>
            <a:r>
              <a:rPr sz="800" spc="-10" dirty="0">
                <a:solidFill>
                  <a:srgbClr val="474C55"/>
                </a:solidFill>
                <a:latin typeface="Calibri"/>
                <a:cs typeface="Calibri"/>
              </a:rPr>
              <a:t>Common</a:t>
            </a:r>
            <a:r>
              <a:rPr sz="800" spc="-35" dirty="0">
                <a:solidFill>
                  <a:srgbClr val="474C55"/>
                </a:solidFill>
                <a:latin typeface="Calibri"/>
                <a:cs typeface="Calibri"/>
              </a:rPr>
              <a:t> </a:t>
            </a:r>
            <a:r>
              <a:rPr sz="800" spc="-10" dirty="0">
                <a:solidFill>
                  <a:srgbClr val="474C55"/>
                </a:solidFill>
                <a:latin typeface="Calibri"/>
                <a:cs typeface="Calibri"/>
              </a:rPr>
              <a:t>stocks</a:t>
            </a:r>
            <a:r>
              <a:rPr sz="800" spc="-35" dirty="0">
                <a:solidFill>
                  <a:srgbClr val="474C55"/>
                </a:solidFill>
                <a:latin typeface="Calibri"/>
                <a:cs typeface="Calibri"/>
              </a:rPr>
              <a:t> </a:t>
            </a:r>
            <a:r>
              <a:rPr sz="800" spc="-15" dirty="0">
                <a:solidFill>
                  <a:srgbClr val="474C55"/>
                </a:solidFill>
                <a:latin typeface="Calibri"/>
                <a:cs typeface="Calibri"/>
              </a:rPr>
              <a:t>generally</a:t>
            </a:r>
            <a:r>
              <a:rPr sz="800" spc="-35" dirty="0">
                <a:solidFill>
                  <a:srgbClr val="474C55"/>
                </a:solidFill>
                <a:latin typeface="Calibri"/>
                <a:cs typeface="Calibri"/>
              </a:rPr>
              <a:t> </a:t>
            </a:r>
            <a:r>
              <a:rPr sz="800" spc="-15" dirty="0">
                <a:solidFill>
                  <a:srgbClr val="474C55"/>
                </a:solidFill>
                <a:latin typeface="Calibri"/>
                <a:cs typeface="Calibri"/>
              </a:rPr>
              <a:t>provide</a:t>
            </a:r>
            <a:r>
              <a:rPr sz="800" spc="-35" dirty="0">
                <a:solidFill>
                  <a:srgbClr val="474C55"/>
                </a:solidFill>
                <a:latin typeface="Calibri"/>
                <a:cs typeface="Calibri"/>
              </a:rPr>
              <a:t> </a:t>
            </a:r>
            <a:r>
              <a:rPr sz="800" spc="-20" dirty="0">
                <a:solidFill>
                  <a:srgbClr val="474C55"/>
                </a:solidFill>
                <a:latin typeface="Calibri"/>
                <a:cs typeface="Calibri"/>
              </a:rPr>
              <a:t>an</a:t>
            </a:r>
            <a:r>
              <a:rPr sz="800" spc="-35" dirty="0">
                <a:solidFill>
                  <a:srgbClr val="474C55"/>
                </a:solidFill>
                <a:latin typeface="Calibri"/>
                <a:cs typeface="Calibri"/>
              </a:rPr>
              <a:t> </a:t>
            </a:r>
            <a:r>
              <a:rPr sz="800" spc="-15" dirty="0">
                <a:solidFill>
                  <a:srgbClr val="474C55"/>
                </a:solidFill>
                <a:latin typeface="Calibri"/>
                <a:cs typeface="Calibri"/>
              </a:rPr>
              <a:t>opportunity</a:t>
            </a:r>
            <a:r>
              <a:rPr sz="800" spc="-35" dirty="0">
                <a:solidFill>
                  <a:srgbClr val="474C55"/>
                </a:solidFill>
                <a:latin typeface="Calibri"/>
                <a:cs typeface="Calibri"/>
              </a:rPr>
              <a:t> </a:t>
            </a:r>
            <a:r>
              <a:rPr sz="800" spc="-30" dirty="0">
                <a:solidFill>
                  <a:srgbClr val="474C55"/>
                </a:solidFill>
                <a:latin typeface="Calibri"/>
                <a:cs typeface="Calibri"/>
              </a:rPr>
              <a:t>for</a:t>
            </a:r>
            <a:r>
              <a:rPr sz="800" spc="-35" dirty="0">
                <a:solidFill>
                  <a:srgbClr val="474C55"/>
                </a:solidFill>
                <a:latin typeface="Calibri"/>
                <a:cs typeface="Calibri"/>
              </a:rPr>
              <a:t> </a:t>
            </a:r>
            <a:r>
              <a:rPr sz="800" spc="-30" dirty="0">
                <a:solidFill>
                  <a:srgbClr val="474C55"/>
                </a:solidFill>
                <a:latin typeface="Calibri"/>
                <a:cs typeface="Calibri"/>
              </a:rPr>
              <a:t>more</a:t>
            </a:r>
            <a:r>
              <a:rPr sz="800" spc="-35" dirty="0">
                <a:solidFill>
                  <a:srgbClr val="474C55"/>
                </a:solidFill>
                <a:latin typeface="Calibri"/>
                <a:cs typeface="Calibri"/>
              </a:rPr>
              <a:t> </a:t>
            </a:r>
            <a:r>
              <a:rPr sz="800" spc="-15" dirty="0">
                <a:solidFill>
                  <a:srgbClr val="474C55"/>
                </a:solidFill>
                <a:latin typeface="Calibri"/>
                <a:cs typeface="Calibri"/>
              </a:rPr>
              <a:t>capital</a:t>
            </a:r>
            <a:r>
              <a:rPr sz="800" spc="-35" dirty="0">
                <a:solidFill>
                  <a:srgbClr val="474C55"/>
                </a:solidFill>
                <a:latin typeface="Calibri"/>
                <a:cs typeface="Calibri"/>
              </a:rPr>
              <a:t> </a:t>
            </a:r>
            <a:r>
              <a:rPr sz="800" spc="-15" dirty="0">
                <a:solidFill>
                  <a:srgbClr val="474C55"/>
                </a:solidFill>
                <a:latin typeface="Calibri"/>
                <a:cs typeface="Calibri"/>
              </a:rPr>
              <a:t>appreciation</a:t>
            </a:r>
            <a:r>
              <a:rPr sz="800" spc="-35" dirty="0">
                <a:solidFill>
                  <a:srgbClr val="474C55"/>
                </a:solidFill>
                <a:latin typeface="Calibri"/>
                <a:cs typeface="Calibri"/>
              </a:rPr>
              <a:t> </a:t>
            </a:r>
            <a:r>
              <a:rPr sz="800" spc="-20" dirty="0">
                <a:solidFill>
                  <a:srgbClr val="474C55"/>
                </a:solidFill>
                <a:latin typeface="Calibri"/>
                <a:cs typeface="Calibri"/>
              </a:rPr>
              <a:t>than</a:t>
            </a:r>
            <a:r>
              <a:rPr sz="800" spc="-35" dirty="0">
                <a:solidFill>
                  <a:srgbClr val="474C55"/>
                </a:solidFill>
                <a:latin typeface="Calibri"/>
                <a:cs typeface="Calibri"/>
              </a:rPr>
              <a:t> </a:t>
            </a:r>
            <a:r>
              <a:rPr sz="800" spc="-15" dirty="0">
                <a:solidFill>
                  <a:srgbClr val="474C55"/>
                </a:solidFill>
                <a:latin typeface="Calibri"/>
                <a:cs typeface="Calibri"/>
              </a:rPr>
              <a:t>fixed-income</a:t>
            </a:r>
            <a:r>
              <a:rPr sz="800" spc="-35" dirty="0">
                <a:solidFill>
                  <a:srgbClr val="474C55"/>
                </a:solidFill>
                <a:latin typeface="Calibri"/>
                <a:cs typeface="Calibri"/>
              </a:rPr>
              <a:t> </a:t>
            </a:r>
            <a:r>
              <a:rPr sz="800" spc="-15" dirty="0">
                <a:solidFill>
                  <a:srgbClr val="474C55"/>
                </a:solidFill>
                <a:latin typeface="Calibri"/>
                <a:cs typeface="Calibri"/>
              </a:rPr>
              <a:t>investments</a:t>
            </a:r>
            <a:r>
              <a:rPr sz="800" spc="-35" dirty="0">
                <a:solidFill>
                  <a:srgbClr val="474C55"/>
                </a:solidFill>
                <a:latin typeface="Calibri"/>
                <a:cs typeface="Calibri"/>
              </a:rPr>
              <a:t> </a:t>
            </a:r>
            <a:r>
              <a:rPr sz="800" spc="-15" dirty="0">
                <a:solidFill>
                  <a:srgbClr val="474C55"/>
                </a:solidFill>
                <a:latin typeface="Calibri"/>
                <a:cs typeface="Calibri"/>
              </a:rPr>
              <a:t>but</a:t>
            </a:r>
            <a:r>
              <a:rPr sz="800" spc="-35" dirty="0">
                <a:solidFill>
                  <a:srgbClr val="474C55"/>
                </a:solidFill>
                <a:latin typeface="Calibri"/>
                <a:cs typeface="Calibri"/>
              </a:rPr>
              <a:t> </a:t>
            </a:r>
            <a:r>
              <a:rPr sz="800" spc="-20" dirty="0">
                <a:solidFill>
                  <a:srgbClr val="474C55"/>
                </a:solidFill>
                <a:latin typeface="Calibri"/>
                <a:cs typeface="Calibri"/>
              </a:rPr>
              <a:t>have</a:t>
            </a:r>
            <a:r>
              <a:rPr sz="800" spc="-35" dirty="0">
                <a:solidFill>
                  <a:srgbClr val="474C55"/>
                </a:solidFill>
                <a:latin typeface="Calibri"/>
                <a:cs typeface="Calibri"/>
              </a:rPr>
              <a:t> </a:t>
            </a:r>
            <a:r>
              <a:rPr sz="800" spc="-15" dirty="0">
                <a:solidFill>
                  <a:srgbClr val="474C55"/>
                </a:solidFill>
                <a:latin typeface="Calibri"/>
                <a:cs typeface="Calibri"/>
              </a:rPr>
              <a:t>also</a:t>
            </a:r>
            <a:r>
              <a:rPr sz="800" spc="-35" dirty="0">
                <a:solidFill>
                  <a:srgbClr val="474C55"/>
                </a:solidFill>
                <a:latin typeface="Calibri"/>
                <a:cs typeface="Calibri"/>
              </a:rPr>
              <a:t> </a:t>
            </a:r>
            <a:r>
              <a:rPr sz="800" spc="-15" dirty="0">
                <a:solidFill>
                  <a:srgbClr val="474C55"/>
                </a:solidFill>
                <a:latin typeface="Calibri"/>
                <a:cs typeface="Calibri"/>
              </a:rPr>
              <a:t>been</a:t>
            </a:r>
            <a:r>
              <a:rPr sz="800" spc="-35" dirty="0">
                <a:solidFill>
                  <a:srgbClr val="474C55"/>
                </a:solidFill>
                <a:latin typeface="Calibri"/>
                <a:cs typeface="Calibri"/>
              </a:rPr>
              <a:t> </a:t>
            </a:r>
            <a:r>
              <a:rPr sz="800" spc="-10" dirty="0">
                <a:solidFill>
                  <a:srgbClr val="474C55"/>
                </a:solidFill>
                <a:latin typeface="Calibri"/>
                <a:cs typeface="Calibri"/>
              </a:rPr>
              <a:t>subject</a:t>
            </a:r>
            <a:r>
              <a:rPr sz="800" spc="-35" dirty="0">
                <a:solidFill>
                  <a:srgbClr val="474C55"/>
                </a:solidFill>
                <a:latin typeface="Calibri"/>
                <a:cs typeface="Calibri"/>
              </a:rPr>
              <a:t> </a:t>
            </a:r>
            <a:r>
              <a:rPr sz="800" spc="-25" dirty="0">
                <a:solidFill>
                  <a:srgbClr val="474C55"/>
                </a:solidFill>
                <a:latin typeface="Calibri"/>
                <a:cs typeface="Calibri"/>
              </a:rPr>
              <a:t>to</a:t>
            </a:r>
            <a:r>
              <a:rPr sz="800" spc="-35" dirty="0">
                <a:solidFill>
                  <a:srgbClr val="474C55"/>
                </a:solidFill>
                <a:latin typeface="Calibri"/>
                <a:cs typeface="Calibri"/>
              </a:rPr>
              <a:t> </a:t>
            </a:r>
            <a:r>
              <a:rPr sz="800" spc="-20" dirty="0">
                <a:solidFill>
                  <a:srgbClr val="474C55"/>
                </a:solidFill>
                <a:latin typeface="Calibri"/>
                <a:cs typeface="Calibri"/>
              </a:rPr>
              <a:t>greater</a:t>
            </a:r>
            <a:r>
              <a:rPr sz="800" spc="-35" dirty="0">
                <a:solidFill>
                  <a:srgbClr val="474C55"/>
                </a:solidFill>
                <a:latin typeface="Calibri"/>
                <a:cs typeface="Calibri"/>
              </a:rPr>
              <a:t> </a:t>
            </a:r>
            <a:r>
              <a:rPr sz="800" spc="-25" dirty="0">
                <a:solidFill>
                  <a:srgbClr val="474C55"/>
                </a:solidFill>
                <a:latin typeface="Calibri"/>
                <a:cs typeface="Calibri"/>
              </a:rPr>
              <a:t>market  </a:t>
            </a:r>
            <a:r>
              <a:rPr sz="800" spc="-15" dirty="0">
                <a:solidFill>
                  <a:srgbClr val="474C55"/>
                </a:solidFill>
                <a:latin typeface="Calibri"/>
                <a:cs typeface="Calibri"/>
              </a:rPr>
              <a:t>fluctuations.</a:t>
            </a:r>
            <a:r>
              <a:rPr sz="800" spc="-40" dirty="0">
                <a:solidFill>
                  <a:srgbClr val="474C55"/>
                </a:solidFill>
                <a:latin typeface="Calibri"/>
                <a:cs typeface="Calibri"/>
              </a:rPr>
              <a:t> </a:t>
            </a:r>
            <a:r>
              <a:rPr sz="800" spc="-15" dirty="0">
                <a:solidFill>
                  <a:srgbClr val="474C55"/>
                </a:solidFill>
                <a:latin typeface="Calibri"/>
                <a:cs typeface="Calibri"/>
              </a:rPr>
              <a:t>Keep</a:t>
            </a:r>
            <a:r>
              <a:rPr sz="800" spc="-40" dirty="0">
                <a:solidFill>
                  <a:srgbClr val="474C55"/>
                </a:solidFill>
                <a:latin typeface="Calibri"/>
                <a:cs typeface="Calibri"/>
              </a:rPr>
              <a:t> </a:t>
            </a:r>
            <a:r>
              <a:rPr sz="800" spc="-10" dirty="0">
                <a:solidFill>
                  <a:srgbClr val="474C55"/>
                </a:solidFill>
                <a:latin typeface="Calibri"/>
                <a:cs typeface="Calibri"/>
              </a:rPr>
              <a:t>in</a:t>
            </a:r>
            <a:r>
              <a:rPr sz="800" spc="-40" dirty="0">
                <a:solidFill>
                  <a:srgbClr val="474C55"/>
                </a:solidFill>
                <a:latin typeface="Calibri"/>
                <a:cs typeface="Calibri"/>
              </a:rPr>
              <a:t> </a:t>
            </a:r>
            <a:r>
              <a:rPr sz="800" spc="-10" dirty="0">
                <a:solidFill>
                  <a:srgbClr val="474C55"/>
                </a:solidFill>
                <a:latin typeface="Calibri"/>
                <a:cs typeface="Calibri"/>
              </a:rPr>
              <a:t>mind,</a:t>
            </a:r>
            <a:r>
              <a:rPr sz="800" spc="-40" dirty="0">
                <a:solidFill>
                  <a:srgbClr val="474C55"/>
                </a:solidFill>
                <a:latin typeface="Calibri"/>
                <a:cs typeface="Calibri"/>
              </a:rPr>
              <a:t> </a:t>
            </a:r>
            <a:r>
              <a:rPr sz="800" spc="-15" dirty="0">
                <a:solidFill>
                  <a:srgbClr val="474C55"/>
                </a:solidFill>
                <a:latin typeface="Calibri"/>
                <a:cs typeface="Calibri"/>
              </a:rPr>
              <a:t>all</a:t>
            </a:r>
            <a:r>
              <a:rPr sz="800" spc="-40" dirty="0">
                <a:solidFill>
                  <a:srgbClr val="474C55"/>
                </a:solidFill>
                <a:latin typeface="Calibri"/>
                <a:cs typeface="Calibri"/>
              </a:rPr>
              <a:t> </a:t>
            </a:r>
            <a:r>
              <a:rPr sz="800" spc="-15" dirty="0">
                <a:solidFill>
                  <a:srgbClr val="474C55"/>
                </a:solidFill>
                <a:latin typeface="Calibri"/>
                <a:cs typeface="Calibri"/>
              </a:rPr>
              <a:t>investments</a:t>
            </a:r>
            <a:r>
              <a:rPr sz="800" spc="-40" dirty="0">
                <a:solidFill>
                  <a:srgbClr val="474C55"/>
                </a:solidFill>
                <a:latin typeface="Calibri"/>
                <a:cs typeface="Calibri"/>
              </a:rPr>
              <a:t> </a:t>
            </a:r>
            <a:r>
              <a:rPr sz="800" spc="-10" dirty="0">
                <a:solidFill>
                  <a:srgbClr val="474C55"/>
                </a:solidFill>
                <a:latin typeface="Calibri"/>
                <a:cs typeface="Calibri"/>
              </a:rPr>
              <a:t>do</a:t>
            </a:r>
            <a:r>
              <a:rPr sz="800" spc="-40" dirty="0">
                <a:solidFill>
                  <a:srgbClr val="474C55"/>
                </a:solidFill>
                <a:latin typeface="Calibri"/>
                <a:cs typeface="Calibri"/>
              </a:rPr>
              <a:t> </a:t>
            </a:r>
            <a:r>
              <a:rPr sz="800" spc="-20" dirty="0">
                <a:solidFill>
                  <a:srgbClr val="474C55"/>
                </a:solidFill>
                <a:latin typeface="Calibri"/>
                <a:cs typeface="Calibri"/>
              </a:rPr>
              <a:t>not</a:t>
            </a:r>
            <a:r>
              <a:rPr sz="800" spc="-40" dirty="0">
                <a:solidFill>
                  <a:srgbClr val="474C55"/>
                </a:solidFill>
                <a:latin typeface="Calibri"/>
                <a:cs typeface="Calibri"/>
              </a:rPr>
              <a:t> </a:t>
            </a:r>
            <a:r>
              <a:rPr sz="800" spc="-20" dirty="0">
                <a:solidFill>
                  <a:srgbClr val="474C55"/>
                </a:solidFill>
                <a:latin typeface="Calibri"/>
                <a:cs typeface="Calibri"/>
              </a:rPr>
              <a:t>guarantee</a:t>
            </a:r>
            <a:r>
              <a:rPr sz="800" spc="-40" dirty="0">
                <a:solidFill>
                  <a:srgbClr val="474C55"/>
                </a:solidFill>
                <a:latin typeface="Calibri"/>
                <a:cs typeface="Calibri"/>
              </a:rPr>
              <a:t> </a:t>
            </a:r>
            <a:r>
              <a:rPr sz="800" spc="-25" dirty="0">
                <a:solidFill>
                  <a:srgbClr val="474C55"/>
                </a:solidFill>
                <a:latin typeface="Calibri"/>
                <a:cs typeface="Calibri"/>
              </a:rPr>
              <a:t>a</a:t>
            </a:r>
            <a:r>
              <a:rPr sz="800" spc="-40" dirty="0">
                <a:solidFill>
                  <a:srgbClr val="474C55"/>
                </a:solidFill>
                <a:latin typeface="Calibri"/>
                <a:cs typeface="Calibri"/>
              </a:rPr>
              <a:t> </a:t>
            </a:r>
            <a:r>
              <a:rPr sz="800" spc="-25" dirty="0">
                <a:solidFill>
                  <a:srgbClr val="474C55"/>
                </a:solidFill>
                <a:latin typeface="Calibri"/>
                <a:cs typeface="Calibri"/>
              </a:rPr>
              <a:t>profit</a:t>
            </a:r>
            <a:r>
              <a:rPr sz="800" spc="-40" dirty="0">
                <a:solidFill>
                  <a:srgbClr val="474C55"/>
                </a:solidFill>
                <a:latin typeface="Calibri"/>
                <a:cs typeface="Calibri"/>
              </a:rPr>
              <a:t> </a:t>
            </a:r>
            <a:r>
              <a:rPr sz="800" spc="-25" dirty="0">
                <a:solidFill>
                  <a:srgbClr val="474C55"/>
                </a:solidFill>
                <a:latin typeface="Calibri"/>
                <a:cs typeface="Calibri"/>
              </a:rPr>
              <a:t>or</a:t>
            </a:r>
            <a:r>
              <a:rPr sz="800" spc="-40" dirty="0">
                <a:solidFill>
                  <a:srgbClr val="474C55"/>
                </a:solidFill>
                <a:latin typeface="Calibri"/>
                <a:cs typeface="Calibri"/>
              </a:rPr>
              <a:t> </a:t>
            </a:r>
            <a:r>
              <a:rPr sz="800" spc="-20" dirty="0">
                <a:solidFill>
                  <a:srgbClr val="474C55"/>
                </a:solidFill>
                <a:latin typeface="Calibri"/>
                <a:cs typeface="Calibri"/>
              </a:rPr>
              <a:t>protect</a:t>
            </a:r>
            <a:r>
              <a:rPr sz="800" spc="-40" dirty="0">
                <a:solidFill>
                  <a:srgbClr val="474C55"/>
                </a:solidFill>
                <a:latin typeface="Calibri"/>
                <a:cs typeface="Calibri"/>
              </a:rPr>
              <a:t> </a:t>
            </a:r>
            <a:r>
              <a:rPr sz="800" spc="-10" dirty="0">
                <a:solidFill>
                  <a:srgbClr val="474C55"/>
                </a:solidFill>
                <a:latin typeface="Calibri"/>
                <a:cs typeface="Calibri"/>
              </a:rPr>
              <a:t>against</a:t>
            </a:r>
            <a:r>
              <a:rPr sz="800" spc="-40" dirty="0">
                <a:solidFill>
                  <a:srgbClr val="474C55"/>
                </a:solidFill>
                <a:latin typeface="Calibri"/>
                <a:cs typeface="Calibri"/>
              </a:rPr>
              <a:t> </a:t>
            </a:r>
            <a:r>
              <a:rPr sz="800" spc="-25" dirty="0">
                <a:solidFill>
                  <a:srgbClr val="474C55"/>
                </a:solidFill>
                <a:latin typeface="Calibri"/>
                <a:cs typeface="Calibri"/>
              </a:rPr>
              <a:t>a</a:t>
            </a:r>
            <a:r>
              <a:rPr sz="800" spc="-40" dirty="0">
                <a:solidFill>
                  <a:srgbClr val="474C55"/>
                </a:solidFill>
                <a:latin typeface="Calibri"/>
                <a:cs typeface="Calibri"/>
              </a:rPr>
              <a:t> </a:t>
            </a:r>
            <a:r>
              <a:rPr sz="800" spc="-10" dirty="0">
                <a:solidFill>
                  <a:srgbClr val="474C55"/>
                </a:solidFill>
                <a:latin typeface="Calibri"/>
                <a:cs typeface="Calibri"/>
              </a:rPr>
              <a:t>loss.</a:t>
            </a:r>
            <a:endParaRPr sz="800">
              <a:latin typeface="Calibri"/>
              <a:cs typeface="Calibri"/>
            </a:endParaRPr>
          </a:p>
        </p:txBody>
      </p:sp>
      <p:sp>
        <p:nvSpPr>
          <p:cNvPr id="18" name="object 18"/>
          <p:cNvSpPr txBox="1"/>
          <p:nvPr/>
        </p:nvSpPr>
        <p:spPr>
          <a:xfrm>
            <a:off x="3907480" y="5216843"/>
            <a:ext cx="78740" cy="133350"/>
          </a:xfrm>
          <a:prstGeom prst="rect">
            <a:avLst/>
          </a:prstGeom>
        </p:spPr>
        <p:txBody>
          <a:bodyPr vert="horz" wrap="square" lIns="0" tIns="0" rIns="0" bIns="0" rtlCol="0">
            <a:spAutoFit/>
          </a:bodyPr>
          <a:lstStyle/>
          <a:p>
            <a:pPr marL="12700">
              <a:lnSpc>
                <a:spcPct val="100000"/>
              </a:lnSpc>
            </a:pPr>
            <a:r>
              <a:rPr sz="800" spc="-5" dirty="0">
                <a:solidFill>
                  <a:srgbClr val="6D6E71"/>
                </a:solidFill>
                <a:latin typeface="Trebuchet MS"/>
                <a:cs typeface="Trebuchet MS"/>
              </a:rPr>
              <a:t>0</a:t>
            </a:r>
            <a:endParaRPr sz="800">
              <a:latin typeface="Trebuchet MS"/>
              <a:cs typeface="Trebuchet MS"/>
            </a:endParaRPr>
          </a:p>
        </p:txBody>
      </p:sp>
      <p:sp>
        <p:nvSpPr>
          <p:cNvPr id="19" name="object 19"/>
          <p:cNvSpPr txBox="1"/>
          <p:nvPr/>
        </p:nvSpPr>
        <p:spPr>
          <a:xfrm>
            <a:off x="4973771" y="5219891"/>
            <a:ext cx="132080" cy="133350"/>
          </a:xfrm>
          <a:prstGeom prst="rect">
            <a:avLst/>
          </a:prstGeom>
        </p:spPr>
        <p:txBody>
          <a:bodyPr vert="horz" wrap="square" lIns="0" tIns="0" rIns="0" bIns="0" rtlCol="0">
            <a:spAutoFit/>
          </a:bodyPr>
          <a:lstStyle/>
          <a:p>
            <a:pPr marL="12700">
              <a:lnSpc>
                <a:spcPct val="100000"/>
              </a:lnSpc>
            </a:pPr>
            <a:r>
              <a:rPr sz="800" spc="-5" dirty="0">
                <a:solidFill>
                  <a:srgbClr val="6D6E71"/>
                </a:solidFill>
                <a:latin typeface="Trebuchet MS"/>
                <a:cs typeface="Trebuchet MS"/>
              </a:rPr>
              <a:t>20</a:t>
            </a:r>
            <a:endParaRPr sz="800">
              <a:latin typeface="Trebuchet MS"/>
              <a:cs typeface="Trebuchet MS"/>
            </a:endParaRPr>
          </a:p>
        </p:txBody>
      </p:sp>
      <p:sp>
        <p:nvSpPr>
          <p:cNvPr id="20" name="object 20"/>
          <p:cNvSpPr txBox="1"/>
          <p:nvPr/>
        </p:nvSpPr>
        <p:spPr>
          <a:xfrm>
            <a:off x="6066683" y="5219891"/>
            <a:ext cx="132080" cy="133350"/>
          </a:xfrm>
          <a:prstGeom prst="rect">
            <a:avLst/>
          </a:prstGeom>
        </p:spPr>
        <p:txBody>
          <a:bodyPr vert="horz" wrap="square" lIns="0" tIns="0" rIns="0" bIns="0" rtlCol="0">
            <a:spAutoFit/>
          </a:bodyPr>
          <a:lstStyle/>
          <a:p>
            <a:pPr marL="12700">
              <a:lnSpc>
                <a:spcPct val="100000"/>
              </a:lnSpc>
            </a:pPr>
            <a:r>
              <a:rPr sz="800" spc="-5" dirty="0">
                <a:solidFill>
                  <a:srgbClr val="6D6E71"/>
                </a:solidFill>
                <a:latin typeface="Trebuchet MS"/>
                <a:cs typeface="Trebuchet MS"/>
              </a:rPr>
              <a:t>40</a:t>
            </a:r>
            <a:endParaRPr sz="800">
              <a:latin typeface="Trebuchet MS"/>
              <a:cs typeface="Trebuchet MS"/>
            </a:endParaRPr>
          </a:p>
        </p:txBody>
      </p:sp>
      <p:sp>
        <p:nvSpPr>
          <p:cNvPr id="21" name="object 21"/>
          <p:cNvSpPr txBox="1"/>
          <p:nvPr/>
        </p:nvSpPr>
        <p:spPr>
          <a:xfrm>
            <a:off x="7159594" y="5219891"/>
            <a:ext cx="132080" cy="133350"/>
          </a:xfrm>
          <a:prstGeom prst="rect">
            <a:avLst/>
          </a:prstGeom>
        </p:spPr>
        <p:txBody>
          <a:bodyPr vert="horz" wrap="square" lIns="0" tIns="0" rIns="0" bIns="0" rtlCol="0">
            <a:spAutoFit/>
          </a:bodyPr>
          <a:lstStyle/>
          <a:p>
            <a:pPr marL="12700">
              <a:lnSpc>
                <a:spcPct val="100000"/>
              </a:lnSpc>
            </a:pPr>
            <a:r>
              <a:rPr sz="800" spc="-5" dirty="0">
                <a:solidFill>
                  <a:srgbClr val="6D6E71"/>
                </a:solidFill>
                <a:latin typeface="Trebuchet MS"/>
                <a:cs typeface="Trebuchet MS"/>
              </a:rPr>
              <a:t>60</a:t>
            </a:r>
            <a:endParaRPr sz="800">
              <a:latin typeface="Trebuchet MS"/>
              <a:cs typeface="Trebuchet MS"/>
            </a:endParaRPr>
          </a:p>
        </p:txBody>
      </p:sp>
      <p:sp>
        <p:nvSpPr>
          <p:cNvPr id="22" name="object 22"/>
          <p:cNvSpPr txBox="1"/>
          <p:nvPr/>
        </p:nvSpPr>
        <p:spPr>
          <a:xfrm>
            <a:off x="8252505" y="5219891"/>
            <a:ext cx="132080" cy="133350"/>
          </a:xfrm>
          <a:prstGeom prst="rect">
            <a:avLst/>
          </a:prstGeom>
        </p:spPr>
        <p:txBody>
          <a:bodyPr vert="horz" wrap="square" lIns="0" tIns="0" rIns="0" bIns="0" rtlCol="0">
            <a:spAutoFit/>
          </a:bodyPr>
          <a:lstStyle/>
          <a:p>
            <a:pPr marL="12700">
              <a:lnSpc>
                <a:spcPct val="100000"/>
              </a:lnSpc>
            </a:pPr>
            <a:r>
              <a:rPr sz="800" spc="-5" dirty="0">
                <a:solidFill>
                  <a:srgbClr val="6D6E71"/>
                </a:solidFill>
                <a:latin typeface="Trebuchet MS"/>
                <a:cs typeface="Trebuchet MS"/>
              </a:rPr>
              <a:t>80</a:t>
            </a:r>
            <a:endParaRPr sz="800">
              <a:latin typeface="Trebuchet MS"/>
              <a:cs typeface="Trebuchet MS"/>
            </a:endParaRPr>
          </a:p>
        </p:txBody>
      </p:sp>
      <p:sp>
        <p:nvSpPr>
          <p:cNvPr id="23" name="object 23"/>
          <p:cNvSpPr txBox="1"/>
          <p:nvPr/>
        </p:nvSpPr>
        <p:spPr>
          <a:xfrm>
            <a:off x="9318797" y="5219891"/>
            <a:ext cx="185420" cy="133350"/>
          </a:xfrm>
          <a:prstGeom prst="rect">
            <a:avLst/>
          </a:prstGeom>
        </p:spPr>
        <p:txBody>
          <a:bodyPr vert="horz" wrap="square" lIns="0" tIns="0" rIns="0" bIns="0" rtlCol="0">
            <a:spAutoFit/>
          </a:bodyPr>
          <a:lstStyle/>
          <a:p>
            <a:pPr marL="12700">
              <a:lnSpc>
                <a:spcPct val="100000"/>
              </a:lnSpc>
            </a:pPr>
            <a:r>
              <a:rPr sz="800" spc="-5" dirty="0">
                <a:solidFill>
                  <a:srgbClr val="6D6E71"/>
                </a:solidFill>
                <a:latin typeface="Trebuchet MS"/>
                <a:cs typeface="Trebuchet MS"/>
              </a:rPr>
              <a:t>100</a:t>
            </a:r>
            <a:endParaRPr sz="800">
              <a:latin typeface="Trebuchet MS"/>
              <a:cs typeface="Trebuchet MS"/>
            </a:endParaRPr>
          </a:p>
        </p:txBody>
      </p:sp>
      <p:sp>
        <p:nvSpPr>
          <p:cNvPr id="24" name="object 24"/>
          <p:cNvSpPr txBox="1"/>
          <p:nvPr/>
        </p:nvSpPr>
        <p:spPr>
          <a:xfrm>
            <a:off x="2839817" y="2808178"/>
            <a:ext cx="1005840" cy="200025"/>
          </a:xfrm>
          <a:prstGeom prst="rect">
            <a:avLst/>
          </a:prstGeom>
        </p:spPr>
        <p:txBody>
          <a:bodyPr vert="horz" wrap="square" lIns="0" tIns="0" rIns="0" bIns="0" rtlCol="0">
            <a:spAutoFit/>
          </a:bodyPr>
          <a:lstStyle/>
          <a:p>
            <a:pPr marL="12700">
              <a:lnSpc>
                <a:spcPct val="100000"/>
              </a:lnSpc>
            </a:pPr>
            <a:r>
              <a:rPr sz="1200" spc="5" dirty="0">
                <a:solidFill>
                  <a:srgbClr val="6D6E71"/>
                </a:solidFill>
                <a:latin typeface="Tahoma"/>
                <a:cs typeface="Tahoma"/>
              </a:rPr>
              <a:t>1-year</a:t>
            </a:r>
            <a:r>
              <a:rPr sz="1200" spc="-140" dirty="0">
                <a:solidFill>
                  <a:srgbClr val="6D6E71"/>
                </a:solidFill>
                <a:latin typeface="Tahoma"/>
                <a:cs typeface="Tahoma"/>
              </a:rPr>
              <a:t> </a:t>
            </a:r>
            <a:r>
              <a:rPr sz="1200" spc="15" dirty="0">
                <a:solidFill>
                  <a:srgbClr val="6D6E71"/>
                </a:solidFill>
                <a:latin typeface="Tahoma"/>
                <a:cs typeface="Tahoma"/>
              </a:rPr>
              <a:t>periods</a:t>
            </a:r>
            <a:endParaRPr sz="1200">
              <a:latin typeface="Tahoma"/>
              <a:cs typeface="Tahoma"/>
            </a:endParaRPr>
          </a:p>
        </p:txBody>
      </p:sp>
      <p:sp>
        <p:nvSpPr>
          <p:cNvPr id="25" name="object 25"/>
          <p:cNvSpPr txBox="1"/>
          <p:nvPr/>
        </p:nvSpPr>
        <p:spPr>
          <a:xfrm>
            <a:off x="2839817" y="3422807"/>
            <a:ext cx="1005840" cy="200025"/>
          </a:xfrm>
          <a:prstGeom prst="rect">
            <a:avLst/>
          </a:prstGeom>
        </p:spPr>
        <p:txBody>
          <a:bodyPr vert="horz" wrap="square" lIns="0" tIns="0" rIns="0" bIns="0" rtlCol="0">
            <a:spAutoFit/>
          </a:bodyPr>
          <a:lstStyle/>
          <a:p>
            <a:pPr marL="12700">
              <a:lnSpc>
                <a:spcPct val="100000"/>
              </a:lnSpc>
            </a:pPr>
            <a:r>
              <a:rPr sz="1200" spc="5" dirty="0">
                <a:solidFill>
                  <a:srgbClr val="6D6E71"/>
                </a:solidFill>
                <a:latin typeface="Tahoma"/>
                <a:cs typeface="Tahoma"/>
              </a:rPr>
              <a:t>5-year</a:t>
            </a:r>
            <a:r>
              <a:rPr sz="1200" spc="-140" dirty="0">
                <a:solidFill>
                  <a:srgbClr val="6D6E71"/>
                </a:solidFill>
                <a:latin typeface="Tahoma"/>
                <a:cs typeface="Tahoma"/>
              </a:rPr>
              <a:t> </a:t>
            </a:r>
            <a:r>
              <a:rPr sz="1200" spc="15" dirty="0">
                <a:solidFill>
                  <a:srgbClr val="6D6E71"/>
                </a:solidFill>
                <a:latin typeface="Tahoma"/>
                <a:cs typeface="Tahoma"/>
              </a:rPr>
              <a:t>periods</a:t>
            </a:r>
            <a:endParaRPr sz="1200">
              <a:latin typeface="Tahoma"/>
              <a:cs typeface="Tahoma"/>
            </a:endParaRPr>
          </a:p>
        </p:txBody>
      </p:sp>
      <p:sp>
        <p:nvSpPr>
          <p:cNvPr id="26" name="object 26"/>
          <p:cNvSpPr txBox="1"/>
          <p:nvPr/>
        </p:nvSpPr>
        <p:spPr>
          <a:xfrm>
            <a:off x="2760265" y="4037436"/>
            <a:ext cx="1085215" cy="200025"/>
          </a:xfrm>
          <a:prstGeom prst="rect">
            <a:avLst/>
          </a:prstGeom>
        </p:spPr>
        <p:txBody>
          <a:bodyPr vert="horz" wrap="square" lIns="0" tIns="0" rIns="0" bIns="0" rtlCol="0">
            <a:spAutoFit/>
          </a:bodyPr>
          <a:lstStyle/>
          <a:p>
            <a:pPr marL="12700">
              <a:lnSpc>
                <a:spcPct val="100000"/>
              </a:lnSpc>
            </a:pPr>
            <a:r>
              <a:rPr sz="1200" dirty="0">
                <a:solidFill>
                  <a:srgbClr val="6D6E71"/>
                </a:solidFill>
                <a:latin typeface="Tahoma"/>
                <a:cs typeface="Tahoma"/>
              </a:rPr>
              <a:t>10-year</a:t>
            </a:r>
            <a:r>
              <a:rPr sz="1200" spc="-135" dirty="0">
                <a:solidFill>
                  <a:srgbClr val="6D6E71"/>
                </a:solidFill>
                <a:latin typeface="Tahoma"/>
                <a:cs typeface="Tahoma"/>
              </a:rPr>
              <a:t> </a:t>
            </a:r>
            <a:r>
              <a:rPr sz="1200" spc="15" dirty="0">
                <a:solidFill>
                  <a:srgbClr val="6D6E71"/>
                </a:solidFill>
                <a:latin typeface="Tahoma"/>
                <a:cs typeface="Tahoma"/>
              </a:rPr>
              <a:t>periods</a:t>
            </a:r>
            <a:endParaRPr sz="1200">
              <a:latin typeface="Tahoma"/>
              <a:cs typeface="Tahoma"/>
            </a:endParaRPr>
          </a:p>
        </p:txBody>
      </p:sp>
      <p:sp>
        <p:nvSpPr>
          <p:cNvPr id="27" name="object 27"/>
          <p:cNvSpPr txBox="1"/>
          <p:nvPr/>
        </p:nvSpPr>
        <p:spPr>
          <a:xfrm>
            <a:off x="2760265" y="4652065"/>
            <a:ext cx="1085215" cy="200025"/>
          </a:xfrm>
          <a:prstGeom prst="rect">
            <a:avLst/>
          </a:prstGeom>
        </p:spPr>
        <p:txBody>
          <a:bodyPr vert="horz" wrap="square" lIns="0" tIns="0" rIns="0" bIns="0" rtlCol="0">
            <a:spAutoFit/>
          </a:bodyPr>
          <a:lstStyle/>
          <a:p>
            <a:pPr marL="12700">
              <a:lnSpc>
                <a:spcPct val="100000"/>
              </a:lnSpc>
            </a:pPr>
            <a:r>
              <a:rPr sz="1200" dirty="0">
                <a:solidFill>
                  <a:srgbClr val="6D6E71"/>
                </a:solidFill>
                <a:latin typeface="Tahoma"/>
                <a:cs typeface="Tahoma"/>
              </a:rPr>
              <a:t>20-year</a:t>
            </a:r>
            <a:r>
              <a:rPr sz="1200" spc="-135" dirty="0">
                <a:solidFill>
                  <a:srgbClr val="6D6E71"/>
                </a:solidFill>
                <a:latin typeface="Tahoma"/>
                <a:cs typeface="Tahoma"/>
              </a:rPr>
              <a:t> </a:t>
            </a:r>
            <a:r>
              <a:rPr sz="1200" spc="15" dirty="0">
                <a:solidFill>
                  <a:srgbClr val="6D6E71"/>
                </a:solidFill>
                <a:latin typeface="Tahoma"/>
                <a:cs typeface="Tahoma"/>
              </a:rPr>
              <a:t>periods</a:t>
            </a:r>
            <a:endParaRPr sz="1200">
              <a:latin typeface="Tahoma"/>
              <a:cs typeface="Tahoma"/>
            </a:endParaRPr>
          </a:p>
        </p:txBody>
      </p:sp>
      <p:graphicFrame>
        <p:nvGraphicFramePr>
          <p:cNvPr id="28" name="object 28"/>
          <p:cNvGraphicFramePr>
            <a:graphicFrameLocks noGrp="1"/>
          </p:cNvGraphicFramePr>
          <p:nvPr/>
        </p:nvGraphicFramePr>
        <p:xfrm>
          <a:off x="3941987" y="2711869"/>
          <a:ext cx="5463954" cy="2441518"/>
        </p:xfrm>
        <a:graphic>
          <a:graphicData uri="http://schemas.openxmlformats.org/drawingml/2006/table">
            <a:tbl>
              <a:tblPr firstRow="1" bandRow="1">
                <a:tableStyleId>{2D5ABB26-0587-4C30-8999-92F81FD0307C}</a:tableStyleId>
              </a:tblPr>
              <a:tblGrid>
                <a:gridCol w="1092789">
                  <a:extLst>
                    <a:ext uri="{9D8B030D-6E8A-4147-A177-3AD203B41FA5}">
                      <a16:colId xmlns:a16="http://schemas.microsoft.com/office/drawing/2014/main" val="20000"/>
                    </a:ext>
                  </a:extLst>
                </a:gridCol>
                <a:gridCol w="1092795">
                  <a:extLst>
                    <a:ext uri="{9D8B030D-6E8A-4147-A177-3AD203B41FA5}">
                      <a16:colId xmlns:a16="http://schemas.microsoft.com/office/drawing/2014/main" val="20001"/>
                    </a:ext>
                  </a:extLst>
                </a:gridCol>
                <a:gridCol w="1092795">
                  <a:extLst>
                    <a:ext uri="{9D8B030D-6E8A-4147-A177-3AD203B41FA5}">
                      <a16:colId xmlns:a16="http://schemas.microsoft.com/office/drawing/2014/main" val="20002"/>
                    </a:ext>
                  </a:extLst>
                </a:gridCol>
                <a:gridCol w="273533">
                  <a:extLst>
                    <a:ext uri="{9D8B030D-6E8A-4147-A177-3AD203B41FA5}">
                      <a16:colId xmlns:a16="http://schemas.microsoft.com/office/drawing/2014/main" val="20003"/>
                    </a:ext>
                  </a:extLst>
                </a:gridCol>
                <a:gridCol w="437172">
                  <a:extLst>
                    <a:ext uri="{9D8B030D-6E8A-4147-A177-3AD203B41FA5}">
                      <a16:colId xmlns:a16="http://schemas.microsoft.com/office/drawing/2014/main" val="20004"/>
                    </a:ext>
                  </a:extLst>
                </a:gridCol>
                <a:gridCol w="382077">
                  <a:extLst>
                    <a:ext uri="{9D8B030D-6E8A-4147-A177-3AD203B41FA5}">
                      <a16:colId xmlns:a16="http://schemas.microsoft.com/office/drawing/2014/main" val="20005"/>
                    </a:ext>
                  </a:extLst>
                </a:gridCol>
                <a:gridCol w="437593">
                  <a:extLst>
                    <a:ext uri="{9D8B030D-6E8A-4147-A177-3AD203B41FA5}">
                      <a16:colId xmlns:a16="http://schemas.microsoft.com/office/drawing/2014/main" val="20006"/>
                    </a:ext>
                  </a:extLst>
                </a:gridCol>
                <a:gridCol w="655200">
                  <a:extLst>
                    <a:ext uri="{9D8B030D-6E8A-4147-A177-3AD203B41FA5}">
                      <a16:colId xmlns:a16="http://schemas.microsoft.com/office/drawing/2014/main" val="20007"/>
                    </a:ext>
                  </a:extLst>
                </a:gridCol>
              </a:tblGrid>
              <a:tr h="421741">
                <a:tc gridSpan="5">
                  <a:txBody>
                    <a:bodyPr/>
                    <a:lstStyle/>
                    <a:p>
                      <a:pPr marR="109855" algn="r">
                        <a:lnSpc>
                          <a:spcPct val="100000"/>
                        </a:lnSpc>
                        <a:spcBef>
                          <a:spcPts val="830"/>
                        </a:spcBef>
                      </a:pPr>
                      <a:r>
                        <a:rPr sz="1200" dirty="0">
                          <a:solidFill>
                            <a:srgbClr val="FFFFFF"/>
                          </a:solidFill>
                          <a:latin typeface="Century Gothic"/>
                          <a:cs typeface="Century Gothic"/>
                        </a:rPr>
                        <a:t>73%</a:t>
                      </a:r>
                      <a:endParaRPr sz="1200">
                        <a:latin typeface="Century Gothic"/>
                        <a:cs typeface="Century Gothic"/>
                      </a:endParaRPr>
                    </a:p>
                  </a:txBody>
                  <a:tcPr marL="0" marR="0" marT="105410" marB="0">
                    <a:lnL w="9525">
                      <a:solidFill>
                        <a:srgbClr val="A3A7A9"/>
                      </a:solidFill>
                      <a:prstDash val="solid"/>
                    </a:lnL>
                    <a:solidFill>
                      <a:srgbClr val="005776"/>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3">
                  <a:txBody>
                    <a:bodyPr/>
                    <a:lstStyle/>
                    <a:p>
                      <a:pPr marR="113664" algn="r">
                        <a:lnSpc>
                          <a:spcPct val="100000"/>
                        </a:lnSpc>
                        <a:spcBef>
                          <a:spcPts val="720"/>
                        </a:spcBef>
                      </a:pPr>
                      <a:r>
                        <a:rPr sz="1200" dirty="0">
                          <a:solidFill>
                            <a:srgbClr val="474C55"/>
                          </a:solidFill>
                          <a:latin typeface="Century Gothic"/>
                          <a:cs typeface="Century Gothic"/>
                        </a:rPr>
                        <a:t>27%</a:t>
                      </a:r>
                      <a:endParaRPr sz="1200">
                        <a:latin typeface="Century Gothic"/>
                        <a:cs typeface="Century Gothic"/>
                      </a:endParaRPr>
                    </a:p>
                  </a:txBody>
                  <a:tcPr marL="0" marR="0" marT="91440" marB="0">
                    <a:lnR w="3175">
                      <a:solidFill>
                        <a:srgbClr val="A3A7A9"/>
                      </a:solidFill>
                      <a:prstDash val="solid"/>
                    </a:lnR>
                    <a:solidFill>
                      <a:srgbClr val="E1E2E3"/>
                    </a:solidFill>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188988">
                <a:tc>
                  <a:txBody>
                    <a:bodyPr/>
                    <a:lstStyle/>
                    <a:p>
                      <a:endParaRPr sz="1200">
                        <a:latin typeface="Century Gothic"/>
                        <a:cs typeface="Century Gothic"/>
                      </a:endParaRPr>
                    </a:p>
                  </a:txBody>
                  <a:tcPr marL="0" marR="0" marT="0" marB="0">
                    <a:lnL w="952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gridSpan="3">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extLst>
                  <a:ext uri="{0D108BD9-81ED-4DB2-BD59-A6C34878D82A}">
                    <a16:rowId xmlns:a16="http://schemas.microsoft.com/office/drawing/2014/main" val="10001"/>
                  </a:ext>
                </a:extLst>
              </a:tr>
              <a:tr h="421741">
                <a:tc gridSpan="4">
                  <a:txBody>
                    <a:bodyPr/>
                    <a:lstStyle/>
                    <a:p>
                      <a:pPr marR="94615" algn="r">
                        <a:lnSpc>
                          <a:spcPct val="100000"/>
                        </a:lnSpc>
                        <a:spcBef>
                          <a:spcPts val="860"/>
                        </a:spcBef>
                      </a:pPr>
                      <a:r>
                        <a:rPr sz="1200" dirty="0">
                          <a:solidFill>
                            <a:srgbClr val="FFFFFF"/>
                          </a:solidFill>
                          <a:latin typeface="Century Gothic"/>
                          <a:cs typeface="Century Gothic"/>
                        </a:rPr>
                        <a:t>65%</a:t>
                      </a:r>
                      <a:endParaRPr sz="1200">
                        <a:latin typeface="Century Gothic"/>
                        <a:cs typeface="Century Gothic"/>
                      </a:endParaRPr>
                    </a:p>
                  </a:txBody>
                  <a:tcPr marL="0" marR="0" marT="109220" marB="0">
                    <a:lnL w="9525">
                      <a:solidFill>
                        <a:srgbClr val="A3A7A9"/>
                      </a:solidFill>
                      <a:prstDash val="solid"/>
                    </a:lnL>
                    <a:solidFill>
                      <a:srgbClr val="005776"/>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gridSpan="4">
                  <a:txBody>
                    <a:bodyPr/>
                    <a:lstStyle/>
                    <a:p>
                      <a:pPr marR="107314" algn="r">
                        <a:lnSpc>
                          <a:spcPct val="100000"/>
                        </a:lnSpc>
                        <a:spcBef>
                          <a:spcPts val="860"/>
                        </a:spcBef>
                      </a:pPr>
                      <a:r>
                        <a:rPr sz="1200" dirty="0">
                          <a:solidFill>
                            <a:srgbClr val="474C55"/>
                          </a:solidFill>
                          <a:latin typeface="Century Gothic"/>
                          <a:cs typeface="Century Gothic"/>
                        </a:rPr>
                        <a:t>35%</a:t>
                      </a:r>
                      <a:endParaRPr sz="1200">
                        <a:latin typeface="Century Gothic"/>
                        <a:cs typeface="Century Gothic"/>
                      </a:endParaRPr>
                    </a:p>
                  </a:txBody>
                  <a:tcPr marL="0" marR="0" marT="109220" marB="0">
                    <a:lnR w="3175">
                      <a:solidFill>
                        <a:srgbClr val="A3A7A9"/>
                      </a:solidFill>
                      <a:prstDash val="solid"/>
                    </a:lnR>
                    <a:solidFill>
                      <a:srgbClr val="E1E2E3"/>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2"/>
                  </a:ext>
                </a:extLst>
              </a:tr>
              <a:tr h="189014">
                <a:tc>
                  <a:txBody>
                    <a:bodyPr/>
                    <a:lstStyle/>
                    <a:p>
                      <a:endParaRPr sz="1200">
                        <a:latin typeface="Century Gothic"/>
                        <a:cs typeface="Century Gothic"/>
                      </a:endParaRPr>
                    </a:p>
                  </a:txBody>
                  <a:tcPr marL="0" marR="0" marT="0" marB="0">
                    <a:lnL w="952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gridSpan="3">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extLst>
                  <a:ext uri="{0D108BD9-81ED-4DB2-BD59-A6C34878D82A}">
                    <a16:rowId xmlns:a16="http://schemas.microsoft.com/office/drawing/2014/main" val="10003"/>
                  </a:ext>
                </a:extLst>
              </a:tr>
              <a:tr h="421728">
                <a:tc gridSpan="7">
                  <a:txBody>
                    <a:bodyPr/>
                    <a:lstStyle/>
                    <a:p>
                      <a:pPr marR="140335" algn="r">
                        <a:lnSpc>
                          <a:spcPct val="100000"/>
                        </a:lnSpc>
                        <a:spcBef>
                          <a:spcPts val="910"/>
                        </a:spcBef>
                      </a:pPr>
                      <a:r>
                        <a:rPr sz="1200" dirty="0">
                          <a:solidFill>
                            <a:srgbClr val="FFFFFF"/>
                          </a:solidFill>
                          <a:latin typeface="Century Gothic"/>
                          <a:cs typeface="Century Gothic"/>
                        </a:rPr>
                        <a:t>88%</a:t>
                      </a:r>
                      <a:endParaRPr sz="1200">
                        <a:latin typeface="Century Gothic"/>
                        <a:cs typeface="Century Gothic"/>
                      </a:endParaRPr>
                    </a:p>
                  </a:txBody>
                  <a:tcPr marL="0" marR="0" marT="115570" marB="0">
                    <a:lnL w="9525">
                      <a:solidFill>
                        <a:srgbClr val="A3A7A9"/>
                      </a:solidFill>
                      <a:prstDash val="solid"/>
                    </a:lnL>
                    <a:solidFill>
                      <a:srgbClr val="005776"/>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a:txBody>
                    <a:bodyPr/>
                    <a:lstStyle/>
                    <a:p>
                      <a:pPr marL="264160">
                        <a:lnSpc>
                          <a:spcPct val="100000"/>
                        </a:lnSpc>
                        <a:spcBef>
                          <a:spcPts val="910"/>
                        </a:spcBef>
                      </a:pPr>
                      <a:r>
                        <a:rPr sz="1200" spc="5" dirty="0">
                          <a:solidFill>
                            <a:srgbClr val="474C55"/>
                          </a:solidFill>
                          <a:latin typeface="Century Gothic"/>
                          <a:cs typeface="Century Gothic"/>
                        </a:rPr>
                        <a:t>12%</a:t>
                      </a:r>
                      <a:endParaRPr sz="1200">
                        <a:latin typeface="Century Gothic"/>
                        <a:cs typeface="Century Gothic"/>
                      </a:endParaRPr>
                    </a:p>
                  </a:txBody>
                  <a:tcPr marL="0" marR="0" marT="115570" marB="0">
                    <a:lnR w="3175">
                      <a:solidFill>
                        <a:srgbClr val="A3A7A9"/>
                      </a:solidFill>
                      <a:prstDash val="solid"/>
                    </a:lnR>
                    <a:solidFill>
                      <a:srgbClr val="E1E2E3"/>
                    </a:solidFill>
                  </a:tcPr>
                </a:tc>
                <a:extLst>
                  <a:ext uri="{0D108BD9-81ED-4DB2-BD59-A6C34878D82A}">
                    <a16:rowId xmlns:a16="http://schemas.microsoft.com/office/drawing/2014/main" val="10004"/>
                  </a:ext>
                </a:extLst>
              </a:tr>
              <a:tr h="189014">
                <a:tc>
                  <a:txBody>
                    <a:bodyPr/>
                    <a:lstStyle/>
                    <a:p>
                      <a:endParaRPr sz="1200">
                        <a:latin typeface="Century Gothic"/>
                        <a:cs typeface="Century Gothic"/>
                      </a:endParaRPr>
                    </a:p>
                  </a:txBody>
                  <a:tcPr marL="0" marR="0" marT="0" marB="0">
                    <a:lnL w="952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gridSpan="3">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extLst>
                  <a:ext uri="{0D108BD9-81ED-4DB2-BD59-A6C34878D82A}">
                    <a16:rowId xmlns:a16="http://schemas.microsoft.com/office/drawing/2014/main" val="10005"/>
                  </a:ext>
                </a:extLst>
              </a:tr>
              <a:tr h="421741">
                <a:tc gridSpan="8">
                  <a:txBody>
                    <a:bodyPr/>
                    <a:lstStyle/>
                    <a:p>
                      <a:pPr marR="114300" algn="r">
                        <a:lnSpc>
                          <a:spcPct val="100000"/>
                        </a:lnSpc>
                        <a:spcBef>
                          <a:spcPts val="820"/>
                        </a:spcBef>
                      </a:pPr>
                      <a:r>
                        <a:rPr sz="1200" dirty="0">
                          <a:solidFill>
                            <a:srgbClr val="FFFFFF"/>
                          </a:solidFill>
                          <a:latin typeface="Century Gothic"/>
                          <a:cs typeface="Century Gothic"/>
                        </a:rPr>
                        <a:t>100%</a:t>
                      </a:r>
                      <a:endParaRPr sz="1200">
                        <a:latin typeface="Century Gothic"/>
                        <a:cs typeface="Century Gothic"/>
                      </a:endParaRPr>
                    </a:p>
                  </a:txBody>
                  <a:tcPr marL="0" marR="0" marT="104140" marB="0">
                    <a:lnL w="9525">
                      <a:solidFill>
                        <a:srgbClr val="A3A7A9"/>
                      </a:solidFill>
                      <a:prstDash val="solid"/>
                    </a:lnL>
                    <a:lnR w="6350">
                      <a:solidFill>
                        <a:srgbClr val="231F20"/>
                      </a:solidFill>
                      <a:prstDash val="solid"/>
                    </a:lnR>
                    <a:solidFill>
                      <a:srgbClr val="005776"/>
                    </a:solidFill>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r h="187551">
                <a:tc>
                  <a:txBody>
                    <a:bodyPr/>
                    <a:lstStyle/>
                    <a:p>
                      <a:endParaRPr sz="1200">
                        <a:latin typeface="Century Gothic"/>
                        <a:cs typeface="Century Gothic"/>
                      </a:endParaRPr>
                    </a:p>
                  </a:txBody>
                  <a:tcPr marL="0" marR="0" marT="0" marB="0">
                    <a:lnL w="952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gridSpan="3">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tc hMerge="1">
                  <a:txBody>
                    <a:bodyPr/>
                    <a:lstStyle/>
                    <a:p>
                      <a:endParaRPr/>
                    </a:p>
                  </a:txBody>
                  <a:tcPr marL="0" marR="0" marT="0" marB="0"/>
                </a:tc>
                <a:tc gridSpan="2">
                  <a:txBody>
                    <a:bodyPr/>
                    <a:lstStyle/>
                    <a:p>
                      <a:endParaRPr sz="1200">
                        <a:latin typeface="Century Gothic"/>
                        <a:cs typeface="Century Gothic"/>
                      </a:endParaRPr>
                    </a:p>
                  </a:txBody>
                  <a:tcPr marL="0" marR="0" marT="0" marB="0">
                    <a:lnL w="3175">
                      <a:solidFill>
                        <a:srgbClr val="A3A7A9"/>
                      </a:solidFill>
                      <a:prstDash val="solid"/>
                    </a:lnL>
                    <a:lnR w="3175">
                      <a:solidFill>
                        <a:srgbClr val="A3A7A9"/>
                      </a:solidFill>
                      <a:prstDash val="solid"/>
                    </a:ln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cxnSp>
        <p:nvCxnSpPr>
          <p:cNvPr id="29" name="Straight Connector 28">
            <a:extLst>
              <a:ext uri="{FF2B5EF4-FFF2-40B4-BE49-F238E27FC236}">
                <a16:creationId xmlns:a16="http://schemas.microsoft.com/office/drawing/2014/main" id="{EDA986F7-5F08-436C-8878-F4452A4ECCE5}"/>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3186430" cy="294005"/>
          </a:xfrm>
          <a:prstGeom prst="rect">
            <a:avLst/>
          </a:prstGeom>
        </p:spPr>
        <p:txBody>
          <a:bodyPr vert="horz" wrap="square" lIns="0" tIns="0" rIns="0" bIns="0" rtlCol="0">
            <a:spAutoFit/>
          </a:bodyPr>
          <a:lstStyle/>
          <a:p>
            <a:pPr marL="12700">
              <a:lnSpc>
                <a:spcPct val="100000"/>
              </a:lnSpc>
            </a:pPr>
            <a:r>
              <a:rPr sz="1800" spc="-10" dirty="0">
                <a:solidFill>
                  <a:srgbClr val="474C55"/>
                </a:solidFill>
                <a:latin typeface="Tahoma"/>
                <a:cs typeface="Tahoma"/>
              </a:rPr>
              <a:t>Compounding</a:t>
            </a:r>
            <a:r>
              <a:rPr sz="1800" spc="-175" dirty="0">
                <a:solidFill>
                  <a:srgbClr val="474C55"/>
                </a:solidFill>
                <a:latin typeface="Tahoma"/>
                <a:cs typeface="Tahoma"/>
              </a:rPr>
              <a:t> </a:t>
            </a:r>
            <a:r>
              <a:rPr sz="1800" spc="-15" dirty="0">
                <a:solidFill>
                  <a:srgbClr val="474C55"/>
                </a:solidFill>
                <a:latin typeface="Tahoma"/>
                <a:cs typeface="Tahoma"/>
              </a:rPr>
              <a:t>and</a:t>
            </a:r>
            <a:r>
              <a:rPr sz="1800" spc="-175" dirty="0">
                <a:solidFill>
                  <a:srgbClr val="474C55"/>
                </a:solidFill>
                <a:latin typeface="Tahoma"/>
                <a:cs typeface="Tahoma"/>
              </a:rPr>
              <a:t> </a:t>
            </a:r>
            <a:r>
              <a:rPr sz="1800" spc="-30" dirty="0">
                <a:solidFill>
                  <a:srgbClr val="474C55"/>
                </a:solidFill>
                <a:latin typeface="Tahoma"/>
                <a:cs typeface="Tahoma"/>
              </a:rPr>
              <a:t>How</a:t>
            </a:r>
            <a:r>
              <a:rPr sz="1800" spc="-175" dirty="0">
                <a:solidFill>
                  <a:srgbClr val="474C55"/>
                </a:solidFill>
                <a:latin typeface="Tahoma"/>
                <a:cs typeface="Tahoma"/>
              </a:rPr>
              <a:t> </a:t>
            </a:r>
            <a:r>
              <a:rPr sz="1800" spc="-95" dirty="0">
                <a:solidFill>
                  <a:srgbClr val="474C55"/>
                </a:solidFill>
                <a:latin typeface="Tahoma"/>
                <a:cs typeface="Tahoma"/>
              </a:rPr>
              <a:t>It</a:t>
            </a:r>
            <a:r>
              <a:rPr sz="1800" spc="-175" dirty="0">
                <a:solidFill>
                  <a:srgbClr val="474C55"/>
                </a:solidFill>
                <a:latin typeface="Tahoma"/>
                <a:cs typeface="Tahoma"/>
              </a:rPr>
              <a:t> </a:t>
            </a:r>
            <a:r>
              <a:rPr sz="1800" spc="-10" dirty="0">
                <a:solidFill>
                  <a:srgbClr val="474C55"/>
                </a:solidFill>
                <a:latin typeface="Tahoma"/>
                <a:cs typeface="Tahoma"/>
              </a:rPr>
              <a:t>Works</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444500" y="1967721"/>
            <a:ext cx="1774825" cy="286512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149225" indent="-100965">
              <a:lnSpc>
                <a:spcPct val="98300"/>
              </a:lnSpc>
              <a:spcBef>
                <a:spcPts val="560"/>
              </a:spcBef>
            </a:pPr>
            <a:r>
              <a:rPr sz="900" spc="142" baseline="9259" dirty="0">
                <a:solidFill>
                  <a:srgbClr val="474C55"/>
                </a:solidFill>
                <a:latin typeface="Lucida Sans"/>
                <a:cs typeface="Lucida Sans"/>
              </a:rPr>
              <a:t>n</a:t>
            </a:r>
            <a:r>
              <a:rPr sz="900" spc="-7" baseline="9259" dirty="0">
                <a:solidFill>
                  <a:srgbClr val="474C55"/>
                </a:solidFill>
                <a:latin typeface="Lucida Sans"/>
                <a:cs typeface="Lucida Sans"/>
              </a:rPr>
              <a:t> </a:t>
            </a:r>
            <a:r>
              <a:rPr sz="1000" spc="-5" dirty="0">
                <a:solidFill>
                  <a:srgbClr val="474C55"/>
                </a:solidFill>
                <a:latin typeface="Calibri"/>
                <a:cs typeface="Calibri"/>
              </a:rPr>
              <a:t>Compounding</a:t>
            </a:r>
            <a:r>
              <a:rPr sz="1000" spc="-75" dirty="0">
                <a:solidFill>
                  <a:srgbClr val="474C55"/>
                </a:solidFill>
                <a:latin typeface="Calibri"/>
                <a:cs typeface="Calibri"/>
              </a:rPr>
              <a:t> </a:t>
            </a:r>
            <a:r>
              <a:rPr sz="1000" spc="-15" dirty="0">
                <a:solidFill>
                  <a:srgbClr val="474C55"/>
                </a:solidFill>
                <a:latin typeface="Calibri"/>
                <a:cs typeface="Calibri"/>
              </a:rPr>
              <a:t>occurs</a:t>
            </a:r>
            <a:r>
              <a:rPr sz="1000" spc="-75" dirty="0">
                <a:solidFill>
                  <a:srgbClr val="474C55"/>
                </a:solidFill>
                <a:latin typeface="Calibri"/>
                <a:cs typeface="Calibri"/>
              </a:rPr>
              <a:t> </a:t>
            </a:r>
            <a:r>
              <a:rPr sz="1000" spc="-30" dirty="0">
                <a:solidFill>
                  <a:srgbClr val="474C55"/>
                </a:solidFill>
                <a:latin typeface="Calibri"/>
                <a:cs typeface="Calibri"/>
              </a:rPr>
              <a:t>when</a:t>
            </a:r>
            <a:r>
              <a:rPr sz="1000" spc="-75" dirty="0">
                <a:solidFill>
                  <a:srgbClr val="474C55"/>
                </a:solidFill>
                <a:latin typeface="Calibri"/>
                <a:cs typeface="Calibri"/>
              </a:rPr>
              <a:t> </a:t>
            </a:r>
            <a:r>
              <a:rPr sz="1000" spc="-25" dirty="0">
                <a:solidFill>
                  <a:srgbClr val="474C55"/>
                </a:solidFill>
                <a:latin typeface="Calibri"/>
                <a:cs typeface="Calibri"/>
              </a:rPr>
              <a:t>an  </a:t>
            </a:r>
            <a:r>
              <a:rPr sz="1000" spc="-20" dirty="0">
                <a:solidFill>
                  <a:srgbClr val="474C55"/>
                </a:solidFill>
                <a:latin typeface="Calibri"/>
                <a:cs typeface="Calibri"/>
              </a:rPr>
              <a:t>asset’s </a:t>
            </a:r>
            <a:r>
              <a:rPr sz="1000" spc="-15" dirty="0">
                <a:solidFill>
                  <a:srgbClr val="474C55"/>
                </a:solidFill>
                <a:latin typeface="Calibri"/>
                <a:cs typeface="Calibri"/>
              </a:rPr>
              <a:t>earnings, </a:t>
            </a:r>
            <a:r>
              <a:rPr sz="1000" spc="-30" dirty="0">
                <a:solidFill>
                  <a:srgbClr val="474C55"/>
                </a:solidFill>
                <a:latin typeface="Calibri"/>
                <a:cs typeface="Calibri"/>
              </a:rPr>
              <a:t>either </a:t>
            </a:r>
            <a:r>
              <a:rPr sz="1000" spc="-5" dirty="0">
                <a:solidFill>
                  <a:srgbClr val="474C55"/>
                </a:solidFill>
                <a:latin typeface="Calibri"/>
                <a:cs typeface="Calibri"/>
              </a:rPr>
              <a:t>gains  </a:t>
            </a:r>
            <a:r>
              <a:rPr sz="1000" spc="-30" dirty="0">
                <a:solidFill>
                  <a:srgbClr val="474C55"/>
                </a:solidFill>
                <a:latin typeface="Calibri"/>
                <a:cs typeface="Calibri"/>
              </a:rPr>
              <a:t>or </a:t>
            </a:r>
            <a:r>
              <a:rPr sz="1000" spc="-20" dirty="0">
                <a:solidFill>
                  <a:srgbClr val="474C55"/>
                </a:solidFill>
                <a:latin typeface="Calibri"/>
                <a:cs typeface="Calibri"/>
              </a:rPr>
              <a:t>income, </a:t>
            </a:r>
            <a:r>
              <a:rPr sz="1000" spc="-35" dirty="0">
                <a:solidFill>
                  <a:srgbClr val="474C55"/>
                </a:solidFill>
                <a:latin typeface="Calibri"/>
                <a:cs typeface="Calibri"/>
              </a:rPr>
              <a:t>are </a:t>
            </a:r>
            <a:r>
              <a:rPr sz="1000" spc="-25" dirty="0">
                <a:solidFill>
                  <a:srgbClr val="474C55"/>
                </a:solidFill>
                <a:latin typeface="Calibri"/>
                <a:cs typeface="Calibri"/>
              </a:rPr>
              <a:t>reinvested </a:t>
            </a:r>
            <a:r>
              <a:rPr sz="1000" spc="-40" dirty="0">
                <a:solidFill>
                  <a:srgbClr val="474C55"/>
                </a:solidFill>
                <a:latin typeface="Calibri"/>
                <a:cs typeface="Calibri"/>
              </a:rPr>
              <a:t>to  </a:t>
            </a:r>
            <a:r>
              <a:rPr sz="1000" spc="-25" dirty="0">
                <a:solidFill>
                  <a:srgbClr val="474C55"/>
                </a:solidFill>
                <a:latin typeface="Calibri"/>
                <a:cs typeface="Calibri"/>
              </a:rPr>
              <a:t>generate additional</a:t>
            </a:r>
            <a:r>
              <a:rPr sz="1000" spc="-95" dirty="0">
                <a:solidFill>
                  <a:srgbClr val="474C55"/>
                </a:solidFill>
                <a:latin typeface="Calibri"/>
                <a:cs typeface="Calibri"/>
              </a:rPr>
              <a:t> </a:t>
            </a:r>
            <a:r>
              <a:rPr sz="1000" spc="-15" dirty="0">
                <a:solidFill>
                  <a:srgbClr val="474C55"/>
                </a:solidFill>
                <a:latin typeface="Calibri"/>
                <a:cs typeface="Calibri"/>
              </a:rPr>
              <a:t>earnings.</a:t>
            </a:r>
            <a:endParaRPr sz="1000">
              <a:latin typeface="Calibri"/>
              <a:cs typeface="Calibri"/>
            </a:endParaRPr>
          </a:p>
          <a:p>
            <a:pPr marL="113030" marR="5080" indent="-100965">
              <a:lnSpc>
                <a:spcPts val="1170"/>
              </a:lnSpc>
              <a:spcBef>
                <a:spcPts val="480"/>
              </a:spcBef>
            </a:pPr>
            <a:r>
              <a:rPr sz="900" spc="142" baseline="9259" dirty="0">
                <a:solidFill>
                  <a:srgbClr val="474C55"/>
                </a:solidFill>
                <a:latin typeface="Lucida Sans"/>
                <a:cs typeface="Lucida Sans"/>
              </a:rPr>
              <a:t>n </a:t>
            </a:r>
            <a:r>
              <a:rPr sz="1000" spc="-5" dirty="0">
                <a:solidFill>
                  <a:srgbClr val="474C55"/>
                </a:solidFill>
                <a:latin typeface="Calibri"/>
                <a:cs typeface="Calibri"/>
              </a:rPr>
              <a:t>Compounding </a:t>
            </a:r>
            <a:r>
              <a:rPr sz="1000" spc="-45" dirty="0">
                <a:solidFill>
                  <a:srgbClr val="474C55"/>
                </a:solidFill>
                <a:latin typeface="Calibri"/>
                <a:cs typeface="Calibri"/>
              </a:rPr>
              <a:t>of </a:t>
            </a:r>
            <a:r>
              <a:rPr sz="1000" spc="-5" dirty="0">
                <a:solidFill>
                  <a:srgbClr val="474C55"/>
                </a:solidFill>
                <a:latin typeface="Calibri"/>
                <a:cs typeface="Calibri"/>
              </a:rPr>
              <a:t>gains </a:t>
            </a:r>
            <a:r>
              <a:rPr sz="1000" spc="-20" dirty="0">
                <a:solidFill>
                  <a:srgbClr val="474C55"/>
                </a:solidFill>
                <a:latin typeface="Calibri"/>
                <a:cs typeface="Calibri"/>
              </a:rPr>
              <a:t>and  income</a:t>
            </a:r>
            <a:r>
              <a:rPr sz="1000" spc="-70" dirty="0">
                <a:solidFill>
                  <a:srgbClr val="474C55"/>
                </a:solidFill>
                <a:latin typeface="Calibri"/>
                <a:cs typeface="Calibri"/>
              </a:rPr>
              <a:t> </a:t>
            </a:r>
            <a:r>
              <a:rPr sz="1000" spc="-30" dirty="0">
                <a:solidFill>
                  <a:srgbClr val="474C55"/>
                </a:solidFill>
                <a:latin typeface="Calibri"/>
                <a:cs typeface="Calibri"/>
              </a:rPr>
              <a:t>over</a:t>
            </a:r>
            <a:r>
              <a:rPr sz="1000" spc="-70" dirty="0">
                <a:solidFill>
                  <a:srgbClr val="474C55"/>
                </a:solidFill>
                <a:latin typeface="Calibri"/>
                <a:cs typeface="Calibri"/>
              </a:rPr>
              <a:t> </a:t>
            </a:r>
            <a:r>
              <a:rPr sz="1000" spc="-30" dirty="0">
                <a:solidFill>
                  <a:srgbClr val="474C55"/>
                </a:solidFill>
                <a:latin typeface="Calibri"/>
                <a:cs typeface="Calibri"/>
              </a:rPr>
              <a:t>the</a:t>
            </a:r>
            <a:r>
              <a:rPr sz="1000" spc="-70" dirty="0">
                <a:solidFill>
                  <a:srgbClr val="474C55"/>
                </a:solidFill>
                <a:latin typeface="Calibri"/>
                <a:cs typeface="Calibri"/>
              </a:rPr>
              <a:t> </a:t>
            </a:r>
            <a:r>
              <a:rPr sz="1000" spc="-5" dirty="0">
                <a:solidFill>
                  <a:srgbClr val="474C55"/>
                </a:solidFill>
                <a:latin typeface="Calibri"/>
                <a:cs typeface="Calibri"/>
              </a:rPr>
              <a:t>long</a:t>
            </a:r>
            <a:r>
              <a:rPr sz="1000" spc="-70" dirty="0">
                <a:solidFill>
                  <a:srgbClr val="474C55"/>
                </a:solidFill>
                <a:latin typeface="Calibri"/>
                <a:cs typeface="Calibri"/>
              </a:rPr>
              <a:t> </a:t>
            </a:r>
            <a:r>
              <a:rPr sz="1000" spc="-35" dirty="0">
                <a:solidFill>
                  <a:srgbClr val="474C55"/>
                </a:solidFill>
                <a:latin typeface="Calibri"/>
                <a:cs typeface="Calibri"/>
              </a:rPr>
              <a:t>term</a:t>
            </a:r>
            <a:r>
              <a:rPr sz="1000" spc="-70" dirty="0">
                <a:solidFill>
                  <a:srgbClr val="474C55"/>
                </a:solidFill>
                <a:latin typeface="Calibri"/>
                <a:cs typeface="Calibri"/>
              </a:rPr>
              <a:t> </a:t>
            </a:r>
            <a:r>
              <a:rPr sz="1000" spc="-10" dirty="0">
                <a:solidFill>
                  <a:srgbClr val="474C55"/>
                </a:solidFill>
                <a:latin typeface="Calibri"/>
                <a:cs typeface="Calibri"/>
              </a:rPr>
              <a:t>is</a:t>
            </a:r>
            <a:r>
              <a:rPr sz="1000" spc="-70" dirty="0">
                <a:solidFill>
                  <a:srgbClr val="474C55"/>
                </a:solidFill>
                <a:latin typeface="Calibri"/>
                <a:cs typeface="Calibri"/>
              </a:rPr>
              <a:t> </a:t>
            </a:r>
            <a:r>
              <a:rPr sz="1000" spc="-40" dirty="0">
                <a:solidFill>
                  <a:srgbClr val="474C55"/>
                </a:solidFill>
                <a:latin typeface="Calibri"/>
                <a:cs typeface="Calibri"/>
              </a:rPr>
              <a:t>what  </a:t>
            </a:r>
            <a:r>
              <a:rPr sz="1000" spc="-20" dirty="0">
                <a:solidFill>
                  <a:srgbClr val="474C55"/>
                </a:solidFill>
                <a:latin typeface="Calibri"/>
                <a:cs typeface="Calibri"/>
              </a:rPr>
              <a:t>typically drives </a:t>
            </a:r>
            <a:r>
              <a:rPr sz="1000" spc="-25" dirty="0">
                <a:solidFill>
                  <a:srgbClr val="474C55"/>
                </a:solidFill>
                <a:latin typeface="Calibri"/>
                <a:cs typeface="Calibri"/>
              </a:rPr>
              <a:t>most </a:t>
            </a:r>
            <a:r>
              <a:rPr sz="1000" spc="-45" dirty="0">
                <a:solidFill>
                  <a:srgbClr val="474C55"/>
                </a:solidFill>
                <a:latin typeface="Calibri"/>
                <a:cs typeface="Calibri"/>
              </a:rPr>
              <a:t>of </a:t>
            </a:r>
            <a:r>
              <a:rPr sz="1000" spc="-30" dirty="0">
                <a:solidFill>
                  <a:srgbClr val="474C55"/>
                </a:solidFill>
                <a:latin typeface="Calibri"/>
                <a:cs typeface="Calibri"/>
              </a:rPr>
              <a:t>the value  </a:t>
            </a:r>
            <a:r>
              <a:rPr sz="1000" spc="-15" dirty="0">
                <a:solidFill>
                  <a:srgbClr val="474C55"/>
                </a:solidFill>
                <a:latin typeface="Calibri"/>
                <a:cs typeface="Calibri"/>
              </a:rPr>
              <a:t>in</a:t>
            </a:r>
            <a:r>
              <a:rPr sz="1000" spc="-75" dirty="0">
                <a:solidFill>
                  <a:srgbClr val="474C55"/>
                </a:solidFill>
                <a:latin typeface="Calibri"/>
                <a:cs typeface="Calibri"/>
              </a:rPr>
              <a:t> </a:t>
            </a:r>
            <a:r>
              <a:rPr sz="1000" spc="-25" dirty="0">
                <a:solidFill>
                  <a:srgbClr val="474C55"/>
                </a:solidFill>
                <a:latin typeface="Calibri"/>
                <a:cs typeface="Calibri"/>
              </a:rPr>
              <a:t>an</a:t>
            </a:r>
            <a:r>
              <a:rPr sz="1000" spc="-75" dirty="0">
                <a:solidFill>
                  <a:srgbClr val="474C55"/>
                </a:solidFill>
                <a:latin typeface="Calibri"/>
                <a:cs typeface="Calibri"/>
              </a:rPr>
              <a:t> </a:t>
            </a:r>
            <a:r>
              <a:rPr sz="1000" spc="-25" dirty="0">
                <a:solidFill>
                  <a:srgbClr val="474C55"/>
                </a:solidFill>
                <a:latin typeface="Calibri"/>
                <a:cs typeface="Calibri"/>
              </a:rPr>
              <a:t>investment</a:t>
            </a:r>
            <a:r>
              <a:rPr sz="1000" spc="-75" dirty="0">
                <a:solidFill>
                  <a:srgbClr val="474C55"/>
                </a:solidFill>
                <a:latin typeface="Calibri"/>
                <a:cs typeface="Calibri"/>
              </a:rPr>
              <a:t> </a:t>
            </a:r>
            <a:r>
              <a:rPr sz="1000" spc="-30" dirty="0">
                <a:solidFill>
                  <a:srgbClr val="474C55"/>
                </a:solidFill>
                <a:latin typeface="Calibri"/>
                <a:cs typeface="Calibri"/>
              </a:rPr>
              <a:t>or</a:t>
            </a:r>
            <a:r>
              <a:rPr sz="1000" spc="-75" dirty="0">
                <a:solidFill>
                  <a:srgbClr val="474C55"/>
                </a:solidFill>
                <a:latin typeface="Calibri"/>
                <a:cs typeface="Calibri"/>
              </a:rPr>
              <a:t> </a:t>
            </a:r>
            <a:r>
              <a:rPr sz="1000" spc="-30" dirty="0">
                <a:solidFill>
                  <a:srgbClr val="474C55"/>
                </a:solidFill>
                <a:latin typeface="Calibri"/>
                <a:cs typeface="Calibri"/>
              </a:rPr>
              <a:t>portfolio.</a:t>
            </a:r>
            <a:endParaRPr sz="1000">
              <a:latin typeface="Calibri"/>
              <a:cs typeface="Calibri"/>
            </a:endParaRPr>
          </a:p>
          <a:p>
            <a:pPr marL="113030" marR="64135" indent="-100965">
              <a:lnSpc>
                <a:spcPct val="100000"/>
              </a:lnSpc>
              <a:spcBef>
                <a:spcPts val="409"/>
              </a:spcBef>
            </a:pPr>
            <a:r>
              <a:rPr sz="900" spc="142" baseline="9259" dirty="0">
                <a:solidFill>
                  <a:srgbClr val="474C55"/>
                </a:solidFill>
                <a:latin typeface="Lucida Sans"/>
                <a:cs typeface="Lucida Sans"/>
              </a:rPr>
              <a:t>n </a:t>
            </a:r>
            <a:r>
              <a:rPr sz="1000" spc="-20" dirty="0">
                <a:solidFill>
                  <a:srgbClr val="474C55"/>
                </a:solidFill>
                <a:latin typeface="Calibri"/>
                <a:cs typeface="Calibri"/>
              </a:rPr>
              <a:t>Conservative </a:t>
            </a:r>
            <a:r>
              <a:rPr sz="1000" spc="-25" dirty="0">
                <a:solidFill>
                  <a:srgbClr val="474C55"/>
                </a:solidFill>
                <a:latin typeface="Calibri"/>
                <a:cs typeface="Calibri"/>
              </a:rPr>
              <a:t>investments </a:t>
            </a:r>
            <a:r>
              <a:rPr sz="1000" spc="-20" dirty="0">
                <a:solidFill>
                  <a:srgbClr val="474C55"/>
                </a:solidFill>
                <a:latin typeface="Calibri"/>
                <a:cs typeface="Calibri"/>
              </a:rPr>
              <a:t>like  </a:t>
            </a:r>
            <a:r>
              <a:rPr sz="1000" spc="-25" dirty="0">
                <a:solidFill>
                  <a:srgbClr val="474C55"/>
                </a:solidFill>
                <a:latin typeface="Calibri"/>
                <a:cs typeface="Calibri"/>
              </a:rPr>
              <a:t>Treasury</a:t>
            </a:r>
            <a:r>
              <a:rPr sz="1000" spc="-70" dirty="0">
                <a:solidFill>
                  <a:srgbClr val="474C55"/>
                </a:solidFill>
                <a:latin typeface="Calibri"/>
                <a:cs typeface="Calibri"/>
              </a:rPr>
              <a:t> </a:t>
            </a:r>
            <a:r>
              <a:rPr sz="1000" spc="-15" dirty="0">
                <a:solidFill>
                  <a:srgbClr val="474C55"/>
                </a:solidFill>
                <a:latin typeface="Calibri"/>
                <a:cs typeface="Calibri"/>
              </a:rPr>
              <a:t>bills</a:t>
            </a:r>
            <a:r>
              <a:rPr sz="1000" spc="-70" dirty="0">
                <a:solidFill>
                  <a:srgbClr val="474C55"/>
                </a:solidFill>
                <a:latin typeface="Calibri"/>
                <a:cs typeface="Calibri"/>
              </a:rPr>
              <a:t> </a:t>
            </a:r>
            <a:r>
              <a:rPr sz="1000" spc="-30" dirty="0">
                <a:solidFill>
                  <a:srgbClr val="474C55"/>
                </a:solidFill>
                <a:latin typeface="Calibri"/>
                <a:cs typeface="Calibri"/>
              </a:rPr>
              <a:t>or</a:t>
            </a:r>
            <a:r>
              <a:rPr sz="1000" spc="-70" dirty="0">
                <a:solidFill>
                  <a:srgbClr val="474C55"/>
                </a:solidFill>
                <a:latin typeface="Calibri"/>
                <a:cs typeface="Calibri"/>
              </a:rPr>
              <a:t> </a:t>
            </a:r>
            <a:r>
              <a:rPr sz="1000" spc="-30" dirty="0">
                <a:solidFill>
                  <a:srgbClr val="474C55"/>
                </a:solidFill>
                <a:latin typeface="Calibri"/>
                <a:cs typeface="Calibri"/>
              </a:rPr>
              <a:t>even</a:t>
            </a:r>
            <a:r>
              <a:rPr sz="1000" spc="-70" dirty="0">
                <a:solidFill>
                  <a:srgbClr val="474C55"/>
                </a:solidFill>
                <a:latin typeface="Calibri"/>
                <a:cs typeface="Calibri"/>
              </a:rPr>
              <a:t> </a:t>
            </a:r>
            <a:r>
              <a:rPr sz="1000" spc="-10" dirty="0">
                <a:solidFill>
                  <a:srgbClr val="474C55"/>
                </a:solidFill>
                <a:latin typeface="Calibri"/>
                <a:cs typeface="Calibri"/>
              </a:rPr>
              <a:t>bonds</a:t>
            </a:r>
            <a:r>
              <a:rPr sz="1000" spc="-70" dirty="0">
                <a:solidFill>
                  <a:srgbClr val="474C55"/>
                </a:solidFill>
                <a:latin typeface="Calibri"/>
                <a:cs typeface="Calibri"/>
              </a:rPr>
              <a:t> </a:t>
            </a:r>
            <a:r>
              <a:rPr sz="1000" spc="-30" dirty="0">
                <a:solidFill>
                  <a:srgbClr val="474C55"/>
                </a:solidFill>
                <a:latin typeface="Calibri"/>
                <a:cs typeface="Calibri"/>
              </a:rPr>
              <a:t>may  not </a:t>
            </a:r>
            <a:r>
              <a:rPr sz="1000" spc="-20" dirty="0">
                <a:solidFill>
                  <a:srgbClr val="474C55"/>
                </a:solidFill>
                <a:latin typeface="Calibri"/>
                <a:cs typeface="Calibri"/>
              </a:rPr>
              <a:t>provide</a:t>
            </a:r>
            <a:r>
              <a:rPr sz="1000" spc="-170" dirty="0">
                <a:solidFill>
                  <a:srgbClr val="474C55"/>
                </a:solidFill>
                <a:latin typeface="Calibri"/>
                <a:cs typeface="Calibri"/>
              </a:rPr>
              <a:t> </a:t>
            </a:r>
            <a:r>
              <a:rPr sz="1000" spc="-30" dirty="0">
                <a:solidFill>
                  <a:srgbClr val="474C55"/>
                </a:solidFill>
                <a:latin typeface="Calibri"/>
                <a:cs typeface="Calibri"/>
              </a:rPr>
              <a:t>the </a:t>
            </a:r>
            <a:r>
              <a:rPr sz="1000" spc="-25" dirty="0">
                <a:solidFill>
                  <a:srgbClr val="474C55"/>
                </a:solidFill>
                <a:latin typeface="Calibri"/>
                <a:cs typeface="Calibri"/>
              </a:rPr>
              <a:t>growth </a:t>
            </a:r>
            <a:r>
              <a:rPr sz="1000" spc="-30" dirty="0">
                <a:solidFill>
                  <a:srgbClr val="474C55"/>
                </a:solidFill>
                <a:latin typeface="Calibri"/>
                <a:cs typeface="Calibri"/>
              </a:rPr>
              <a:t>potential  </a:t>
            </a:r>
            <a:r>
              <a:rPr sz="1000" spc="-20" dirty="0">
                <a:solidFill>
                  <a:srgbClr val="474C55"/>
                </a:solidFill>
                <a:latin typeface="Calibri"/>
                <a:cs typeface="Calibri"/>
              </a:rPr>
              <a:t>needed</a:t>
            </a:r>
            <a:r>
              <a:rPr sz="1000" spc="-175" dirty="0">
                <a:solidFill>
                  <a:srgbClr val="474C55"/>
                </a:solidFill>
                <a:latin typeface="Calibri"/>
                <a:cs typeface="Calibri"/>
              </a:rPr>
              <a:t> </a:t>
            </a:r>
            <a:r>
              <a:rPr sz="1000" spc="-35" dirty="0">
                <a:solidFill>
                  <a:srgbClr val="474C55"/>
                </a:solidFill>
                <a:latin typeface="Calibri"/>
                <a:cs typeface="Calibri"/>
              </a:rPr>
              <a:t>to </a:t>
            </a:r>
            <a:r>
              <a:rPr sz="1000" spc="-25" dirty="0">
                <a:solidFill>
                  <a:srgbClr val="474C55"/>
                </a:solidFill>
                <a:latin typeface="Calibri"/>
                <a:cs typeface="Calibri"/>
              </a:rPr>
              <a:t>achieve </a:t>
            </a:r>
            <a:r>
              <a:rPr sz="1000" spc="-10" dirty="0">
                <a:solidFill>
                  <a:srgbClr val="474C55"/>
                </a:solidFill>
                <a:latin typeface="Calibri"/>
                <a:cs typeface="Calibri"/>
              </a:rPr>
              <a:t>goals.</a:t>
            </a:r>
            <a:endParaRPr sz="1000">
              <a:latin typeface="Calibri"/>
              <a:cs typeface="Calibri"/>
            </a:endParaRPr>
          </a:p>
          <a:p>
            <a:pPr marL="113030" marR="16510" indent="-100965">
              <a:lnSpc>
                <a:spcPct val="100000"/>
              </a:lnSpc>
              <a:spcBef>
                <a:spcPts val="445"/>
              </a:spcBef>
            </a:pPr>
            <a:r>
              <a:rPr sz="900" spc="142" baseline="9259" dirty="0">
                <a:solidFill>
                  <a:srgbClr val="474C55"/>
                </a:solidFill>
                <a:latin typeface="Lucida Sans"/>
                <a:cs typeface="Lucida Sans"/>
              </a:rPr>
              <a:t>n </a:t>
            </a:r>
            <a:r>
              <a:rPr sz="1000" spc="-20" dirty="0">
                <a:solidFill>
                  <a:srgbClr val="474C55"/>
                </a:solidFill>
                <a:latin typeface="Calibri"/>
                <a:cs typeface="Calibri"/>
              </a:rPr>
              <a:t>Despite </a:t>
            </a:r>
            <a:r>
              <a:rPr sz="1000" spc="-10" dirty="0">
                <a:solidFill>
                  <a:srgbClr val="474C55"/>
                </a:solidFill>
                <a:latin typeface="Calibri"/>
                <a:cs typeface="Calibri"/>
              </a:rPr>
              <a:t>higher </a:t>
            </a:r>
            <a:r>
              <a:rPr sz="1000" spc="-25" dirty="0">
                <a:solidFill>
                  <a:srgbClr val="474C55"/>
                </a:solidFill>
                <a:latin typeface="Calibri"/>
                <a:cs typeface="Calibri"/>
              </a:rPr>
              <a:t>volatility, </a:t>
            </a:r>
            <a:r>
              <a:rPr sz="1000" spc="-30" dirty="0">
                <a:solidFill>
                  <a:srgbClr val="474C55"/>
                </a:solidFill>
                <a:latin typeface="Calibri"/>
                <a:cs typeface="Calibri"/>
              </a:rPr>
              <a:t>a </a:t>
            </a:r>
            <a:r>
              <a:rPr sz="1000" spc="-35" dirty="0">
                <a:solidFill>
                  <a:srgbClr val="474C55"/>
                </a:solidFill>
                <a:latin typeface="Calibri"/>
                <a:cs typeface="Calibri"/>
              </a:rPr>
              <a:t>more  </a:t>
            </a:r>
            <a:r>
              <a:rPr sz="1000" spc="-10" dirty="0">
                <a:solidFill>
                  <a:srgbClr val="474C55"/>
                </a:solidFill>
                <a:latin typeface="Calibri"/>
                <a:cs typeface="Calibri"/>
              </a:rPr>
              <a:t>aggressive </a:t>
            </a:r>
            <a:r>
              <a:rPr sz="1000" spc="-25" dirty="0">
                <a:solidFill>
                  <a:srgbClr val="474C55"/>
                </a:solidFill>
                <a:latin typeface="Calibri"/>
                <a:cs typeface="Calibri"/>
              </a:rPr>
              <a:t>investment, </a:t>
            </a:r>
            <a:r>
              <a:rPr sz="1000" spc="-20" dirty="0">
                <a:solidFill>
                  <a:srgbClr val="474C55"/>
                </a:solidFill>
                <a:latin typeface="Calibri"/>
                <a:cs typeface="Calibri"/>
              </a:rPr>
              <a:t>like  </a:t>
            </a:r>
            <a:r>
              <a:rPr sz="1000" spc="-15" dirty="0">
                <a:solidFill>
                  <a:srgbClr val="474C55"/>
                </a:solidFill>
                <a:latin typeface="Calibri"/>
                <a:cs typeface="Calibri"/>
              </a:rPr>
              <a:t>stocks, </a:t>
            </a:r>
            <a:r>
              <a:rPr sz="1000" spc="-30" dirty="0">
                <a:solidFill>
                  <a:srgbClr val="474C55"/>
                </a:solidFill>
                <a:latin typeface="Calibri"/>
                <a:cs typeface="Calibri"/>
              </a:rPr>
              <a:t>may </a:t>
            </a:r>
            <a:r>
              <a:rPr sz="1000" spc="-20" dirty="0">
                <a:solidFill>
                  <a:srgbClr val="474C55"/>
                </a:solidFill>
                <a:latin typeface="Calibri"/>
                <a:cs typeface="Calibri"/>
              </a:rPr>
              <a:t>provide </a:t>
            </a:r>
            <a:r>
              <a:rPr sz="1000" spc="-30" dirty="0">
                <a:solidFill>
                  <a:srgbClr val="474C55"/>
                </a:solidFill>
                <a:latin typeface="Calibri"/>
                <a:cs typeface="Calibri"/>
              </a:rPr>
              <a:t>the </a:t>
            </a:r>
            <a:r>
              <a:rPr sz="1000" spc="-25" dirty="0">
                <a:solidFill>
                  <a:srgbClr val="474C55"/>
                </a:solidFill>
                <a:latin typeface="Calibri"/>
                <a:cs typeface="Calibri"/>
              </a:rPr>
              <a:t>growth  </a:t>
            </a:r>
            <a:r>
              <a:rPr sz="1000" spc="-30" dirty="0">
                <a:solidFill>
                  <a:srgbClr val="474C55"/>
                </a:solidFill>
                <a:latin typeface="Calibri"/>
                <a:cs typeface="Calibri"/>
              </a:rPr>
              <a:t>potential</a:t>
            </a:r>
            <a:r>
              <a:rPr sz="1000" spc="-70" dirty="0">
                <a:solidFill>
                  <a:srgbClr val="474C55"/>
                </a:solidFill>
                <a:latin typeface="Calibri"/>
                <a:cs typeface="Calibri"/>
              </a:rPr>
              <a:t> </a:t>
            </a:r>
            <a:r>
              <a:rPr sz="1000" spc="-20" dirty="0">
                <a:solidFill>
                  <a:srgbClr val="474C55"/>
                </a:solidFill>
                <a:latin typeface="Calibri"/>
                <a:cs typeface="Calibri"/>
              </a:rPr>
              <a:t>needed</a:t>
            </a:r>
            <a:r>
              <a:rPr sz="1000" spc="-70" dirty="0">
                <a:solidFill>
                  <a:srgbClr val="474C55"/>
                </a:solidFill>
                <a:latin typeface="Calibri"/>
                <a:cs typeface="Calibri"/>
              </a:rPr>
              <a:t> </a:t>
            </a:r>
            <a:r>
              <a:rPr sz="1000" spc="-35" dirty="0">
                <a:solidFill>
                  <a:srgbClr val="474C55"/>
                </a:solidFill>
                <a:latin typeface="Calibri"/>
                <a:cs typeface="Calibri"/>
              </a:rPr>
              <a:t>to</a:t>
            </a:r>
            <a:r>
              <a:rPr sz="1000" spc="-70" dirty="0">
                <a:solidFill>
                  <a:srgbClr val="474C55"/>
                </a:solidFill>
                <a:latin typeface="Calibri"/>
                <a:cs typeface="Calibri"/>
              </a:rPr>
              <a:t> </a:t>
            </a:r>
            <a:r>
              <a:rPr sz="1000" spc="-20" dirty="0">
                <a:solidFill>
                  <a:srgbClr val="474C55"/>
                </a:solidFill>
                <a:latin typeface="Calibri"/>
                <a:cs typeface="Calibri"/>
              </a:rPr>
              <a:t>pursue</a:t>
            </a:r>
            <a:r>
              <a:rPr sz="1000" spc="-70" dirty="0">
                <a:solidFill>
                  <a:srgbClr val="474C55"/>
                </a:solidFill>
                <a:latin typeface="Calibri"/>
                <a:cs typeface="Calibri"/>
              </a:rPr>
              <a:t> </a:t>
            </a:r>
            <a:r>
              <a:rPr sz="1000" spc="-10" dirty="0">
                <a:solidFill>
                  <a:srgbClr val="474C55"/>
                </a:solidFill>
                <a:latin typeface="Calibri"/>
                <a:cs typeface="Calibri"/>
              </a:rPr>
              <a:t>goals.</a:t>
            </a:r>
            <a:endParaRPr sz="1000">
              <a:latin typeface="Calibri"/>
              <a:cs typeface="Calibri"/>
            </a:endParaRPr>
          </a:p>
        </p:txBody>
      </p:sp>
      <p:sp>
        <p:nvSpPr>
          <p:cNvPr id="10" name="object 10"/>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1" name="object 11"/>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5</a:t>
            </a:r>
            <a:endParaRPr sz="1550">
              <a:latin typeface="Tahoma"/>
              <a:cs typeface="Tahoma"/>
            </a:endParaRPr>
          </a:p>
        </p:txBody>
      </p:sp>
      <p:sp>
        <p:nvSpPr>
          <p:cNvPr id="12" name="object 12"/>
          <p:cNvSpPr txBox="1"/>
          <p:nvPr/>
        </p:nvSpPr>
        <p:spPr>
          <a:xfrm>
            <a:off x="2730500" y="6020117"/>
            <a:ext cx="6477635" cy="1327150"/>
          </a:xfrm>
          <a:prstGeom prst="rect">
            <a:avLst/>
          </a:prstGeom>
        </p:spPr>
        <p:txBody>
          <a:bodyPr vert="horz" wrap="square" lIns="0" tIns="0" rIns="0" bIns="0" rtlCol="0">
            <a:spAutoFit/>
          </a:bodyPr>
          <a:lstStyle/>
          <a:p>
            <a:pPr marL="63500" marR="321945">
              <a:lnSpc>
                <a:spcPct val="100000"/>
              </a:lnSpc>
            </a:pPr>
            <a:r>
              <a:rPr sz="1500" spc="-20" dirty="0">
                <a:solidFill>
                  <a:schemeClr val="accent6">
                    <a:lumMod val="75000"/>
                  </a:schemeClr>
                </a:solidFill>
                <a:latin typeface="Calibri"/>
                <a:cs typeface="Calibri"/>
              </a:rPr>
              <a:t>Differences</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in</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performance</a:t>
            </a:r>
            <a:r>
              <a:rPr sz="1500" spc="-45"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between</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stocks,</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bond</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and</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cash</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can</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add</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up</a:t>
            </a:r>
            <a:r>
              <a:rPr sz="1500" spc="-45"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to</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bigger  </a:t>
            </a:r>
            <a:r>
              <a:rPr sz="1500" spc="-25" dirty="0">
                <a:solidFill>
                  <a:schemeClr val="accent6">
                    <a:lumMod val="75000"/>
                  </a:schemeClr>
                </a:solidFill>
                <a:latin typeface="Calibri"/>
                <a:cs typeface="Calibri"/>
              </a:rPr>
              <a:t>differences over</a:t>
            </a:r>
            <a:r>
              <a:rPr sz="1500" spc="-10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time.</a:t>
            </a:r>
            <a:endParaRPr sz="1500" dirty="0">
              <a:solidFill>
                <a:schemeClr val="accent6">
                  <a:lumMod val="75000"/>
                </a:schemeClr>
              </a:solidFill>
              <a:latin typeface="Calibri"/>
              <a:cs typeface="Calibri"/>
            </a:endParaRPr>
          </a:p>
          <a:p>
            <a:pPr marL="63500" marR="5080">
              <a:lnSpc>
                <a:spcPts val="900"/>
              </a:lnSpc>
              <a:spcBef>
                <a:spcPts val="1075"/>
              </a:spcBef>
            </a:pPr>
            <a:r>
              <a:rPr sz="800" spc="-20" dirty="0">
                <a:solidFill>
                  <a:srgbClr val="474C55"/>
                </a:solidFill>
                <a:latin typeface="Calibri"/>
                <a:cs typeface="Calibri"/>
              </a:rPr>
              <a:t>Source:</a:t>
            </a:r>
            <a:r>
              <a:rPr sz="800" spc="-60" dirty="0">
                <a:solidFill>
                  <a:srgbClr val="474C55"/>
                </a:solidFill>
                <a:latin typeface="Calibri"/>
                <a:cs typeface="Calibri"/>
              </a:rPr>
              <a:t> </a:t>
            </a:r>
            <a:r>
              <a:rPr sz="800" spc="-25" dirty="0">
                <a:solidFill>
                  <a:srgbClr val="474C55"/>
                </a:solidFill>
                <a:latin typeface="Calibri"/>
                <a:cs typeface="Calibri"/>
              </a:rPr>
              <a:t>thecalculatorsite.com.</a:t>
            </a:r>
            <a:r>
              <a:rPr sz="800" spc="-60" dirty="0">
                <a:solidFill>
                  <a:srgbClr val="474C55"/>
                </a:solidFill>
                <a:latin typeface="Calibri"/>
                <a:cs typeface="Calibri"/>
              </a:rPr>
              <a:t> </a:t>
            </a:r>
            <a:r>
              <a:rPr sz="800" spc="-15" dirty="0">
                <a:solidFill>
                  <a:srgbClr val="474C55"/>
                </a:solidFill>
                <a:latin typeface="Calibri"/>
                <a:cs typeface="Calibri"/>
              </a:rPr>
              <a:t>This</a:t>
            </a:r>
            <a:r>
              <a:rPr sz="800" spc="-60" dirty="0">
                <a:solidFill>
                  <a:srgbClr val="474C55"/>
                </a:solidFill>
                <a:latin typeface="Calibri"/>
                <a:cs typeface="Calibri"/>
              </a:rPr>
              <a:t> </a:t>
            </a:r>
            <a:r>
              <a:rPr sz="800" spc="-25" dirty="0">
                <a:solidFill>
                  <a:srgbClr val="474C55"/>
                </a:solidFill>
                <a:latin typeface="Calibri"/>
                <a:cs typeface="Calibri"/>
              </a:rPr>
              <a:t>example</a:t>
            </a:r>
            <a:r>
              <a:rPr sz="800" spc="-60" dirty="0">
                <a:solidFill>
                  <a:srgbClr val="474C55"/>
                </a:solidFill>
                <a:latin typeface="Calibri"/>
                <a:cs typeface="Calibri"/>
              </a:rPr>
              <a:t> </a:t>
            </a:r>
            <a:r>
              <a:rPr sz="800" spc="-15" dirty="0">
                <a:solidFill>
                  <a:srgbClr val="474C55"/>
                </a:solidFill>
                <a:latin typeface="Calibri"/>
                <a:cs typeface="Calibri"/>
              </a:rPr>
              <a:t>is</a:t>
            </a:r>
            <a:r>
              <a:rPr sz="800" spc="-60" dirty="0">
                <a:solidFill>
                  <a:srgbClr val="474C55"/>
                </a:solidFill>
                <a:latin typeface="Calibri"/>
                <a:cs typeface="Calibri"/>
              </a:rPr>
              <a:t> </a:t>
            </a:r>
            <a:r>
              <a:rPr sz="800" spc="-30" dirty="0">
                <a:solidFill>
                  <a:srgbClr val="474C55"/>
                </a:solidFill>
                <a:latin typeface="Calibri"/>
                <a:cs typeface="Calibri"/>
              </a:rPr>
              <a:t>for</a:t>
            </a:r>
            <a:r>
              <a:rPr sz="800" spc="-60" dirty="0">
                <a:solidFill>
                  <a:srgbClr val="474C55"/>
                </a:solidFill>
                <a:latin typeface="Calibri"/>
                <a:cs typeface="Calibri"/>
              </a:rPr>
              <a:t> </a:t>
            </a:r>
            <a:r>
              <a:rPr sz="800" spc="-25" dirty="0">
                <a:solidFill>
                  <a:srgbClr val="474C55"/>
                </a:solidFill>
                <a:latin typeface="Calibri"/>
                <a:cs typeface="Calibri"/>
              </a:rPr>
              <a:t>illustrative</a:t>
            </a:r>
            <a:r>
              <a:rPr sz="800" spc="-60" dirty="0">
                <a:solidFill>
                  <a:srgbClr val="474C55"/>
                </a:solidFill>
                <a:latin typeface="Calibri"/>
                <a:cs typeface="Calibri"/>
              </a:rPr>
              <a:t> </a:t>
            </a:r>
            <a:r>
              <a:rPr sz="800" spc="-15" dirty="0">
                <a:solidFill>
                  <a:srgbClr val="474C55"/>
                </a:solidFill>
                <a:latin typeface="Calibri"/>
                <a:cs typeface="Calibri"/>
              </a:rPr>
              <a:t>purposes</a:t>
            </a:r>
            <a:r>
              <a:rPr sz="800" spc="-60" dirty="0">
                <a:solidFill>
                  <a:srgbClr val="474C55"/>
                </a:solidFill>
                <a:latin typeface="Calibri"/>
                <a:cs typeface="Calibri"/>
              </a:rPr>
              <a:t> </a:t>
            </a:r>
            <a:r>
              <a:rPr sz="800" spc="-25" dirty="0">
                <a:solidFill>
                  <a:srgbClr val="474C55"/>
                </a:solidFill>
                <a:latin typeface="Calibri"/>
                <a:cs typeface="Calibri"/>
              </a:rPr>
              <a:t>only</a:t>
            </a:r>
            <a:r>
              <a:rPr sz="800" spc="-60" dirty="0">
                <a:solidFill>
                  <a:srgbClr val="474C55"/>
                </a:solidFill>
                <a:latin typeface="Calibri"/>
                <a:cs typeface="Calibri"/>
              </a:rPr>
              <a:t> </a:t>
            </a:r>
            <a:r>
              <a:rPr sz="800" spc="-20" dirty="0">
                <a:solidFill>
                  <a:srgbClr val="474C55"/>
                </a:solidFill>
                <a:latin typeface="Calibri"/>
                <a:cs typeface="Calibri"/>
              </a:rPr>
              <a:t>and</a:t>
            </a:r>
            <a:r>
              <a:rPr sz="800" spc="-60" dirty="0">
                <a:solidFill>
                  <a:srgbClr val="474C55"/>
                </a:solidFill>
                <a:latin typeface="Calibri"/>
                <a:cs typeface="Calibri"/>
              </a:rPr>
              <a:t> </a:t>
            </a:r>
            <a:r>
              <a:rPr sz="800" spc="-15" dirty="0">
                <a:solidFill>
                  <a:srgbClr val="474C55"/>
                </a:solidFill>
                <a:latin typeface="Calibri"/>
                <a:cs typeface="Calibri"/>
              </a:rPr>
              <a:t>is</a:t>
            </a:r>
            <a:r>
              <a:rPr sz="800" spc="-60" dirty="0">
                <a:solidFill>
                  <a:srgbClr val="474C55"/>
                </a:solidFill>
                <a:latin typeface="Calibri"/>
                <a:cs typeface="Calibri"/>
              </a:rPr>
              <a:t> </a:t>
            </a:r>
            <a:r>
              <a:rPr sz="800" spc="-30" dirty="0">
                <a:solidFill>
                  <a:srgbClr val="474C55"/>
                </a:solidFill>
                <a:latin typeface="Calibri"/>
                <a:cs typeface="Calibri"/>
              </a:rPr>
              <a:t>not</a:t>
            </a:r>
            <a:r>
              <a:rPr sz="800" spc="-60" dirty="0">
                <a:solidFill>
                  <a:srgbClr val="474C55"/>
                </a:solidFill>
                <a:latin typeface="Calibri"/>
                <a:cs typeface="Calibri"/>
              </a:rPr>
              <a:t> </a:t>
            </a:r>
            <a:r>
              <a:rPr sz="800" spc="-25" dirty="0">
                <a:solidFill>
                  <a:srgbClr val="474C55"/>
                </a:solidFill>
                <a:latin typeface="Calibri"/>
                <a:cs typeface="Calibri"/>
              </a:rPr>
              <a:t>intended</a:t>
            </a:r>
            <a:r>
              <a:rPr sz="800" spc="-60" dirty="0">
                <a:solidFill>
                  <a:srgbClr val="474C55"/>
                </a:solidFill>
                <a:latin typeface="Calibri"/>
                <a:cs typeface="Calibri"/>
              </a:rPr>
              <a:t> </a:t>
            </a:r>
            <a:r>
              <a:rPr sz="800" spc="-35" dirty="0">
                <a:solidFill>
                  <a:srgbClr val="474C55"/>
                </a:solidFill>
                <a:latin typeface="Calibri"/>
                <a:cs typeface="Calibri"/>
              </a:rPr>
              <a:t>to</a:t>
            </a:r>
            <a:r>
              <a:rPr sz="800" spc="-60" dirty="0">
                <a:solidFill>
                  <a:srgbClr val="474C55"/>
                </a:solidFill>
                <a:latin typeface="Calibri"/>
                <a:cs typeface="Calibri"/>
              </a:rPr>
              <a:t> </a:t>
            </a:r>
            <a:r>
              <a:rPr sz="800" spc="-15" dirty="0">
                <a:solidFill>
                  <a:srgbClr val="474C55"/>
                </a:solidFill>
                <a:latin typeface="Calibri"/>
                <a:cs typeface="Calibri"/>
              </a:rPr>
              <a:t>predict</a:t>
            </a:r>
            <a:r>
              <a:rPr sz="800" spc="-60" dirty="0">
                <a:solidFill>
                  <a:srgbClr val="474C55"/>
                </a:solidFill>
                <a:latin typeface="Calibri"/>
                <a:cs typeface="Calibri"/>
              </a:rPr>
              <a:t> </a:t>
            </a:r>
            <a:r>
              <a:rPr sz="800" spc="-30" dirty="0">
                <a:solidFill>
                  <a:srgbClr val="474C55"/>
                </a:solidFill>
                <a:latin typeface="Calibri"/>
                <a:cs typeface="Calibri"/>
              </a:rPr>
              <a:t>the</a:t>
            </a:r>
            <a:r>
              <a:rPr sz="800" spc="-60" dirty="0">
                <a:solidFill>
                  <a:srgbClr val="474C55"/>
                </a:solidFill>
                <a:latin typeface="Calibri"/>
                <a:cs typeface="Calibri"/>
              </a:rPr>
              <a:t> </a:t>
            </a:r>
            <a:r>
              <a:rPr sz="800" spc="-25" dirty="0">
                <a:solidFill>
                  <a:srgbClr val="474C55"/>
                </a:solidFill>
                <a:latin typeface="Calibri"/>
                <a:cs typeface="Calibri"/>
              </a:rPr>
              <a:t>returns</a:t>
            </a:r>
            <a:r>
              <a:rPr sz="800" spc="-60" dirty="0">
                <a:solidFill>
                  <a:srgbClr val="474C55"/>
                </a:solidFill>
                <a:latin typeface="Calibri"/>
                <a:cs typeface="Calibri"/>
              </a:rPr>
              <a:t> </a:t>
            </a:r>
            <a:r>
              <a:rPr sz="800" spc="-40" dirty="0">
                <a:solidFill>
                  <a:srgbClr val="474C55"/>
                </a:solidFill>
                <a:latin typeface="Calibri"/>
                <a:cs typeface="Calibri"/>
              </a:rPr>
              <a:t>of</a:t>
            </a:r>
            <a:r>
              <a:rPr sz="800" spc="-60" dirty="0">
                <a:solidFill>
                  <a:srgbClr val="474C55"/>
                </a:solidFill>
                <a:latin typeface="Calibri"/>
                <a:cs typeface="Calibri"/>
              </a:rPr>
              <a:t> </a:t>
            </a:r>
            <a:r>
              <a:rPr sz="800" spc="-30" dirty="0">
                <a:solidFill>
                  <a:srgbClr val="474C55"/>
                </a:solidFill>
                <a:latin typeface="Calibri"/>
                <a:cs typeface="Calibri"/>
              </a:rPr>
              <a:t>any</a:t>
            </a:r>
            <a:r>
              <a:rPr sz="800" spc="-60" dirty="0">
                <a:solidFill>
                  <a:srgbClr val="474C55"/>
                </a:solidFill>
                <a:latin typeface="Calibri"/>
                <a:cs typeface="Calibri"/>
              </a:rPr>
              <a:t> </a:t>
            </a:r>
            <a:r>
              <a:rPr sz="800" spc="-25" dirty="0">
                <a:solidFill>
                  <a:srgbClr val="474C55"/>
                </a:solidFill>
                <a:latin typeface="Calibri"/>
                <a:cs typeface="Calibri"/>
              </a:rPr>
              <a:t>investment</a:t>
            </a:r>
            <a:r>
              <a:rPr sz="800" spc="-60" dirty="0">
                <a:solidFill>
                  <a:srgbClr val="474C55"/>
                </a:solidFill>
                <a:latin typeface="Calibri"/>
                <a:cs typeface="Calibri"/>
              </a:rPr>
              <a:t> </a:t>
            </a:r>
            <a:r>
              <a:rPr sz="800" spc="-15" dirty="0">
                <a:solidFill>
                  <a:srgbClr val="474C55"/>
                </a:solidFill>
                <a:latin typeface="Calibri"/>
                <a:cs typeface="Calibri"/>
              </a:rPr>
              <a:t>choices.</a:t>
            </a:r>
            <a:r>
              <a:rPr sz="800" spc="-60" dirty="0">
                <a:solidFill>
                  <a:srgbClr val="474C55"/>
                </a:solidFill>
                <a:latin typeface="Calibri"/>
                <a:cs typeface="Calibri"/>
              </a:rPr>
              <a:t> </a:t>
            </a:r>
            <a:r>
              <a:rPr sz="800" spc="-20" dirty="0">
                <a:solidFill>
                  <a:srgbClr val="474C55"/>
                </a:solidFill>
                <a:latin typeface="Calibri"/>
                <a:cs typeface="Calibri"/>
              </a:rPr>
              <a:t>Regular</a:t>
            </a:r>
            <a:r>
              <a:rPr sz="800" spc="-60" dirty="0">
                <a:solidFill>
                  <a:srgbClr val="474C55"/>
                </a:solidFill>
                <a:latin typeface="Calibri"/>
                <a:cs typeface="Calibri"/>
              </a:rPr>
              <a:t> </a:t>
            </a:r>
            <a:r>
              <a:rPr sz="800" spc="-15" dirty="0">
                <a:solidFill>
                  <a:srgbClr val="474C55"/>
                </a:solidFill>
                <a:latin typeface="Calibri"/>
                <a:cs typeface="Calibri"/>
              </a:rPr>
              <a:t>investing</a:t>
            </a:r>
            <a:r>
              <a:rPr sz="800" spc="-60" dirty="0">
                <a:solidFill>
                  <a:srgbClr val="474C55"/>
                </a:solidFill>
                <a:latin typeface="Calibri"/>
                <a:cs typeface="Calibri"/>
              </a:rPr>
              <a:t> </a:t>
            </a:r>
            <a:r>
              <a:rPr sz="800" spc="-15" dirty="0">
                <a:solidFill>
                  <a:srgbClr val="474C55"/>
                </a:solidFill>
                <a:latin typeface="Calibri"/>
                <a:cs typeface="Calibri"/>
              </a:rPr>
              <a:t>does  </a:t>
            </a:r>
            <a:r>
              <a:rPr sz="800" spc="-30" dirty="0">
                <a:solidFill>
                  <a:srgbClr val="474C55"/>
                </a:solidFill>
                <a:latin typeface="Calibri"/>
                <a:cs typeface="Calibri"/>
              </a:rPr>
              <a:t>not</a:t>
            </a:r>
            <a:r>
              <a:rPr sz="800" spc="-55" dirty="0">
                <a:solidFill>
                  <a:srgbClr val="474C55"/>
                </a:solidFill>
                <a:latin typeface="Calibri"/>
                <a:cs typeface="Calibri"/>
              </a:rPr>
              <a:t> </a:t>
            </a:r>
            <a:r>
              <a:rPr sz="800" spc="-25" dirty="0">
                <a:solidFill>
                  <a:srgbClr val="474C55"/>
                </a:solidFill>
                <a:latin typeface="Calibri"/>
                <a:cs typeface="Calibri"/>
              </a:rPr>
              <a:t>ensure</a:t>
            </a:r>
            <a:r>
              <a:rPr sz="800" spc="-55" dirty="0">
                <a:solidFill>
                  <a:srgbClr val="474C55"/>
                </a:solidFill>
                <a:latin typeface="Calibri"/>
                <a:cs typeface="Calibri"/>
              </a:rPr>
              <a:t> </a:t>
            </a:r>
            <a:r>
              <a:rPr sz="800" spc="-25" dirty="0">
                <a:solidFill>
                  <a:srgbClr val="474C55"/>
                </a:solidFill>
                <a:latin typeface="Calibri"/>
                <a:cs typeface="Calibri"/>
              </a:rPr>
              <a:t>a</a:t>
            </a:r>
            <a:r>
              <a:rPr sz="800" spc="-55" dirty="0">
                <a:solidFill>
                  <a:srgbClr val="474C55"/>
                </a:solidFill>
                <a:latin typeface="Calibri"/>
                <a:cs typeface="Calibri"/>
              </a:rPr>
              <a:t> </a:t>
            </a:r>
            <a:r>
              <a:rPr sz="800" spc="-25" dirty="0">
                <a:solidFill>
                  <a:srgbClr val="474C55"/>
                </a:solidFill>
                <a:latin typeface="Calibri"/>
                <a:cs typeface="Calibri"/>
              </a:rPr>
              <a:t>profit</a:t>
            </a:r>
            <a:r>
              <a:rPr sz="800" spc="-55" dirty="0">
                <a:solidFill>
                  <a:srgbClr val="474C55"/>
                </a:solidFill>
                <a:latin typeface="Calibri"/>
                <a:cs typeface="Calibri"/>
              </a:rPr>
              <a:t> </a:t>
            </a:r>
            <a:r>
              <a:rPr sz="800" spc="-30" dirty="0">
                <a:solidFill>
                  <a:srgbClr val="474C55"/>
                </a:solidFill>
                <a:latin typeface="Calibri"/>
                <a:cs typeface="Calibri"/>
              </a:rPr>
              <a:t>or</a:t>
            </a:r>
            <a:r>
              <a:rPr sz="800" spc="-55" dirty="0">
                <a:solidFill>
                  <a:srgbClr val="474C55"/>
                </a:solidFill>
                <a:latin typeface="Calibri"/>
                <a:cs typeface="Calibri"/>
              </a:rPr>
              <a:t> </a:t>
            </a:r>
            <a:r>
              <a:rPr sz="800" spc="-25" dirty="0">
                <a:solidFill>
                  <a:srgbClr val="474C55"/>
                </a:solidFill>
                <a:latin typeface="Calibri"/>
                <a:cs typeface="Calibri"/>
              </a:rPr>
              <a:t>protect</a:t>
            </a:r>
            <a:r>
              <a:rPr sz="800" spc="-55" dirty="0">
                <a:solidFill>
                  <a:srgbClr val="474C55"/>
                </a:solidFill>
                <a:latin typeface="Calibri"/>
                <a:cs typeface="Calibri"/>
              </a:rPr>
              <a:t> </a:t>
            </a:r>
            <a:r>
              <a:rPr sz="800" spc="-15" dirty="0">
                <a:solidFill>
                  <a:srgbClr val="474C55"/>
                </a:solidFill>
                <a:latin typeface="Calibri"/>
                <a:cs typeface="Calibri"/>
              </a:rPr>
              <a:t>against</a:t>
            </a:r>
            <a:r>
              <a:rPr sz="800" spc="-55" dirty="0">
                <a:solidFill>
                  <a:srgbClr val="474C55"/>
                </a:solidFill>
                <a:latin typeface="Calibri"/>
                <a:cs typeface="Calibri"/>
              </a:rPr>
              <a:t> </a:t>
            </a:r>
            <a:r>
              <a:rPr sz="800" spc="-15" dirty="0">
                <a:solidFill>
                  <a:srgbClr val="474C55"/>
                </a:solidFill>
                <a:latin typeface="Calibri"/>
                <a:cs typeface="Calibri"/>
              </a:rPr>
              <a:t>loss</a:t>
            </a:r>
            <a:r>
              <a:rPr sz="800" spc="-55" dirty="0">
                <a:solidFill>
                  <a:srgbClr val="474C55"/>
                </a:solidFill>
                <a:latin typeface="Calibri"/>
                <a:cs typeface="Calibri"/>
              </a:rPr>
              <a:t> </a:t>
            </a:r>
            <a:r>
              <a:rPr sz="800" spc="-20" dirty="0">
                <a:solidFill>
                  <a:srgbClr val="474C55"/>
                </a:solidFill>
                <a:latin typeface="Calibri"/>
                <a:cs typeface="Calibri"/>
              </a:rPr>
              <a:t>in</a:t>
            </a:r>
            <a:r>
              <a:rPr sz="800" spc="-55" dirty="0">
                <a:solidFill>
                  <a:srgbClr val="474C55"/>
                </a:solidFill>
                <a:latin typeface="Calibri"/>
                <a:cs typeface="Calibri"/>
              </a:rPr>
              <a:t> </a:t>
            </a:r>
            <a:r>
              <a:rPr sz="800" spc="-15" dirty="0">
                <a:solidFill>
                  <a:srgbClr val="474C55"/>
                </a:solidFill>
                <a:latin typeface="Calibri"/>
                <a:cs typeface="Calibri"/>
              </a:rPr>
              <a:t>declining</a:t>
            </a:r>
            <a:r>
              <a:rPr sz="800" spc="-55" dirty="0">
                <a:solidFill>
                  <a:srgbClr val="474C55"/>
                </a:solidFill>
                <a:latin typeface="Calibri"/>
                <a:cs typeface="Calibri"/>
              </a:rPr>
              <a:t> </a:t>
            </a:r>
            <a:r>
              <a:rPr sz="800" spc="-25" dirty="0">
                <a:solidFill>
                  <a:srgbClr val="474C55"/>
                </a:solidFill>
                <a:latin typeface="Calibri"/>
                <a:cs typeface="Calibri"/>
              </a:rPr>
              <a:t>markets.</a:t>
            </a:r>
            <a:r>
              <a:rPr sz="800" spc="-55" dirty="0">
                <a:solidFill>
                  <a:srgbClr val="474C55"/>
                </a:solidFill>
                <a:latin typeface="Calibri"/>
                <a:cs typeface="Calibri"/>
              </a:rPr>
              <a:t> </a:t>
            </a:r>
            <a:r>
              <a:rPr sz="800" spc="-25" dirty="0">
                <a:solidFill>
                  <a:srgbClr val="474C55"/>
                </a:solidFill>
                <a:latin typeface="Calibri"/>
                <a:cs typeface="Calibri"/>
              </a:rPr>
              <a:t>Investors</a:t>
            </a:r>
            <a:r>
              <a:rPr sz="800" spc="-55" dirty="0">
                <a:solidFill>
                  <a:srgbClr val="474C55"/>
                </a:solidFill>
                <a:latin typeface="Calibri"/>
                <a:cs typeface="Calibri"/>
              </a:rPr>
              <a:t> </a:t>
            </a:r>
            <a:r>
              <a:rPr sz="800" spc="-20" dirty="0">
                <a:solidFill>
                  <a:srgbClr val="474C55"/>
                </a:solidFill>
                <a:latin typeface="Calibri"/>
                <a:cs typeface="Calibri"/>
              </a:rPr>
              <a:t>should</a:t>
            </a:r>
            <a:r>
              <a:rPr sz="800" spc="-55" dirty="0">
                <a:solidFill>
                  <a:srgbClr val="474C55"/>
                </a:solidFill>
                <a:latin typeface="Calibri"/>
                <a:cs typeface="Calibri"/>
              </a:rPr>
              <a:t> </a:t>
            </a:r>
            <a:r>
              <a:rPr sz="800" spc="-20" dirty="0">
                <a:solidFill>
                  <a:srgbClr val="474C55"/>
                </a:solidFill>
                <a:latin typeface="Calibri"/>
                <a:cs typeface="Calibri"/>
              </a:rPr>
              <a:t>consider</a:t>
            </a:r>
            <a:r>
              <a:rPr sz="800" spc="-55" dirty="0">
                <a:solidFill>
                  <a:srgbClr val="474C55"/>
                </a:solidFill>
                <a:latin typeface="Calibri"/>
                <a:cs typeface="Calibri"/>
              </a:rPr>
              <a:t> </a:t>
            </a:r>
            <a:r>
              <a:rPr sz="800" spc="-30" dirty="0">
                <a:solidFill>
                  <a:srgbClr val="474C55"/>
                </a:solidFill>
                <a:latin typeface="Calibri"/>
                <a:cs typeface="Calibri"/>
              </a:rPr>
              <a:t>their</a:t>
            </a:r>
            <a:r>
              <a:rPr sz="800" spc="-55" dirty="0">
                <a:solidFill>
                  <a:srgbClr val="474C55"/>
                </a:solidFill>
                <a:latin typeface="Calibri"/>
                <a:cs typeface="Calibri"/>
              </a:rPr>
              <a:t> </a:t>
            </a:r>
            <a:r>
              <a:rPr sz="800" spc="-20" dirty="0">
                <a:solidFill>
                  <a:srgbClr val="474C55"/>
                </a:solidFill>
                <a:latin typeface="Calibri"/>
                <a:cs typeface="Calibri"/>
              </a:rPr>
              <a:t>ability</a:t>
            </a:r>
            <a:r>
              <a:rPr sz="800" spc="-55" dirty="0">
                <a:solidFill>
                  <a:srgbClr val="474C55"/>
                </a:solidFill>
                <a:latin typeface="Calibri"/>
                <a:cs typeface="Calibri"/>
              </a:rPr>
              <a:t> </a:t>
            </a:r>
            <a:r>
              <a:rPr sz="800" spc="-35" dirty="0">
                <a:solidFill>
                  <a:srgbClr val="474C55"/>
                </a:solidFill>
                <a:latin typeface="Calibri"/>
                <a:cs typeface="Calibri"/>
              </a:rPr>
              <a:t>to</a:t>
            </a:r>
            <a:r>
              <a:rPr sz="800" spc="-55" dirty="0">
                <a:solidFill>
                  <a:srgbClr val="474C55"/>
                </a:solidFill>
                <a:latin typeface="Calibri"/>
                <a:cs typeface="Calibri"/>
              </a:rPr>
              <a:t> </a:t>
            </a:r>
            <a:r>
              <a:rPr sz="800" spc="-25" dirty="0">
                <a:solidFill>
                  <a:srgbClr val="474C55"/>
                </a:solidFill>
                <a:latin typeface="Calibri"/>
                <a:cs typeface="Calibri"/>
              </a:rPr>
              <a:t>continue</a:t>
            </a:r>
            <a:r>
              <a:rPr sz="800" spc="-55" dirty="0">
                <a:solidFill>
                  <a:srgbClr val="474C55"/>
                </a:solidFill>
                <a:latin typeface="Calibri"/>
                <a:cs typeface="Calibri"/>
              </a:rPr>
              <a:t> </a:t>
            </a:r>
            <a:r>
              <a:rPr sz="800" spc="-15" dirty="0">
                <a:solidFill>
                  <a:srgbClr val="474C55"/>
                </a:solidFill>
                <a:latin typeface="Calibri"/>
                <a:cs typeface="Calibri"/>
              </a:rPr>
              <a:t>purchasing</a:t>
            </a:r>
            <a:r>
              <a:rPr sz="800" spc="-55" dirty="0">
                <a:solidFill>
                  <a:srgbClr val="474C55"/>
                </a:solidFill>
                <a:latin typeface="Calibri"/>
                <a:cs typeface="Calibri"/>
              </a:rPr>
              <a:t> </a:t>
            </a:r>
            <a:r>
              <a:rPr sz="800" spc="-20" dirty="0">
                <a:solidFill>
                  <a:srgbClr val="474C55"/>
                </a:solidFill>
                <a:latin typeface="Calibri"/>
                <a:cs typeface="Calibri"/>
              </a:rPr>
              <a:t>shares</a:t>
            </a:r>
            <a:r>
              <a:rPr sz="800" spc="-55" dirty="0">
                <a:solidFill>
                  <a:srgbClr val="474C55"/>
                </a:solidFill>
                <a:latin typeface="Calibri"/>
                <a:cs typeface="Calibri"/>
              </a:rPr>
              <a:t> </a:t>
            </a:r>
            <a:r>
              <a:rPr sz="800" spc="-15" dirty="0">
                <a:solidFill>
                  <a:srgbClr val="474C55"/>
                </a:solidFill>
                <a:latin typeface="Calibri"/>
                <a:cs typeface="Calibri"/>
              </a:rPr>
              <a:t>during</a:t>
            </a:r>
            <a:r>
              <a:rPr sz="800" spc="-55" dirty="0">
                <a:solidFill>
                  <a:srgbClr val="474C55"/>
                </a:solidFill>
                <a:latin typeface="Calibri"/>
                <a:cs typeface="Calibri"/>
              </a:rPr>
              <a:t> </a:t>
            </a:r>
            <a:r>
              <a:rPr sz="800" spc="-15" dirty="0">
                <a:solidFill>
                  <a:srgbClr val="474C55"/>
                </a:solidFill>
                <a:latin typeface="Calibri"/>
                <a:cs typeface="Calibri"/>
              </a:rPr>
              <a:t>periods</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35" dirty="0">
                <a:solidFill>
                  <a:srgbClr val="474C55"/>
                </a:solidFill>
                <a:latin typeface="Calibri"/>
                <a:cs typeface="Calibri"/>
              </a:rPr>
              <a:t>low</a:t>
            </a:r>
            <a:r>
              <a:rPr sz="800" spc="-55" dirty="0">
                <a:solidFill>
                  <a:srgbClr val="474C55"/>
                </a:solidFill>
                <a:latin typeface="Calibri"/>
                <a:cs typeface="Calibri"/>
              </a:rPr>
              <a:t> </a:t>
            </a:r>
            <a:r>
              <a:rPr sz="800" spc="-15" dirty="0">
                <a:solidFill>
                  <a:srgbClr val="474C55"/>
                </a:solidFill>
                <a:latin typeface="Calibri"/>
                <a:cs typeface="Calibri"/>
              </a:rPr>
              <a:t>price</a:t>
            </a:r>
            <a:r>
              <a:rPr sz="800" spc="-55" dirty="0">
                <a:solidFill>
                  <a:srgbClr val="474C55"/>
                </a:solidFill>
                <a:latin typeface="Calibri"/>
                <a:cs typeface="Calibri"/>
              </a:rPr>
              <a:t> </a:t>
            </a:r>
            <a:r>
              <a:rPr sz="800" spc="-20" dirty="0">
                <a:solidFill>
                  <a:srgbClr val="474C55"/>
                </a:solidFill>
                <a:latin typeface="Calibri"/>
                <a:cs typeface="Calibri"/>
              </a:rPr>
              <a:t>levels.</a:t>
            </a:r>
            <a:endParaRPr sz="800" dirty="0">
              <a:latin typeface="Calibri"/>
              <a:cs typeface="Calibri"/>
            </a:endParaRPr>
          </a:p>
          <a:p>
            <a:pPr marL="58419" marR="34290" indent="-46355">
              <a:lnSpc>
                <a:spcPts val="900"/>
              </a:lnSpc>
              <a:spcBef>
                <a:spcPts val="295"/>
              </a:spcBef>
            </a:pPr>
            <a:r>
              <a:rPr sz="675" spc="7" baseline="30864" dirty="0">
                <a:solidFill>
                  <a:srgbClr val="474C55"/>
                </a:solidFill>
                <a:latin typeface="Calibri"/>
                <a:cs typeface="Calibri"/>
              </a:rPr>
              <a:t>1</a:t>
            </a:r>
            <a:r>
              <a:rPr sz="675" spc="-37" baseline="30864" dirty="0">
                <a:solidFill>
                  <a:srgbClr val="474C55"/>
                </a:solidFill>
                <a:latin typeface="Calibri"/>
                <a:cs typeface="Calibri"/>
              </a:rPr>
              <a:t> </a:t>
            </a:r>
            <a:r>
              <a:rPr sz="800" spc="-10" dirty="0">
                <a:solidFill>
                  <a:srgbClr val="474C55"/>
                </a:solidFill>
                <a:latin typeface="Calibri"/>
                <a:cs typeface="Calibri"/>
              </a:rPr>
              <a:t>Assumed</a:t>
            </a:r>
            <a:r>
              <a:rPr sz="800" spc="-55" dirty="0">
                <a:solidFill>
                  <a:srgbClr val="474C55"/>
                </a:solidFill>
                <a:latin typeface="Calibri"/>
                <a:cs typeface="Calibri"/>
              </a:rPr>
              <a:t> </a:t>
            </a:r>
            <a:r>
              <a:rPr sz="800" spc="-30" dirty="0">
                <a:solidFill>
                  <a:srgbClr val="474C55"/>
                </a:solidFill>
                <a:latin typeface="Calibri"/>
                <a:cs typeface="Calibri"/>
              </a:rPr>
              <a:t>rate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return.</a:t>
            </a:r>
            <a:r>
              <a:rPr sz="800" spc="-55" dirty="0">
                <a:solidFill>
                  <a:srgbClr val="474C55"/>
                </a:solidFill>
                <a:latin typeface="Calibri"/>
                <a:cs typeface="Calibri"/>
              </a:rPr>
              <a:t> </a:t>
            </a:r>
            <a:r>
              <a:rPr sz="800" spc="-5" dirty="0">
                <a:solidFill>
                  <a:srgbClr val="474C55"/>
                </a:solidFill>
                <a:latin typeface="Calibri"/>
                <a:cs typeface="Calibri"/>
              </a:rPr>
              <a:t>Does</a:t>
            </a:r>
            <a:r>
              <a:rPr sz="800" spc="-55" dirty="0">
                <a:solidFill>
                  <a:srgbClr val="474C55"/>
                </a:solidFill>
                <a:latin typeface="Calibri"/>
                <a:cs typeface="Calibri"/>
              </a:rPr>
              <a:t> </a:t>
            </a:r>
            <a:r>
              <a:rPr sz="800" spc="-25" dirty="0">
                <a:solidFill>
                  <a:srgbClr val="474C55"/>
                </a:solidFill>
                <a:latin typeface="Calibri"/>
                <a:cs typeface="Calibri"/>
              </a:rPr>
              <a:t>not</a:t>
            </a:r>
            <a:r>
              <a:rPr sz="800" spc="-55" dirty="0">
                <a:solidFill>
                  <a:srgbClr val="474C55"/>
                </a:solidFill>
                <a:latin typeface="Calibri"/>
                <a:cs typeface="Calibri"/>
              </a:rPr>
              <a:t> </a:t>
            </a:r>
            <a:r>
              <a:rPr sz="800" spc="-25" dirty="0">
                <a:solidFill>
                  <a:srgbClr val="474C55"/>
                </a:solidFill>
                <a:latin typeface="Calibri"/>
                <a:cs typeface="Calibri"/>
              </a:rPr>
              <a:t>represent</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performance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any</a:t>
            </a:r>
            <a:r>
              <a:rPr sz="800" spc="-55" dirty="0">
                <a:solidFill>
                  <a:srgbClr val="474C55"/>
                </a:solidFill>
                <a:latin typeface="Calibri"/>
                <a:cs typeface="Calibri"/>
              </a:rPr>
              <a:t> </a:t>
            </a:r>
            <a:r>
              <a:rPr sz="800" spc="-15" dirty="0">
                <a:solidFill>
                  <a:srgbClr val="474C55"/>
                </a:solidFill>
                <a:latin typeface="Calibri"/>
                <a:cs typeface="Calibri"/>
              </a:rPr>
              <a:t>MFS</a:t>
            </a:r>
            <a:r>
              <a:rPr sz="800" spc="-55" dirty="0">
                <a:solidFill>
                  <a:srgbClr val="474C55"/>
                </a:solidFill>
                <a:latin typeface="Calibri"/>
                <a:cs typeface="Calibri"/>
              </a:rPr>
              <a:t> </a:t>
            </a:r>
            <a:r>
              <a:rPr sz="800" spc="-15" dirty="0">
                <a:solidFill>
                  <a:srgbClr val="474C55"/>
                </a:solidFill>
                <a:latin typeface="Calibri"/>
                <a:cs typeface="Calibri"/>
              </a:rPr>
              <a:t>fund,</a:t>
            </a:r>
            <a:r>
              <a:rPr sz="800" spc="-55" dirty="0">
                <a:solidFill>
                  <a:srgbClr val="474C55"/>
                </a:solidFill>
                <a:latin typeface="Calibri"/>
                <a:cs typeface="Calibri"/>
              </a:rPr>
              <a:t> </a:t>
            </a:r>
            <a:r>
              <a:rPr sz="800" spc="-20" dirty="0">
                <a:solidFill>
                  <a:srgbClr val="474C55"/>
                </a:solidFill>
                <a:latin typeface="Calibri"/>
                <a:cs typeface="Calibri"/>
              </a:rPr>
              <a:t>which</a:t>
            </a:r>
            <a:r>
              <a:rPr sz="800" spc="-55" dirty="0">
                <a:solidFill>
                  <a:srgbClr val="474C55"/>
                </a:solidFill>
                <a:latin typeface="Calibri"/>
                <a:cs typeface="Calibri"/>
              </a:rPr>
              <a:t> </a:t>
            </a:r>
            <a:r>
              <a:rPr sz="800" spc="-25" dirty="0">
                <a:solidFill>
                  <a:srgbClr val="474C55"/>
                </a:solidFill>
                <a:latin typeface="Calibri"/>
                <a:cs typeface="Calibri"/>
              </a:rPr>
              <a:t>would</a:t>
            </a:r>
            <a:r>
              <a:rPr sz="800" spc="-55" dirty="0">
                <a:solidFill>
                  <a:srgbClr val="474C55"/>
                </a:solidFill>
                <a:latin typeface="Calibri"/>
                <a:cs typeface="Calibri"/>
              </a:rPr>
              <a:t> </a:t>
            </a:r>
            <a:r>
              <a:rPr sz="800" spc="-15" dirty="0">
                <a:solidFill>
                  <a:srgbClr val="474C55"/>
                </a:solidFill>
                <a:latin typeface="Calibri"/>
                <a:cs typeface="Calibri"/>
              </a:rPr>
              <a:t>vary</a:t>
            </a:r>
            <a:r>
              <a:rPr sz="800" spc="-55" dirty="0">
                <a:solidFill>
                  <a:srgbClr val="474C55"/>
                </a:solidFill>
                <a:latin typeface="Calibri"/>
                <a:cs typeface="Calibri"/>
              </a:rPr>
              <a:t> </a:t>
            </a:r>
            <a:r>
              <a:rPr sz="800" spc="-10" dirty="0">
                <a:solidFill>
                  <a:srgbClr val="474C55"/>
                </a:solidFill>
                <a:latin typeface="Calibri"/>
                <a:cs typeface="Calibri"/>
              </a:rPr>
              <a:t>according</a:t>
            </a:r>
            <a:r>
              <a:rPr sz="800" spc="-55" dirty="0">
                <a:solidFill>
                  <a:srgbClr val="474C55"/>
                </a:solidFill>
                <a:latin typeface="Calibri"/>
                <a:cs typeface="Calibri"/>
              </a:rPr>
              <a:t> </a:t>
            </a:r>
            <a:r>
              <a:rPr sz="800" spc="-30" dirty="0">
                <a:solidFill>
                  <a:srgbClr val="474C55"/>
                </a:solidFill>
                <a:latin typeface="Calibri"/>
                <a:cs typeface="Calibri"/>
              </a:rPr>
              <a:t>to</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5" dirty="0">
                <a:solidFill>
                  <a:srgbClr val="474C55"/>
                </a:solidFill>
                <a:latin typeface="Calibri"/>
                <a:cs typeface="Calibri"/>
              </a:rPr>
              <a:t>rise</a:t>
            </a:r>
            <a:r>
              <a:rPr sz="800" spc="-55" dirty="0">
                <a:solidFill>
                  <a:srgbClr val="474C55"/>
                </a:solidFill>
                <a:latin typeface="Calibri"/>
                <a:cs typeface="Calibri"/>
              </a:rPr>
              <a:t> </a:t>
            </a:r>
            <a:r>
              <a:rPr sz="800" spc="-15" dirty="0">
                <a:solidFill>
                  <a:srgbClr val="474C55"/>
                </a:solidFill>
                <a:latin typeface="Calibri"/>
                <a:cs typeface="Calibri"/>
              </a:rPr>
              <a:t>and</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5" dirty="0">
                <a:solidFill>
                  <a:srgbClr val="474C55"/>
                </a:solidFill>
                <a:latin typeface="Calibri"/>
                <a:cs typeface="Calibri"/>
              </a:rPr>
              <a:t>fall</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markets.</a:t>
            </a:r>
            <a:r>
              <a:rPr sz="800" spc="-55" dirty="0">
                <a:solidFill>
                  <a:srgbClr val="474C55"/>
                </a:solidFill>
                <a:latin typeface="Calibri"/>
                <a:cs typeface="Calibri"/>
              </a:rPr>
              <a:t> </a:t>
            </a:r>
            <a:r>
              <a:rPr sz="800" spc="-25" dirty="0">
                <a:solidFill>
                  <a:srgbClr val="474C55"/>
                </a:solidFill>
                <a:latin typeface="Calibri"/>
                <a:cs typeface="Calibri"/>
              </a:rPr>
              <a:t>It</a:t>
            </a:r>
            <a:r>
              <a:rPr sz="800" spc="-55" dirty="0">
                <a:solidFill>
                  <a:srgbClr val="474C55"/>
                </a:solidFill>
                <a:latin typeface="Calibri"/>
                <a:cs typeface="Calibri"/>
              </a:rPr>
              <a:t> </a:t>
            </a:r>
            <a:r>
              <a:rPr sz="800" spc="-10" dirty="0">
                <a:solidFill>
                  <a:srgbClr val="474C55"/>
                </a:solidFill>
                <a:latin typeface="Calibri"/>
                <a:cs typeface="Calibri"/>
              </a:rPr>
              <a:t>is</a:t>
            </a:r>
            <a:r>
              <a:rPr sz="800" spc="-55" dirty="0">
                <a:solidFill>
                  <a:srgbClr val="474C55"/>
                </a:solidFill>
                <a:latin typeface="Calibri"/>
                <a:cs typeface="Calibri"/>
              </a:rPr>
              <a:t> </a:t>
            </a:r>
            <a:r>
              <a:rPr sz="800" spc="-25" dirty="0">
                <a:solidFill>
                  <a:srgbClr val="474C55"/>
                </a:solidFill>
                <a:latin typeface="Calibri"/>
                <a:cs typeface="Calibri"/>
              </a:rPr>
              <a:t>not</a:t>
            </a:r>
            <a:r>
              <a:rPr sz="800" spc="-55" dirty="0">
                <a:solidFill>
                  <a:srgbClr val="474C55"/>
                </a:solidFill>
                <a:latin typeface="Calibri"/>
                <a:cs typeface="Calibri"/>
              </a:rPr>
              <a:t> </a:t>
            </a:r>
            <a:r>
              <a:rPr sz="800" spc="-20" dirty="0">
                <a:solidFill>
                  <a:srgbClr val="474C55"/>
                </a:solidFill>
                <a:latin typeface="Calibri"/>
                <a:cs typeface="Calibri"/>
              </a:rPr>
              <a:t>realistic</a:t>
            </a:r>
            <a:r>
              <a:rPr sz="800" spc="-55" dirty="0">
                <a:solidFill>
                  <a:srgbClr val="474C55"/>
                </a:solidFill>
                <a:latin typeface="Calibri"/>
                <a:cs typeface="Calibri"/>
              </a:rPr>
              <a:t> </a:t>
            </a:r>
            <a:r>
              <a:rPr sz="800" spc="-35" dirty="0">
                <a:solidFill>
                  <a:srgbClr val="474C55"/>
                </a:solidFill>
                <a:latin typeface="Calibri"/>
                <a:cs typeface="Calibri"/>
              </a:rPr>
              <a:t>that  </a:t>
            </a:r>
            <a:r>
              <a:rPr sz="800" spc="-25" dirty="0">
                <a:solidFill>
                  <a:srgbClr val="474C55"/>
                </a:solidFill>
                <a:latin typeface="Calibri"/>
                <a:cs typeface="Calibri"/>
              </a:rPr>
              <a:t>the </a:t>
            </a:r>
            <a:r>
              <a:rPr sz="800" spc="-10" dirty="0">
                <a:solidFill>
                  <a:srgbClr val="474C55"/>
                </a:solidFill>
                <a:latin typeface="Calibri"/>
                <a:cs typeface="Calibri"/>
              </a:rPr>
              <a:t>stock </a:t>
            </a:r>
            <a:r>
              <a:rPr sz="800" spc="-25" dirty="0">
                <a:solidFill>
                  <a:srgbClr val="474C55"/>
                </a:solidFill>
                <a:latin typeface="Calibri"/>
                <a:cs typeface="Calibri"/>
              </a:rPr>
              <a:t>market or any investment </a:t>
            </a:r>
            <a:r>
              <a:rPr sz="800" spc="-20" dirty="0">
                <a:solidFill>
                  <a:srgbClr val="474C55"/>
                </a:solidFill>
                <a:latin typeface="Calibri"/>
                <a:cs typeface="Calibri"/>
              </a:rPr>
              <a:t>vehicle </a:t>
            </a:r>
            <a:r>
              <a:rPr sz="800" spc="-25" dirty="0">
                <a:solidFill>
                  <a:srgbClr val="474C55"/>
                </a:solidFill>
                <a:latin typeface="Calibri"/>
                <a:cs typeface="Calibri"/>
              </a:rPr>
              <a:t>will </a:t>
            </a:r>
            <a:r>
              <a:rPr sz="800" spc="-30" dirty="0">
                <a:solidFill>
                  <a:srgbClr val="474C55"/>
                </a:solidFill>
                <a:latin typeface="Calibri"/>
                <a:cs typeface="Calibri"/>
              </a:rPr>
              <a:t>have </a:t>
            </a:r>
            <a:r>
              <a:rPr sz="800" spc="-10" dirty="0">
                <a:solidFill>
                  <a:srgbClr val="474C55"/>
                </a:solidFill>
                <a:latin typeface="Calibri"/>
                <a:cs typeface="Calibri"/>
              </a:rPr>
              <a:t>20 </a:t>
            </a:r>
            <a:r>
              <a:rPr sz="800" spc="-25" dirty="0">
                <a:solidFill>
                  <a:srgbClr val="474C55"/>
                </a:solidFill>
                <a:latin typeface="Calibri"/>
                <a:cs typeface="Calibri"/>
              </a:rPr>
              <a:t>or more </a:t>
            </a:r>
            <a:r>
              <a:rPr sz="800" spc="-20" dirty="0">
                <a:solidFill>
                  <a:srgbClr val="474C55"/>
                </a:solidFill>
                <a:latin typeface="Calibri"/>
                <a:cs typeface="Calibri"/>
              </a:rPr>
              <a:t>years </a:t>
            </a:r>
            <a:r>
              <a:rPr sz="800" spc="-40" dirty="0">
                <a:solidFill>
                  <a:srgbClr val="474C55"/>
                </a:solidFill>
                <a:latin typeface="Calibri"/>
                <a:cs typeface="Calibri"/>
              </a:rPr>
              <a:t>of </a:t>
            </a:r>
            <a:r>
              <a:rPr sz="800" spc="-20" dirty="0">
                <a:solidFill>
                  <a:srgbClr val="474C55"/>
                </a:solidFill>
                <a:latin typeface="Calibri"/>
                <a:cs typeface="Calibri"/>
              </a:rPr>
              <a:t>positive returns. </a:t>
            </a:r>
            <a:r>
              <a:rPr sz="800" spc="-15" dirty="0">
                <a:solidFill>
                  <a:srgbClr val="474C55"/>
                </a:solidFill>
                <a:latin typeface="Calibri"/>
                <a:cs typeface="Calibri"/>
              </a:rPr>
              <a:t>These </a:t>
            </a:r>
            <a:r>
              <a:rPr sz="800" spc="-20" dirty="0">
                <a:solidFill>
                  <a:srgbClr val="474C55"/>
                </a:solidFill>
                <a:latin typeface="Calibri"/>
                <a:cs typeface="Calibri"/>
              </a:rPr>
              <a:t>examples </a:t>
            </a:r>
            <a:r>
              <a:rPr sz="800" spc="-30" dirty="0">
                <a:solidFill>
                  <a:srgbClr val="474C55"/>
                </a:solidFill>
                <a:latin typeface="Calibri"/>
                <a:cs typeface="Calibri"/>
              </a:rPr>
              <a:t>are for </a:t>
            </a:r>
            <a:r>
              <a:rPr sz="800" spc="-25" dirty="0">
                <a:solidFill>
                  <a:srgbClr val="474C55"/>
                </a:solidFill>
                <a:latin typeface="Calibri"/>
                <a:cs typeface="Calibri"/>
              </a:rPr>
              <a:t>illustrative </a:t>
            </a:r>
            <a:r>
              <a:rPr sz="800" spc="-15" dirty="0">
                <a:solidFill>
                  <a:srgbClr val="474C55"/>
                </a:solidFill>
                <a:latin typeface="Calibri"/>
                <a:cs typeface="Calibri"/>
              </a:rPr>
              <a:t>purposes </a:t>
            </a:r>
            <a:r>
              <a:rPr sz="800" spc="-20" dirty="0">
                <a:solidFill>
                  <a:srgbClr val="474C55"/>
                </a:solidFill>
                <a:latin typeface="Calibri"/>
                <a:cs typeface="Calibri"/>
              </a:rPr>
              <a:t>only </a:t>
            </a:r>
            <a:r>
              <a:rPr sz="800" spc="-15" dirty="0">
                <a:solidFill>
                  <a:srgbClr val="474C55"/>
                </a:solidFill>
                <a:latin typeface="Calibri"/>
                <a:cs typeface="Calibri"/>
              </a:rPr>
              <a:t>and </a:t>
            </a:r>
            <a:r>
              <a:rPr sz="800" spc="-30" dirty="0">
                <a:solidFill>
                  <a:srgbClr val="474C55"/>
                </a:solidFill>
                <a:latin typeface="Calibri"/>
                <a:cs typeface="Calibri"/>
              </a:rPr>
              <a:t>are </a:t>
            </a:r>
            <a:r>
              <a:rPr sz="800" spc="-25" dirty="0">
                <a:solidFill>
                  <a:srgbClr val="474C55"/>
                </a:solidFill>
                <a:latin typeface="Calibri"/>
                <a:cs typeface="Calibri"/>
              </a:rPr>
              <a:t>not </a:t>
            </a:r>
            <a:r>
              <a:rPr sz="800" spc="-20" dirty="0">
                <a:solidFill>
                  <a:srgbClr val="474C55"/>
                </a:solidFill>
                <a:latin typeface="Calibri"/>
                <a:cs typeface="Calibri"/>
              </a:rPr>
              <a:t>intended </a:t>
            </a:r>
            <a:r>
              <a:rPr sz="800" spc="-30" dirty="0">
                <a:solidFill>
                  <a:srgbClr val="474C55"/>
                </a:solidFill>
                <a:latin typeface="Calibri"/>
                <a:cs typeface="Calibri"/>
              </a:rPr>
              <a:t>to  </a:t>
            </a:r>
            <a:r>
              <a:rPr sz="800" spc="-15" dirty="0">
                <a:solidFill>
                  <a:srgbClr val="474C55"/>
                </a:solidFill>
                <a:latin typeface="Calibri"/>
                <a:cs typeface="Calibri"/>
              </a:rPr>
              <a:t>predict </a:t>
            </a:r>
            <a:r>
              <a:rPr sz="800" spc="-25" dirty="0">
                <a:solidFill>
                  <a:srgbClr val="474C55"/>
                </a:solidFill>
                <a:latin typeface="Calibri"/>
                <a:cs typeface="Calibri"/>
              </a:rPr>
              <a:t>the returns </a:t>
            </a:r>
            <a:r>
              <a:rPr sz="800" spc="-40" dirty="0">
                <a:solidFill>
                  <a:srgbClr val="474C55"/>
                </a:solidFill>
                <a:latin typeface="Calibri"/>
                <a:cs typeface="Calibri"/>
              </a:rPr>
              <a:t>of </a:t>
            </a:r>
            <a:r>
              <a:rPr sz="800" spc="-25" dirty="0">
                <a:solidFill>
                  <a:srgbClr val="474C55"/>
                </a:solidFill>
                <a:latin typeface="Calibri"/>
                <a:cs typeface="Calibri"/>
              </a:rPr>
              <a:t>any investment </a:t>
            </a:r>
            <a:r>
              <a:rPr sz="800" spc="-10" dirty="0">
                <a:solidFill>
                  <a:srgbClr val="474C55"/>
                </a:solidFill>
                <a:latin typeface="Calibri"/>
                <a:cs typeface="Calibri"/>
              </a:rPr>
              <a:t>choices. </a:t>
            </a:r>
            <a:r>
              <a:rPr sz="800" spc="-20" dirty="0">
                <a:solidFill>
                  <a:srgbClr val="474C55"/>
                </a:solidFill>
                <a:latin typeface="Calibri"/>
                <a:cs typeface="Calibri"/>
              </a:rPr>
              <a:t>Rates </a:t>
            </a:r>
            <a:r>
              <a:rPr sz="800" spc="-40" dirty="0">
                <a:solidFill>
                  <a:srgbClr val="474C55"/>
                </a:solidFill>
                <a:latin typeface="Calibri"/>
                <a:cs typeface="Calibri"/>
              </a:rPr>
              <a:t>of </a:t>
            </a:r>
            <a:r>
              <a:rPr sz="800" spc="-25" dirty="0">
                <a:solidFill>
                  <a:srgbClr val="474C55"/>
                </a:solidFill>
                <a:latin typeface="Calibri"/>
                <a:cs typeface="Calibri"/>
              </a:rPr>
              <a:t>return will </a:t>
            </a:r>
            <a:r>
              <a:rPr sz="800" spc="-15" dirty="0">
                <a:solidFill>
                  <a:srgbClr val="474C55"/>
                </a:solidFill>
                <a:latin typeface="Calibri"/>
                <a:cs typeface="Calibri"/>
              </a:rPr>
              <a:t>vary </a:t>
            </a:r>
            <a:r>
              <a:rPr sz="800" spc="-30" dirty="0">
                <a:solidFill>
                  <a:srgbClr val="474C55"/>
                </a:solidFill>
                <a:latin typeface="Calibri"/>
                <a:cs typeface="Calibri"/>
              </a:rPr>
              <a:t>over </a:t>
            </a:r>
            <a:r>
              <a:rPr sz="800" spc="-25" dirty="0">
                <a:solidFill>
                  <a:srgbClr val="474C55"/>
                </a:solidFill>
                <a:latin typeface="Calibri"/>
                <a:cs typeface="Calibri"/>
              </a:rPr>
              <a:t>time, </a:t>
            </a:r>
            <a:r>
              <a:rPr sz="800" spc="-20" dirty="0">
                <a:solidFill>
                  <a:srgbClr val="474C55"/>
                </a:solidFill>
                <a:latin typeface="Calibri"/>
                <a:cs typeface="Calibri"/>
              </a:rPr>
              <a:t>particularly </a:t>
            </a:r>
            <a:r>
              <a:rPr sz="800" spc="-30" dirty="0">
                <a:solidFill>
                  <a:srgbClr val="474C55"/>
                </a:solidFill>
                <a:latin typeface="Calibri"/>
                <a:cs typeface="Calibri"/>
              </a:rPr>
              <a:t>for </a:t>
            </a:r>
            <a:r>
              <a:rPr sz="800" spc="-15" dirty="0">
                <a:solidFill>
                  <a:srgbClr val="474C55"/>
                </a:solidFill>
                <a:latin typeface="Calibri"/>
                <a:cs typeface="Calibri"/>
              </a:rPr>
              <a:t>long-term </a:t>
            </a:r>
            <a:r>
              <a:rPr sz="800" spc="-20" dirty="0">
                <a:solidFill>
                  <a:srgbClr val="474C55"/>
                </a:solidFill>
                <a:latin typeface="Calibri"/>
                <a:cs typeface="Calibri"/>
              </a:rPr>
              <a:t>investments. There </a:t>
            </a:r>
            <a:r>
              <a:rPr sz="800" spc="-10" dirty="0">
                <a:solidFill>
                  <a:srgbClr val="474C55"/>
                </a:solidFill>
                <a:latin typeface="Calibri"/>
                <a:cs typeface="Calibri"/>
              </a:rPr>
              <a:t>is </a:t>
            </a:r>
            <a:r>
              <a:rPr sz="800" spc="-20" dirty="0">
                <a:solidFill>
                  <a:srgbClr val="474C55"/>
                </a:solidFill>
                <a:latin typeface="Calibri"/>
                <a:cs typeface="Calibri"/>
              </a:rPr>
              <a:t>no guarantee </a:t>
            </a:r>
            <a:r>
              <a:rPr sz="800" spc="-25" dirty="0">
                <a:solidFill>
                  <a:srgbClr val="474C55"/>
                </a:solidFill>
                <a:latin typeface="Calibri"/>
                <a:cs typeface="Calibri"/>
              </a:rPr>
              <a:t>the </a:t>
            </a:r>
            <a:r>
              <a:rPr sz="800" spc="-15" dirty="0">
                <a:solidFill>
                  <a:srgbClr val="474C55"/>
                </a:solidFill>
                <a:latin typeface="Calibri"/>
                <a:cs typeface="Calibri"/>
              </a:rPr>
              <a:t>selected </a:t>
            </a:r>
            <a:r>
              <a:rPr sz="800" spc="-30" dirty="0">
                <a:solidFill>
                  <a:srgbClr val="474C55"/>
                </a:solidFill>
                <a:latin typeface="Calibri"/>
                <a:cs typeface="Calibri"/>
              </a:rPr>
              <a:t>rate </a:t>
            </a:r>
            <a:r>
              <a:rPr sz="800" spc="-40" dirty="0">
                <a:solidFill>
                  <a:srgbClr val="474C55"/>
                </a:solidFill>
                <a:latin typeface="Calibri"/>
                <a:cs typeface="Calibri"/>
              </a:rPr>
              <a:t>of  </a:t>
            </a:r>
            <a:r>
              <a:rPr sz="800" spc="-25" dirty="0">
                <a:solidFill>
                  <a:srgbClr val="474C55"/>
                </a:solidFill>
                <a:latin typeface="Calibri"/>
                <a:cs typeface="Calibri"/>
              </a:rPr>
              <a:t>return</a:t>
            </a:r>
            <a:r>
              <a:rPr sz="800" spc="-55" dirty="0">
                <a:solidFill>
                  <a:srgbClr val="474C55"/>
                </a:solidFill>
                <a:latin typeface="Calibri"/>
                <a:cs typeface="Calibri"/>
              </a:rPr>
              <a:t> </a:t>
            </a:r>
            <a:r>
              <a:rPr sz="800" spc="-5" dirty="0">
                <a:solidFill>
                  <a:srgbClr val="474C55"/>
                </a:solidFill>
                <a:latin typeface="Calibri"/>
                <a:cs typeface="Calibri"/>
              </a:rPr>
              <a:t>can</a:t>
            </a:r>
            <a:r>
              <a:rPr sz="800" spc="-55" dirty="0">
                <a:solidFill>
                  <a:srgbClr val="474C55"/>
                </a:solidFill>
                <a:latin typeface="Calibri"/>
                <a:cs typeface="Calibri"/>
              </a:rPr>
              <a:t> </a:t>
            </a:r>
            <a:r>
              <a:rPr sz="800" spc="-10" dirty="0">
                <a:solidFill>
                  <a:srgbClr val="474C55"/>
                </a:solidFill>
                <a:latin typeface="Calibri"/>
                <a:cs typeface="Calibri"/>
              </a:rPr>
              <a:t>be</a:t>
            </a:r>
            <a:r>
              <a:rPr sz="800" spc="-55" dirty="0">
                <a:solidFill>
                  <a:srgbClr val="474C55"/>
                </a:solidFill>
                <a:latin typeface="Calibri"/>
                <a:cs typeface="Calibri"/>
              </a:rPr>
              <a:t> </a:t>
            </a:r>
            <a:r>
              <a:rPr sz="800" spc="-15" dirty="0">
                <a:solidFill>
                  <a:srgbClr val="474C55"/>
                </a:solidFill>
                <a:latin typeface="Calibri"/>
                <a:cs typeface="Calibri"/>
              </a:rPr>
              <a:t>achieved.</a:t>
            </a:r>
            <a:r>
              <a:rPr sz="800" spc="-55" dirty="0">
                <a:solidFill>
                  <a:srgbClr val="474C55"/>
                </a:solidFill>
                <a:latin typeface="Calibri"/>
                <a:cs typeface="Calibri"/>
              </a:rPr>
              <a:t> </a:t>
            </a:r>
            <a:r>
              <a:rPr sz="800" spc="-1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performance</a:t>
            </a:r>
            <a:r>
              <a:rPr sz="800" spc="-55" dirty="0">
                <a:solidFill>
                  <a:srgbClr val="474C55"/>
                </a:solidFill>
                <a:latin typeface="Calibri"/>
                <a:cs typeface="Calibri"/>
              </a:rPr>
              <a:t> </a:t>
            </a:r>
            <a:r>
              <a:rPr sz="800" spc="-40" dirty="0">
                <a:solidFill>
                  <a:srgbClr val="474C55"/>
                </a:solidFill>
                <a:latin typeface="Calibri"/>
                <a:cs typeface="Calibri"/>
              </a:rPr>
              <a:t>of</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20" dirty="0">
                <a:solidFill>
                  <a:srgbClr val="474C55"/>
                </a:solidFill>
                <a:latin typeface="Calibri"/>
                <a:cs typeface="Calibri"/>
              </a:rPr>
              <a:t>investments</a:t>
            </a:r>
            <a:r>
              <a:rPr sz="800" spc="-55" dirty="0">
                <a:solidFill>
                  <a:srgbClr val="474C55"/>
                </a:solidFill>
                <a:latin typeface="Calibri"/>
                <a:cs typeface="Calibri"/>
              </a:rPr>
              <a:t> </a:t>
            </a:r>
            <a:r>
              <a:rPr sz="800" spc="-25" dirty="0">
                <a:solidFill>
                  <a:srgbClr val="474C55"/>
                </a:solidFill>
                <a:latin typeface="Calibri"/>
                <a:cs typeface="Calibri"/>
              </a:rPr>
              <a:t>will</a:t>
            </a:r>
            <a:r>
              <a:rPr sz="800" spc="-55" dirty="0">
                <a:solidFill>
                  <a:srgbClr val="474C55"/>
                </a:solidFill>
                <a:latin typeface="Calibri"/>
                <a:cs typeface="Calibri"/>
              </a:rPr>
              <a:t> </a:t>
            </a:r>
            <a:r>
              <a:rPr sz="800" spc="-25" dirty="0">
                <a:solidFill>
                  <a:srgbClr val="474C55"/>
                </a:solidFill>
                <a:latin typeface="Calibri"/>
                <a:cs typeface="Calibri"/>
              </a:rPr>
              <a:t>fluctuate</a:t>
            </a:r>
            <a:r>
              <a:rPr sz="800" spc="-55" dirty="0">
                <a:solidFill>
                  <a:srgbClr val="474C55"/>
                </a:solidFill>
                <a:latin typeface="Calibri"/>
                <a:cs typeface="Calibri"/>
              </a:rPr>
              <a:t> </a:t>
            </a:r>
            <a:r>
              <a:rPr sz="800" spc="-30" dirty="0">
                <a:solidFill>
                  <a:srgbClr val="474C55"/>
                </a:solidFill>
                <a:latin typeface="Calibri"/>
                <a:cs typeface="Calibri"/>
              </a:rPr>
              <a:t>with</a:t>
            </a:r>
            <a:r>
              <a:rPr sz="800" spc="-55" dirty="0">
                <a:solidFill>
                  <a:srgbClr val="474C55"/>
                </a:solidFill>
                <a:latin typeface="Calibri"/>
                <a:cs typeface="Calibri"/>
              </a:rPr>
              <a:t> </a:t>
            </a:r>
            <a:r>
              <a:rPr sz="800" spc="-25" dirty="0">
                <a:solidFill>
                  <a:srgbClr val="474C55"/>
                </a:solidFill>
                <a:latin typeface="Calibri"/>
                <a:cs typeface="Calibri"/>
              </a:rPr>
              <a:t>market</a:t>
            </a:r>
            <a:r>
              <a:rPr sz="800" spc="-55" dirty="0">
                <a:solidFill>
                  <a:srgbClr val="474C55"/>
                </a:solidFill>
                <a:latin typeface="Calibri"/>
                <a:cs typeface="Calibri"/>
              </a:rPr>
              <a:t> </a:t>
            </a:r>
            <a:r>
              <a:rPr sz="800" spc="-15" dirty="0">
                <a:solidFill>
                  <a:srgbClr val="474C55"/>
                </a:solidFill>
                <a:latin typeface="Calibri"/>
                <a:cs typeface="Calibri"/>
              </a:rPr>
              <a:t>conditions.</a:t>
            </a:r>
            <a:endParaRPr sz="800" dirty="0">
              <a:latin typeface="Calibri"/>
              <a:cs typeface="Calibri"/>
            </a:endParaRPr>
          </a:p>
        </p:txBody>
      </p:sp>
      <p:sp>
        <p:nvSpPr>
          <p:cNvPr id="13" name="object 13"/>
          <p:cNvSpPr txBox="1"/>
          <p:nvPr/>
        </p:nvSpPr>
        <p:spPr>
          <a:xfrm>
            <a:off x="6864295" y="4039563"/>
            <a:ext cx="431165" cy="153670"/>
          </a:xfrm>
          <a:prstGeom prst="rect">
            <a:avLst/>
          </a:prstGeom>
        </p:spPr>
        <p:txBody>
          <a:bodyPr vert="horz" wrap="square" lIns="0" tIns="0" rIns="0" bIns="0" rtlCol="0">
            <a:spAutoFit/>
          </a:bodyPr>
          <a:lstStyle/>
          <a:p>
            <a:pPr marL="12700">
              <a:lnSpc>
                <a:spcPct val="100000"/>
              </a:lnSpc>
            </a:pPr>
            <a:r>
              <a:rPr sz="900" spc="-5" dirty="0">
                <a:solidFill>
                  <a:srgbClr val="00607B"/>
                </a:solidFill>
                <a:latin typeface="Tahoma"/>
                <a:cs typeface="Tahoma"/>
              </a:rPr>
              <a:t>$17,449</a:t>
            </a:r>
            <a:endParaRPr sz="900">
              <a:latin typeface="Tahoma"/>
              <a:cs typeface="Tahoma"/>
            </a:endParaRPr>
          </a:p>
        </p:txBody>
      </p:sp>
      <p:sp>
        <p:nvSpPr>
          <p:cNvPr id="14" name="object 14"/>
          <p:cNvSpPr txBox="1"/>
          <p:nvPr/>
        </p:nvSpPr>
        <p:spPr>
          <a:xfrm>
            <a:off x="6925217" y="4446014"/>
            <a:ext cx="370205" cy="153670"/>
          </a:xfrm>
          <a:prstGeom prst="rect">
            <a:avLst/>
          </a:prstGeom>
        </p:spPr>
        <p:txBody>
          <a:bodyPr vert="horz" wrap="square" lIns="0" tIns="0" rIns="0" bIns="0" rtlCol="0">
            <a:spAutoFit/>
          </a:bodyPr>
          <a:lstStyle/>
          <a:p>
            <a:pPr marL="12700">
              <a:lnSpc>
                <a:spcPct val="100000"/>
              </a:lnSpc>
            </a:pPr>
            <a:r>
              <a:rPr sz="900" spc="-5" dirty="0">
                <a:solidFill>
                  <a:srgbClr val="00ABC7"/>
                </a:solidFill>
                <a:latin typeface="Tahoma"/>
                <a:cs typeface="Tahoma"/>
              </a:rPr>
              <a:t>$5,743</a:t>
            </a:r>
            <a:endParaRPr sz="900">
              <a:latin typeface="Tahoma"/>
              <a:cs typeface="Tahoma"/>
            </a:endParaRPr>
          </a:p>
        </p:txBody>
      </p:sp>
      <p:sp>
        <p:nvSpPr>
          <p:cNvPr id="15" name="object 15"/>
          <p:cNvSpPr txBox="1"/>
          <p:nvPr/>
        </p:nvSpPr>
        <p:spPr>
          <a:xfrm>
            <a:off x="8831169" y="1949245"/>
            <a:ext cx="431165" cy="153670"/>
          </a:xfrm>
          <a:prstGeom prst="rect">
            <a:avLst/>
          </a:prstGeom>
        </p:spPr>
        <p:txBody>
          <a:bodyPr vert="horz" wrap="square" lIns="0" tIns="0" rIns="0" bIns="0" rtlCol="0">
            <a:spAutoFit/>
          </a:bodyPr>
          <a:lstStyle/>
          <a:p>
            <a:pPr marL="12700">
              <a:lnSpc>
                <a:spcPct val="100000"/>
              </a:lnSpc>
            </a:pPr>
            <a:r>
              <a:rPr sz="900" spc="-5" dirty="0">
                <a:solidFill>
                  <a:srgbClr val="00607B"/>
                </a:solidFill>
                <a:latin typeface="Tahoma"/>
                <a:cs typeface="Tahoma"/>
              </a:rPr>
              <a:t>$45,259</a:t>
            </a:r>
            <a:endParaRPr sz="900">
              <a:latin typeface="Tahoma"/>
              <a:cs typeface="Tahoma"/>
            </a:endParaRPr>
          </a:p>
        </p:txBody>
      </p:sp>
      <p:sp>
        <p:nvSpPr>
          <p:cNvPr id="16" name="object 16"/>
          <p:cNvSpPr txBox="1"/>
          <p:nvPr/>
        </p:nvSpPr>
        <p:spPr>
          <a:xfrm>
            <a:off x="8831169" y="4578145"/>
            <a:ext cx="431165" cy="153670"/>
          </a:xfrm>
          <a:prstGeom prst="rect">
            <a:avLst/>
          </a:prstGeom>
        </p:spPr>
        <p:txBody>
          <a:bodyPr vert="horz" wrap="square" lIns="0" tIns="0" rIns="0" bIns="0" rtlCol="0">
            <a:spAutoFit/>
          </a:bodyPr>
          <a:lstStyle/>
          <a:p>
            <a:pPr marL="12700">
              <a:lnSpc>
                <a:spcPct val="100000"/>
              </a:lnSpc>
            </a:pPr>
            <a:r>
              <a:rPr sz="900" spc="-5" dirty="0">
                <a:solidFill>
                  <a:srgbClr val="00ABC7"/>
                </a:solidFill>
                <a:latin typeface="Tahoma"/>
                <a:cs typeface="Tahoma"/>
              </a:rPr>
              <a:t>$10,286</a:t>
            </a:r>
            <a:endParaRPr sz="900">
              <a:latin typeface="Tahoma"/>
              <a:cs typeface="Tahoma"/>
            </a:endParaRPr>
          </a:p>
        </p:txBody>
      </p:sp>
      <p:sp>
        <p:nvSpPr>
          <p:cNvPr id="17" name="object 17"/>
          <p:cNvSpPr txBox="1"/>
          <p:nvPr/>
        </p:nvSpPr>
        <p:spPr>
          <a:xfrm>
            <a:off x="4950456" y="4848350"/>
            <a:ext cx="2345055" cy="420370"/>
          </a:xfrm>
          <a:prstGeom prst="rect">
            <a:avLst/>
          </a:prstGeom>
        </p:spPr>
        <p:txBody>
          <a:bodyPr vert="horz" wrap="square" lIns="0" tIns="0" rIns="0" bIns="0" rtlCol="0">
            <a:spAutoFit/>
          </a:bodyPr>
          <a:lstStyle/>
          <a:p>
            <a:pPr marL="12700">
              <a:lnSpc>
                <a:spcPct val="100000"/>
              </a:lnSpc>
            </a:pPr>
            <a:r>
              <a:rPr sz="900" spc="-5" dirty="0">
                <a:solidFill>
                  <a:srgbClr val="00607B"/>
                </a:solidFill>
                <a:latin typeface="Tahoma"/>
                <a:cs typeface="Tahoma"/>
              </a:rPr>
              <a:t>$6,727</a:t>
            </a:r>
            <a:endParaRPr sz="900">
              <a:latin typeface="Tahoma"/>
              <a:cs typeface="Tahoma"/>
            </a:endParaRPr>
          </a:p>
          <a:p>
            <a:pPr marR="5080" algn="r">
              <a:lnSpc>
                <a:spcPts val="1025"/>
              </a:lnSpc>
              <a:spcBef>
                <a:spcPts val="50"/>
              </a:spcBef>
            </a:pPr>
            <a:r>
              <a:rPr sz="900" spc="5" dirty="0">
                <a:solidFill>
                  <a:srgbClr val="AAA9AA"/>
                </a:solidFill>
                <a:latin typeface="Tahoma"/>
                <a:cs typeface="Tahoma"/>
              </a:rPr>
              <a:t>$2,</a:t>
            </a:r>
            <a:r>
              <a:rPr sz="900" spc="-15" dirty="0">
                <a:solidFill>
                  <a:srgbClr val="B3B2B1"/>
                </a:solidFill>
                <a:latin typeface="Tahoma"/>
                <a:cs typeface="Tahoma"/>
              </a:rPr>
              <a:t>427</a:t>
            </a:r>
            <a:endParaRPr sz="900">
              <a:latin typeface="Tahoma"/>
              <a:cs typeface="Tahoma"/>
            </a:endParaRPr>
          </a:p>
          <a:p>
            <a:pPr marL="12700">
              <a:lnSpc>
                <a:spcPts val="1025"/>
              </a:lnSpc>
            </a:pPr>
            <a:r>
              <a:rPr sz="900" spc="-5" dirty="0">
                <a:solidFill>
                  <a:srgbClr val="00ABC7"/>
                </a:solidFill>
                <a:latin typeface="Tahoma"/>
                <a:cs typeface="Tahoma"/>
              </a:rPr>
              <a:t>$3,207</a:t>
            </a:r>
            <a:endParaRPr sz="900">
              <a:latin typeface="Tahoma"/>
              <a:cs typeface="Tahoma"/>
            </a:endParaRPr>
          </a:p>
        </p:txBody>
      </p:sp>
      <p:sp>
        <p:nvSpPr>
          <p:cNvPr id="18" name="object 18"/>
          <p:cNvSpPr txBox="1"/>
          <p:nvPr/>
        </p:nvSpPr>
        <p:spPr>
          <a:xfrm>
            <a:off x="2774984" y="5248515"/>
            <a:ext cx="648970" cy="608330"/>
          </a:xfrm>
          <a:prstGeom prst="rect">
            <a:avLst/>
          </a:prstGeom>
        </p:spPr>
        <p:txBody>
          <a:bodyPr vert="horz" wrap="square" lIns="0" tIns="0" rIns="0" bIns="0" rtlCol="0">
            <a:spAutoFit/>
          </a:bodyPr>
          <a:lstStyle/>
          <a:p>
            <a:pPr marL="12700">
              <a:lnSpc>
                <a:spcPct val="100000"/>
              </a:lnSpc>
            </a:pPr>
            <a:r>
              <a:rPr sz="900" spc="-5" dirty="0">
                <a:solidFill>
                  <a:srgbClr val="00607B"/>
                </a:solidFill>
                <a:latin typeface="Tahoma"/>
                <a:cs typeface="Tahoma"/>
              </a:rPr>
              <a:t>$1,000</a:t>
            </a:r>
            <a:endParaRPr sz="900">
              <a:latin typeface="Tahoma"/>
              <a:cs typeface="Tahoma"/>
            </a:endParaRPr>
          </a:p>
          <a:p>
            <a:pPr marL="12700">
              <a:lnSpc>
                <a:spcPct val="100000"/>
              </a:lnSpc>
              <a:spcBef>
                <a:spcPts val="20"/>
              </a:spcBef>
            </a:pPr>
            <a:r>
              <a:rPr sz="900" spc="-5" dirty="0">
                <a:solidFill>
                  <a:srgbClr val="00ABC7"/>
                </a:solidFill>
                <a:latin typeface="Tahoma"/>
                <a:cs typeface="Tahoma"/>
              </a:rPr>
              <a:t>$1,000</a:t>
            </a:r>
            <a:endParaRPr sz="900">
              <a:latin typeface="Tahoma"/>
              <a:cs typeface="Tahoma"/>
            </a:endParaRPr>
          </a:p>
          <a:p>
            <a:pPr marL="12700">
              <a:lnSpc>
                <a:spcPct val="100000"/>
              </a:lnSpc>
              <a:spcBef>
                <a:spcPts val="20"/>
              </a:spcBef>
            </a:pPr>
            <a:r>
              <a:rPr sz="900" spc="-5" dirty="0">
                <a:solidFill>
                  <a:srgbClr val="A9ABAC"/>
                </a:solidFill>
                <a:latin typeface="Tahoma"/>
                <a:cs typeface="Tahoma"/>
              </a:rPr>
              <a:t>$1,000</a:t>
            </a:r>
            <a:endParaRPr sz="900">
              <a:latin typeface="Tahoma"/>
              <a:cs typeface="Tahoma"/>
            </a:endParaRPr>
          </a:p>
          <a:p>
            <a:pPr marL="290830">
              <a:lnSpc>
                <a:spcPct val="100000"/>
              </a:lnSpc>
              <a:spcBef>
                <a:spcPts val="455"/>
              </a:spcBef>
            </a:pPr>
            <a:r>
              <a:rPr sz="800" spc="10" dirty="0">
                <a:solidFill>
                  <a:srgbClr val="474C55"/>
                </a:solidFill>
                <a:latin typeface="Calibri"/>
                <a:cs typeface="Calibri"/>
              </a:rPr>
              <a:t>0</a:t>
            </a:r>
            <a:r>
              <a:rPr sz="800" spc="-135" dirty="0">
                <a:solidFill>
                  <a:srgbClr val="474C55"/>
                </a:solidFill>
                <a:latin typeface="Calibri"/>
                <a:cs typeface="Calibri"/>
              </a:rPr>
              <a:t> </a:t>
            </a:r>
            <a:r>
              <a:rPr sz="800" spc="20" dirty="0">
                <a:solidFill>
                  <a:srgbClr val="474C55"/>
                </a:solidFill>
                <a:latin typeface="Calibri"/>
                <a:cs typeface="Calibri"/>
              </a:rPr>
              <a:t>YEARS</a:t>
            </a:r>
            <a:endParaRPr sz="800">
              <a:latin typeface="Calibri"/>
              <a:cs typeface="Calibri"/>
            </a:endParaRPr>
          </a:p>
        </p:txBody>
      </p:sp>
      <p:sp>
        <p:nvSpPr>
          <p:cNvPr id="19" name="object 19"/>
          <p:cNvSpPr txBox="1"/>
          <p:nvPr/>
        </p:nvSpPr>
        <p:spPr>
          <a:xfrm>
            <a:off x="4950456" y="5378245"/>
            <a:ext cx="4472305" cy="478155"/>
          </a:xfrm>
          <a:prstGeom prst="rect">
            <a:avLst/>
          </a:prstGeom>
        </p:spPr>
        <p:txBody>
          <a:bodyPr vert="horz" wrap="square" lIns="0" tIns="0" rIns="0" bIns="0" rtlCol="0">
            <a:spAutoFit/>
          </a:bodyPr>
          <a:lstStyle/>
          <a:p>
            <a:pPr marR="165735" algn="r">
              <a:lnSpc>
                <a:spcPts val="1055"/>
              </a:lnSpc>
            </a:pPr>
            <a:r>
              <a:rPr sz="900" spc="-5" dirty="0">
                <a:solidFill>
                  <a:srgbClr val="B3B2B1"/>
                </a:solidFill>
                <a:latin typeface="Tahoma"/>
                <a:cs typeface="Tahoma"/>
              </a:rPr>
              <a:t>$3,262</a:t>
            </a:r>
            <a:endParaRPr sz="900">
              <a:latin typeface="Tahoma"/>
              <a:cs typeface="Tahoma"/>
            </a:endParaRPr>
          </a:p>
          <a:p>
            <a:pPr marL="12700">
              <a:lnSpc>
                <a:spcPts val="1055"/>
              </a:lnSpc>
            </a:pPr>
            <a:r>
              <a:rPr sz="900" spc="-5" dirty="0">
                <a:solidFill>
                  <a:srgbClr val="A9ABAC"/>
                </a:solidFill>
                <a:latin typeface="Tahoma"/>
                <a:cs typeface="Tahoma"/>
              </a:rPr>
              <a:t>$1,806</a:t>
            </a:r>
            <a:endParaRPr sz="900">
              <a:latin typeface="Tahoma"/>
              <a:cs typeface="Tahoma"/>
            </a:endParaRPr>
          </a:p>
          <a:p>
            <a:pPr marL="13335">
              <a:lnSpc>
                <a:spcPct val="100000"/>
              </a:lnSpc>
              <a:spcBef>
                <a:spcPts val="605"/>
              </a:spcBef>
              <a:tabLst>
                <a:tab pos="2030095" algn="l"/>
                <a:tab pos="4061460" algn="l"/>
              </a:tabLst>
            </a:pPr>
            <a:r>
              <a:rPr sz="800" spc="10" dirty="0">
                <a:solidFill>
                  <a:srgbClr val="474C55"/>
                </a:solidFill>
                <a:latin typeface="Calibri"/>
                <a:cs typeface="Calibri"/>
              </a:rPr>
              <a:t>20</a:t>
            </a:r>
            <a:r>
              <a:rPr sz="800" spc="-45" dirty="0">
                <a:solidFill>
                  <a:srgbClr val="474C55"/>
                </a:solidFill>
                <a:latin typeface="Calibri"/>
                <a:cs typeface="Calibri"/>
              </a:rPr>
              <a:t> </a:t>
            </a:r>
            <a:r>
              <a:rPr sz="800" spc="20" dirty="0">
                <a:solidFill>
                  <a:srgbClr val="474C55"/>
                </a:solidFill>
                <a:latin typeface="Calibri"/>
                <a:cs typeface="Calibri"/>
              </a:rPr>
              <a:t>YEARS	</a:t>
            </a:r>
            <a:r>
              <a:rPr sz="800" spc="10" dirty="0">
                <a:solidFill>
                  <a:srgbClr val="474C55"/>
                </a:solidFill>
                <a:latin typeface="Calibri"/>
                <a:cs typeface="Calibri"/>
              </a:rPr>
              <a:t>30</a:t>
            </a:r>
            <a:r>
              <a:rPr sz="800" spc="-45" dirty="0">
                <a:solidFill>
                  <a:srgbClr val="474C55"/>
                </a:solidFill>
                <a:latin typeface="Calibri"/>
                <a:cs typeface="Calibri"/>
              </a:rPr>
              <a:t> </a:t>
            </a:r>
            <a:r>
              <a:rPr sz="800" spc="20" dirty="0">
                <a:solidFill>
                  <a:srgbClr val="474C55"/>
                </a:solidFill>
                <a:latin typeface="Calibri"/>
                <a:cs typeface="Calibri"/>
              </a:rPr>
              <a:t>YEARS	</a:t>
            </a:r>
            <a:r>
              <a:rPr sz="800" spc="10" dirty="0">
                <a:solidFill>
                  <a:srgbClr val="474C55"/>
                </a:solidFill>
                <a:latin typeface="Calibri"/>
                <a:cs typeface="Calibri"/>
              </a:rPr>
              <a:t>40</a:t>
            </a:r>
            <a:r>
              <a:rPr sz="800" spc="-130" dirty="0">
                <a:solidFill>
                  <a:srgbClr val="474C55"/>
                </a:solidFill>
                <a:latin typeface="Calibri"/>
                <a:cs typeface="Calibri"/>
              </a:rPr>
              <a:t> </a:t>
            </a:r>
            <a:r>
              <a:rPr sz="800" spc="20" dirty="0">
                <a:solidFill>
                  <a:srgbClr val="474C55"/>
                </a:solidFill>
                <a:latin typeface="Calibri"/>
                <a:cs typeface="Calibri"/>
              </a:rPr>
              <a:t>YEARS</a:t>
            </a:r>
            <a:endParaRPr sz="800">
              <a:latin typeface="Calibri"/>
              <a:cs typeface="Calibri"/>
            </a:endParaRPr>
          </a:p>
        </p:txBody>
      </p:sp>
      <p:sp>
        <p:nvSpPr>
          <p:cNvPr id="20" name="object 20"/>
          <p:cNvSpPr/>
          <p:nvPr/>
        </p:nvSpPr>
        <p:spPr>
          <a:xfrm>
            <a:off x="3285083" y="5057101"/>
            <a:ext cx="1972310" cy="432434"/>
          </a:xfrm>
          <a:custGeom>
            <a:avLst/>
            <a:gdLst/>
            <a:ahLst/>
            <a:cxnLst/>
            <a:rect l="l" t="t" r="r" b="b"/>
            <a:pathLst>
              <a:path w="1972310" h="432435">
                <a:moveTo>
                  <a:pt x="1971941" y="0"/>
                </a:moveTo>
                <a:lnTo>
                  <a:pt x="0" y="431990"/>
                </a:lnTo>
              </a:path>
            </a:pathLst>
          </a:custGeom>
          <a:ln w="24091">
            <a:solidFill>
              <a:srgbClr val="00607B"/>
            </a:solidFill>
          </a:ln>
        </p:spPr>
        <p:txBody>
          <a:bodyPr wrap="square" lIns="0" tIns="0" rIns="0" bIns="0" rtlCol="0"/>
          <a:lstStyle/>
          <a:p>
            <a:endParaRPr/>
          </a:p>
        </p:txBody>
      </p:sp>
      <p:sp>
        <p:nvSpPr>
          <p:cNvPr id="21" name="object 21"/>
          <p:cNvSpPr/>
          <p:nvPr/>
        </p:nvSpPr>
        <p:spPr>
          <a:xfrm>
            <a:off x="5257022" y="4248326"/>
            <a:ext cx="1972310" cy="808990"/>
          </a:xfrm>
          <a:custGeom>
            <a:avLst/>
            <a:gdLst/>
            <a:ahLst/>
            <a:cxnLst/>
            <a:rect l="l" t="t" r="r" b="b"/>
            <a:pathLst>
              <a:path w="1972309" h="808989">
                <a:moveTo>
                  <a:pt x="1971941" y="0"/>
                </a:moveTo>
                <a:lnTo>
                  <a:pt x="0" y="808774"/>
                </a:lnTo>
              </a:path>
            </a:pathLst>
          </a:custGeom>
          <a:ln w="24091">
            <a:solidFill>
              <a:srgbClr val="00607B"/>
            </a:solidFill>
          </a:ln>
        </p:spPr>
        <p:txBody>
          <a:bodyPr wrap="square" lIns="0" tIns="0" rIns="0" bIns="0" rtlCol="0"/>
          <a:lstStyle/>
          <a:p>
            <a:endParaRPr/>
          </a:p>
        </p:txBody>
      </p:sp>
      <p:sp>
        <p:nvSpPr>
          <p:cNvPr id="22" name="object 22"/>
          <p:cNvSpPr/>
          <p:nvPr/>
        </p:nvSpPr>
        <p:spPr>
          <a:xfrm>
            <a:off x="7228960" y="2150600"/>
            <a:ext cx="1972310" cy="2098040"/>
          </a:xfrm>
          <a:custGeom>
            <a:avLst/>
            <a:gdLst/>
            <a:ahLst/>
            <a:cxnLst/>
            <a:rect l="l" t="t" r="r" b="b"/>
            <a:pathLst>
              <a:path w="1972309" h="2098040">
                <a:moveTo>
                  <a:pt x="1971941" y="0"/>
                </a:moveTo>
                <a:lnTo>
                  <a:pt x="0" y="2097722"/>
                </a:lnTo>
              </a:path>
            </a:pathLst>
          </a:custGeom>
          <a:ln w="24091">
            <a:solidFill>
              <a:srgbClr val="00607B"/>
            </a:solidFill>
          </a:ln>
        </p:spPr>
        <p:txBody>
          <a:bodyPr wrap="square" lIns="0" tIns="0" rIns="0" bIns="0" rtlCol="0"/>
          <a:lstStyle/>
          <a:p>
            <a:endParaRPr/>
          </a:p>
        </p:txBody>
      </p:sp>
      <p:sp>
        <p:nvSpPr>
          <p:cNvPr id="23" name="object 23"/>
          <p:cNvSpPr/>
          <p:nvPr/>
        </p:nvSpPr>
        <p:spPr>
          <a:xfrm>
            <a:off x="3285083" y="5322610"/>
            <a:ext cx="1972310" cy="167005"/>
          </a:xfrm>
          <a:custGeom>
            <a:avLst/>
            <a:gdLst/>
            <a:ahLst/>
            <a:cxnLst/>
            <a:rect l="l" t="t" r="r" b="b"/>
            <a:pathLst>
              <a:path w="1972310" h="167004">
                <a:moveTo>
                  <a:pt x="1971941" y="0"/>
                </a:moveTo>
                <a:lnTo>
                  <a:pt x="0" y="166471"/>
                </a:lnTo>
              </a:path>
            </a:pathLst>
          </a:custGeom>
          <a:ln w="24091">
            <a:solidFill>
              <a:srgbClr val="00ABC7"/>
            </a:solidFill>
          </a:ln>
        </p:spPr>
        <p:txBody>
          <a:bodyPr wrap="square" lIns="0" tIns="0" rIns="0" bIns="0" rtlCol="0"/>
          <a:lstStyle/>
          <a:p>
            <a:endParaRPr/>
          </a:p>
        </p:txBody>
      </p:sp>
      <p:sp>
        <p:nvSpPr>
          <p:cNvPr id="24" name="object 24"/>
          <p:cNvSpPr/>
          <p:nvPr/>
        </p:nvSpPr>
        <p:spPr>
          <a:xfrm>
            <a:off x="5257022" y="5131317"/>
            <a:ext cx="1972310" cy="191770"/>
          </a:xfrm>
          <a:custGeom>
            <a:avLst/>
            <a:gdLst/>
            <a:ahLst/>
            <a:cxnLst/>
            <a:rect l="l" t="t" r="r" b="b"/>
            <a:pathLst>
              <a:path w="1972309" h="191770">
                <a:moveTo>
                  <a:pt x="1971941" y="0"/>
                </a:moveTo>
                <a:lnTo>
                  <a:pt x="0" y="191300"/>
                </a:lnTo>
              </a:path>
            </a:pathLst>
          </a:custGeom>
          <a:ln w="24091">
            <a:solidFill>
              <a:srgbClr val="00ABC7"/>
            </a:solidFill>
          </a:ln>
        </p:spPr>
        <p:txBody>
          <a:bodyPr wrap="square" lIns="0" tIns="0" rIns="0" bIns="0" rtlCol="0"/>
          <a:lstStyle/>
          <a:p>
            <a:endParaRPr/>
          </a:p>
        </p:txBody>
      </p:sp>
      <p:sp>
        <p:nvSpPr>
          <p:cNvPr id="25" name="object 25"/>
          <p:cNvSpPr/>
          <p:nvPr/>
        </p:nvSpPr>
        <p:spPr>
          <a:xfrm>
            <a:off x="7228960" y="4788640"/>
            <a:ext cx="1972310" cy="342900"/>
          </a:xfrm>
          <a:custGeom>
            <a:avLst/>
            <a:gdLst/>
            <a:ahLst/>
            <a:cxnLst/>
            <a:rect l="l" t="t" r="r" b="b"/>
            <a:pathLst>
              <a:path w="1972309" h="342900">
                <a:moveTo>
                  <a:pt x="1971941" y="0"/>
                </a:moveTo>
                <a:lnTo>
                  <a:pt x="0" y="342671"/>
                </a:lnTo>
              </a:path>
            </a:pathLst>
          </a:custGeom>
          <a:ln w="24091">
            <a:solidFill>
              <a:srgbClr val="00ABC7"/>
            </a:solidFill>
          </a:ln>
        </p:spPr>
        <p:txBody>
          <a:bodyPr wrap="square" lIns="0" tIns="0" rIns="0" bIns="0" rtlCol="0"/>
          <a:lstStyle/>
          <a:p>
            <a:endParaRPr/>
          </a:p>
        </p:txBody>
      </p:sp>
      <p:sp>
        <p:nvSpPr>
          <p:cNvPr id="26" name="object 26"/>
          <p:cNvSpPr/>
          <p:nvPr/>
        </p:nvSpPr>
        <p:spPr>
          <a:xfrm>
            <a:off x="3285083" y="5428291"/>
            <a:ext cx="1972310" cy="60960"/>
          </a:xfrm>
          <a:custGeom>
            <a:avLst/>
            <a:gdLst/>
            <a:ahLst/>
            <a:cxnLst/>
            <a:rect l="l" t="t" r="r" b="b"/>
            <a:pathLst>
              <a:path w="1972310" h="60960">
                <a:moveTo>
                  <a:pt x="1971941" y="0"/>
                </a:moveTo>
                <a:lnTo>
                  <a:pt x="0" y="60794"/>
                </a:lnTo>
              </a:path>
            </a:pathLst>
          </a:custGeom>
          <a:ln w="24091">
            <a:solidFill>
              <a:srgbClr val="B3B2B1"/>
            </a:solidFill>
          </a:ln>
        </p:spPr>
        <p:txBody>
          <a:bodyPr wrap="square" lIns="0" tIns="0" rIns="0" bIns="0" rtlCol="0"/>
          <a:lstStyle/>
          <a:p>
            <a:endParaRPr/>
          </a:p>
        </p:txBody>
      </p:sp>
      <p:sp>
        <p:nvSpPr>
          <p:cNvPr id="27" name="object 27"/>
          <p:cNvSpPr/>
          <p:nvPr/>
        </p:nvSpPr>
        <p:spPr>
          <a:xfrm>
            <a:off x="5257022" y="5381447"/>
            <a:ext cx="1972310" cy="46990"/>
          </a:xfrm>
          <a:custGeom>
            <a:avLst/>
            <a:gdLst/>
            <a:ahLst/>
            <a:cxnLst/>
            <a:rect l="l" t="t" r="r" b="b"/>
            <a:pathLst>
              <a:path w="1972309" h="46989">
                <a:moveTo>
                  <a:pt x="1971941" y="0"/>
                </a:moveTo>
                <a:lnTo>
                  <a:pt x="0" y="46837"/>
                </a:lnTo>
              </a:path>
            </a:pathLst>
          </a:custGeom>
          <a:ln w="24091">
            <a:solidFill>
              <a:srgbClr val="B3B2B1"/>
            </a:solidFill>
          </a:ln>
        </p:spPr>
        <p:txBody>
          <a:bodyPr wrap="square" lIns="0" tIns="0" rIns="0" bIns="0" rtlCol="0"/>
          <a:lstStyle/>
          <a:p>
            <a:endParaRPr/>
          </a:p>
        </p:txBody>
      </p:sp>
      <p:sp>
        <p:nvSpPr>
          <p:cNvPr id="28" name="object 28"/>
          <p:cNvSpPr/>
          <p:nvPr/>
        </p:nvSpPr>
        <p:spPr>
          <a:xfrm>
            <a:off x="7228960" y="5318469"/>
            <a:ext cx="1972310" cy="63500"/>
          </a:xfrm>
          <a:custGeom>
            <a:avLst/>
            <a:gdLst/>
            <a:ahLst/>
            <a:cxnLst/>
            <a:rect l="l" t="t" r="r" b="b"/>
            <a:pathLst>
              <a:path w="1972309" h="63500">
                <a:moveTo>
                  <a:pt x="1971941" y="0"/>
                </a:moveTo>
                <a:lnTo>
                  <a:pt x="0" y="62979"/>
                </a:lnTo>
              </a:path>
            </a:pathLst>
          </a:custGeom>
          <a:ln w="24091">
            <a:solidFill>
              <a:srgbClr val="B3B2B1"/>
            </a:solidFill>
          </a:ln>
        </p:spPr>
        <p:txBody>
          <a:bodyPr wrap="square" lIns="0" tIns="0" rIns="0" bIns="0" rtlCol="0"/>
          <a:lstStyle/>
          <a:p>
            <a:endParaRPr/>
          </a:p>
        </p:txBody>
      </p:sp>
      <p:sp>
        <p:nvSpPr>
          <p:cNvPr id="29" name="object 29"/>
          <p:cNvSpPr/>
          <p:nvPr/>
        </p:nvSpPr>
        <p:spPr>
          <a:xfrm>
            <a:off x="7173417" y="4201134"/>
            <a:ext cx="97155" cy="91440"/>
          </a:xfrm>
          <a:custGeom>
            <a:avLst/>
            <a:gdLst/>
            <a:ahLst/>
            <a:cxnLst/>
            <a:rect l="l" t="t" r="r" b="b"/>
            <a:pathLst>
              <a:path w="97154" h="91439">
                <a:moveTo>
                  <a:pt x="97091" y="90868"/>
                </a:moveTo>
                <a:lnTo>
                  <a:pt x="0" y="90868"/>
                </a:lnTo>
                <a:lnTo>
                  <a:pt x="0" y="0"/>
                </a:lnTo>
                <a:lnTo>
                  <a:pt x="97091" y="0"/>
                </a:lnTo>
                <a:lnTo>
                  <a:pt x="97091" y="90868"/>
                </a:lnTo>
                <a:close/>
              </a:path>
            </a:pathLst>
          </a:custGeom>
          <a:solidFill>
            <a:srgbClr val="00607B"/>
          </a:solidFill>
        </p:spPr>
        <p:txBody>
          <a:bodyPr wrap="square" lIns="0" tIns="0" rIns="0" bIns="0" rtlCol="0"/>
          <a:lstStyle/>
          <a:p>
            <a:endParaRPr/>
          </a:p>
        </p:txBody>
      </p:sp>
      <p:sp>
        <p:nvSpPr>
          <p:cNvPr id="30" name="object 30"/>
          <p:cNvSpPr/>
          <p:nvPr/>
        </p:nvSpPr>
        <p:spPr>
          <a:xfrm>
            <a:off x="7173417" y="5083441"/>
            <a:ext cx="97155" cy="91440"/>
          </a:xfrm>
          <a:custGeom>
            <a:avLst/>
            <a:gdLst/>
            <a:ahLst/>
            <a:cxnLst/>
            <a:rect l="l" t="t" r="r" b="b"/>
            <a:pathLst>
              <a:path w="97154" h="91439">
                <a:moveTo>
                  <a:pt x="97091" y="90855"/>
                </a:moveTo>
                <a:lnTo>
                  <a:pt x="0" y="90855"/>
                </a:lnTo>
                <a:lnTo>
                  <a:pt x="0" y="0"/>
                </a:lnTo>
                <a:lnTo>
                  <a:pt x="97091" y="0"/>
                </a:lnTo>
                <a:lnTo>
                  <a:pt x="97091" y="90855"/>
                </a:lnTo>
                <a:close/>
              </a:path>
            </a:pathLst>
          </a:custGeom>
          <a:solidFill>
            <a:srgbClr val="00B5D1"/>
          </a:solidFill>
        </p:spPr>
        <p:txBody>
          <a:bodyPr wrap="square" lIns="0" tIns="0" rIns="0" bIns="0" rtlCol="0"/>
          <a:lstStyle/>
          <a:p>
            <a:endParaRPr/>
          </a:p>
        </p:txBody>
      </p:sp>
      <p:sp>
        <p:nvSpPr>
          <p:cNvPr id="31" name="object 31"/>
          <p:cNvSpPr/>
          <p:nvPr/>
        </p:nvSpPr>
        <p:spPr>
          <a:xfrm>
            <a:off x="7173417" y="5336413"/>
            <a:ext cx="97155" cy="91440"/>
          </a:xfrm>
          <a:custGeom>
            <a:avLst/>
            <a:gdLst/>
            <a:ahLst/>
            <a:cxnLst/>
            <a:rect l="l" t="t" r="r" b="b"/>
            <a:pathLst>
              <a:path w="97154" h="91439">
                <a:moveTo>
                  <a:pt x="97091" y="90855"/>
                </a:moveTo>
                <a:lnTo>
                  <a:pt x="0" y="90855"/>
                </a:lnTo>
                <a:lnTo>
                  <a:pt x="0" y="0"/>
                </a:lnTo>
                <a:lnTo>
                  <a:pt x="97091" y="0"/>
                </a:lnTo>
                <a:lnTo>
                  <a:pt x="97091" y="90855"/>
                </a:lnTo>
                <a:close/>
              </a:path>
            </a:pathLst>
          </a:custGeom>
          <a:solidFill>
            <a:srgbClr val="B3B2B1"/>
          </a:solidFill>
        </p:spPr>
        <p:txBody>
          <a:bodyPr wrap="square" lIns="0" tIns="0" rIns="0" bIns="0" rtlCol="0"/>
          <a:lstStyle/>
          <a:p>
            <a:endParaRPr/>
          </a:p>
        </p:txBody>
      </p:sp>
      <p:sp>
        <p:nvSpPr>
          <p:cNvPr id="32" name="object 32"/>
          <p:cNvSpPr/>
          <p:nvPr/>
        </p:nvSpPr>
        <p:spPr>
          <a:xfrm>
            <a:off x="3240265" y="5532272"/>
            <a:ext cx="97155" cy="42545"/>
          </a:xfrm>
          <a:custGeom>
            <a:avLst/>
            <a:gdLst/>
            <a:ahLst/>
            <a:cxnLst/>
            <a:rect l="l" t="t" r="r" b="b"/>
            <a:pathLst>
              <a:path w="97154" h="42545">
                <a:moveTo>
                  <a:pt x="0" y="42329"/>
                </a:moveTo>
                <a:lnTo>
                  <a:pt x="97078" y="42329"/>
                </a:lnTo>
                <a:lnTo>
                  <a:pt x="97078" y="0"/>
                </a:lnTo>
                <a:lnTo>
                  <a:pt x="0" y="0"/>
                </a:lnTo>
                <a:lnTo>
                  <a:pt x="0" y="42329"/>
                </a:lnTo>
                <a:close/>
              </a:path>
            </a:pathLst>
          </a:custGeom>
          <a:solidFill>
            <a:srgbClr val="B3B2B1"/>
          </a:solidFill>
        </p:spPr>
        <p:txBody>
          <a:bodyPr wrap="square" lIns="0" tIns="0" rIns="0" bIns="0" rtlCol="0"/>
          <a:lstStyle/>
          <a:p>
            <a:endParaRPr/>
          </a:p>
        </p:txBody>
      </p:sp>
      <p:sp>
        <p:nvSpPr>
          <p:cNvPr id="33" name="object 33"/>
          <p:cNvSpPr/>
          <p:nvPr/>
        </p:nvSpPr>
        <p:spPr>
          <a:xfrm>
            <a:off x="3240265" y="5472925"/>
            <a:ext cx="97155" cy="59690"/>
          </a:xfrm>
          <a:custGeom>
            <a:avLst/>
            <a:gdLst/>
            <a:ahLst/>
            <a:cxnLst/>
            <a:rect l="l" t="t" r="r" b="b"/>
            <a:pathLst>
              <a:path w="97154" h="59689">
                <a:moveTo>
                  <a:pt x="0" y="59347"/>
                </a:moveTo>
                <a:lnTo>
                  <a:pt x="97078" y="59347"/>
                </a:lnTo>
                <a:lnTo>
                  <a:pt x="97078" y="0"/>
                </a:lnTo>
                <a:lnTo>
                  <a:pt x="0" y="0"/>
                </a:lnTo>
                <a:lnTo>
                  <a:pt x="0" y="59347"/>
                </a:lnTo>
                <a:close/>
              </a:path>
            </a:pathLst>
          </a:custGeom>
          <a:solidFill>
            <a:srgbClr val="00B5D1"/>
          </a:solidFill>
        </p:spPr>
        <p:txBody>
          <a:bodyPr wrap="square" lIns="0" tIns="0" rIns="0" bIns="0" rtlCol="0"/>
          <a:lstStyle/>
          <a:p>
            <a:endParaRPr/>
          </a:p>
        </p:txBody>
      </p:sp>
      <p:sp>
        <p:nvSpPr>
          <p:cNvPr id="34" name="object 34"/>
          <p:cNvSpPr/>
          <p:nvPr/>
        </p:nvSpPr>
        <p:spPr>
          <a:xfrm>
            <a:off x="3240265" y="5382069"/>
            <a:ext cx="97155" cy="91440"/>
          </a:xfrm>
          <a:custGeom>
            <a:avLst/>
            <a:gdLst/>
            <a:ahLst/>
            <a:cxnLst/>
            <a:rect l="l" t="t" r="r" b="b"/>
            <a:pathLst>
              <a:path w="97154" h="91439">
                <a:moveTo>
                  <a:pt x="97078" y="90855"/>
                </a:moveTo>
                <a:lnTo>
                  <a:pt x="0" y="90855"/>
                </a:lnTo>
                <a:lnTo>
                  <a:pt x="0" y="0"/>
                </a:lnTo>
                <a:lnTo>
                  <a:pt x="97078" y="0"/>
                </a:lnTo>
                <a:lnTo>
                  <a:pt x="97078" y="90855"/>
                </a:lnTo>
                <a:close/>
              </a:path>
            </a:pathLst>
          </a:custGeom>
          <a:solidFill>
            <a:srgbClr val="00607B"/>
          </a:solidFill>
        </p:spPr>
        <p:txBody>
          <a:bodyPr wrap="square" lIns="0" tIns="0" rIns="0" bIns="0" rtlCol="0"/>
          <a:lstStyle/>
          <a:p>
            <a:endParaRPr/>
          </a:p>
        </p:txBody>
      </p:sp>
      <p:sp>
        <p:nvSpPr>
          <p:cNvPr id="35" name="object 35"/>
          <p:cNvSpPr/>
          <p:nvPr/>
        </p:nvSpPr>
        <p:spPr>
          <a:xfrm>
            <a:off x="9138691" y="5264327"/>
            <a:ext cx="97155" cy="91440"/>
          </a:xfrm>
          <a:custGeom>
            <a:avLst/>
            <a:gdLst/>
            <a:ahLst/>
            <a:cxnLst/>
            <a:rect l="l" t="t" r="r" b="b"/>
            <a:pathLst>
              <a:path w="97154" h="91439">
                <a:moveTo>
                  <a:pt x="97091" y="90855"/>
                </a:moveTo>
                <a:lnTo>
                  <a:pt x="0" y="90855"/>
                </a:lnTo>
                <a:lnTo>
                  <a:pt x="0" y="0"/>
                </a:lnTo>
                <a:lnTo>
                  <a:pt x="97091" y="0"/>
                </a:lnTo>
                <a:lnTo>
                  <a:pt x="97091" y="90855"/>
                </a:lnTo>
                <a:close/>
              </a:path>
            </a:pathLst>
          </a:custGeom>
          <a:solidFill>
            <a:srgbClr val="B3B2B1"/>
          </a:solidFill>
        </p:spPr>
        <p:txBody>
          <a:bodyPr wrap="square" lIns="0" tIns="0" rIns="0" bIns="0" rtlCol="0"/>
          <a:lstStyle/>
          <a:p>
            <a:endParaRPr/>
          </a:p>
        </p:txBody>
      </p:sp>
      <p:sp>
        <p:nvSpPr>
          <p:cNvPr id="36" name="object 36"/>
          <p:cNvSpPr/>
          <p:nvPr/>
        </p:nvSpPr>
        <p:spPr>
          <a:xfrm>
            <a:off x="9138691" y="4747158"/>
            <a:ext cx="97155" cy="91440"/>
          </a:xfrm>
          <a:custGeom>
            <a:avLst/>
            <a:gdLst/>
            <a:ahLst/>
            <a:cxnLst/>
            <a:rect l="l" t="t" r="r" b="b"/>
            <a:pathLst>
              <a:path w="97154" h="91439">
                <a:moveTo>
                  <a:pt x="97091" y="90855"/>
                </a:moveTo>
                <a:lnTo>
                  <a:pt x="0" y="90855"/>
                </a:lnTo>
                <a:lnTo>
                  <a:pt x="0" y="0"/>
                </a:lnTo>
                <a:lnTo>
                  <a:pt x="97091" y="0"/>
                </a:lnTo>
                <a:lnTo>
                  <a:pt x="97091" y="90855"/>
                </a:lnTo>
                <a:close/>
              </a:path>
            </a:pathLst>
          </a:custGeom>
          <a:solidFill>
            <a:srgbClr val="00B5D1"/>
          </a:solidFill>
        </p:spPr>
        <p:txBody>
          <a:bodyPr wrap="square" lIns="0" tIns="0" rIns="0" bIns="0" rtlCol="0"/>
          <a:lstStyle/>
          <a:p>
            <a:endParaRPr/>
          </a:p>
        </p:txBody>
      </p:sp>
      <p:sp>
        <p:nvSpPr>
          <p:cNvPr id="37" name="object 37"/>
          <p:cNvSpPr/>
          <p:nvPr/>
        </p:nvSpPr>
        <p:spPr>
          <a:xfrm>
            <a:off x="9138691" y="2123909"/>
            <a:ext cx="97155" cy="91440"/>
          </a:xfrm>
          <a:custGeom>
            <a:avLst/>
            <a:gdLst/>
            <a:ahLst/>
            <a:cxnLst/>
            <a:rect l="l" t="t" r="r" b="b"/>
            <a:pathLst>
              <a:path w="97154" h="91439">
                <a:moveTo>
                  <a:pt x="97091" y="90855"/>
                </a:moveTo>
                <a:lnTo>
                  <a:pt x="0" y="90855"/>
                </a:lnTo>
                <a:lnTo>
                  <a:pt x="0" y="0"/>
                </a:lnTo>
                <a:lnTo>
                  <a:pt x="97091" y="0"/>
                </a:lnTo>
                <a:lnTo>
                  <a:pt x="97091" y="90855"/>
                </a:lnTo>
                <a:close/>
              </a:path>
            </a:pathLst>
          </a:custGeom>
          <a:solidFill>
            <a:srgbClr val="00607B"/>
          </a:solidFill>
        </p:spPr>
        <p:txBody>
          <a:bodyPr wrap="square" lIns="0" tIns="0" rIns="0" bIns="0" rtlCol="0"/>
          <a:lstStyle/>
          <a:p>
            <a:endParaRPr/>
          </a:p>
        </p:txBody>
      </p:sp>
      <p:sp>
        <p:nvSpPr>
          <p:cNvPr id="38" name="object 38"/>
          <p:cNvSpPr/>
          <p:nvPr/>
        </p:nvSpPr>
        <p:spPr>
          <a:xfrm>
            <a:off x="3240267" y="4809606"/>
            <a:ext cx="5979160" cy="0"/>
          </a:xfrm>
          <a:custGeom>
            <a:avLst/>
            <a:gdLst/>
            <a:ahLst/>
            <a:cxnLst/>
            <a:rect l="l" t="t" r="r" b="b"/>
            <a:pathLst>
              <a:path w="5979159">
                <a:moveTo>
                  <a:pt x="0" y="0"/>
                </a:moveTo>
                <a:lnTo>
                  <a:pt x="5978550" y="0"/>
                </a:lnTo>
              </a:path>
            </a:pathLst>
          </a:custGeom>
          <a:ln w="3175">
            <a:solidFill>
              <a:srgbClr val="474C55"/>
            </a:solidFill>
          </a:ln>
        </p:spPr>
        <p:txBody>
          <a:bodyPr wrap="square" lIns="0" tIns="0" rIns="0" bIns="0" rtlCol="0"/>
          <a:lstStyle/>
          <a:p>
            <a:endParaRPr/>
          </a:p>
        </p:txBody>
      </p:sp>
      <p:sp>
        <p:nvSpPr>
          <p:cNvPr id="39" name="object 39"/>
          <p:cNvSpPr/>
          <p:nvPr/>
        </p:nvSpPr>
        <p:spPr>
          <a:xfrm>
            <a:off x="3240266" y="4809600"/>
            <a:ext cx="5979160" cy="0"/>
          </a:xfrm>
          <a:custGeom>
            <a:avLst/>
            <a:gdLst/>
            <a:ahLst/>
            <a:cxnLst/>
            <a:rect l="l" t="t" r="r" b="b"/>
            <a:pathLst>
              <a:path w="5979159">
                <a:moveTo>
                  <a:pt x="0" y="0"/>
                </a:moveTo>
                <a:lnTo>
                  <a:pt x="5978550" y="0"/>
                </a:lnTo>
              </a:path>
            </a:pathLst>
          </a:custGeom>
          <a:ln w="3175">
            <a:solidFill>
              <a:srgbClr val="92959C"/>
            </a:solidFill>
          </a:ln>
        </p:spPr>
        <p:txBody>
          <a:bodyPr wrap="square" lIns="0" tIns="0" rIns="0" bIns="0" rtlCol="0"/>
          <a:lstStyle/>
          <a:p>
            <a:endParaRPr/>
          </a:p>
        </p:txBody>
      </p:sp>
      <p:sp>
        <p:nvSpPr>
          <p:cNvPr id="40" name="object 40"/>
          <p:cNvSpPr/>
          <p:nvPr/>
        </p:nvSpPr>
        <p:spPr>
          <a:xfrm>
            <a:off x="3240267" y="4052529"/>
            <a:ext cx="5979160" cy="0"/>
          </a:xfrm>
          <a:custGeom>
            <a:avLst/>
            <a:gdLst/>
            <a:ahLst/>
            <a:cxnLst/>
            <a:rect l="l" t="t" r="r" b="b"/>
            <a:pathLst>
              <a:path w="5979159">
                <a:moveTo>
                  <a:pt x="0" y="0"/>
                </a:moveTo>
                <a:lnTo>
                  <a:pt x="5978550" y="0"/>
                </a:lnTo>
              </a:path>
            </a:pathLst>
          </a:custGeom>
          <a:ln w="3175">
            <a:solidFill>
              <a:srgbClr val="474C55"/>
            </a:solidFill>
          </a:ln>
        </p:spPr>
        <p:txBody>
          <a:bodyPr wrap="square" lIns="0" tIns="0" rIns="0" bIns="0" rtlCol="0"/>
          <a:lstStyle/>
          <a:p>
            <a:endParaRPr/>
          </a:p>
        </p:txBody>
      </p:sp>
      <p:sp>
        <p:nvSpPr>
          <p:cNvPr id="41" name="object 41"/>
          <p:cNvSpPr/>
          <p:nvPr/>
        </p:nvSpPr>
        <p:spPr>
          <a:xfrm>
            <a:off x="3240266" y="4052524"/>
            <a:ext cx="5979160" cy="0"/>
          </a:xfrm>
          <a:custGeom>
            <a:avLst/>
            <a:gdLst/>
            <a:ahLst/>
            <a:cxnLst/>
            <a:rect l="l" t="t" r="r" b="b"/>
            <a:pathLst>
              <a:path w="5979159">
                <a:moveTo>
                  <a:pt x="0" y="0"/>
                </a:moveTo>
                <a:lnTo>
                  <a:pt x="5978550" y="0"/>
                </a:lnTo>
              </a:path>
            </a:pathLst>
          </a:custGeom>
          <a:ln w="3175">
            <a:solidFill>
              <a:srgbClr val="92959C"/>
            </a:solidFill>
          </a:ln>
        </p:spPr>
        <p:txBody>
          <a:bodyPr wrap="square" lIns="0" tIns="0" rIns="0" bIns="0" rtlCol="0"/>
          <a:lstStyle/>
          <a:p>
            <a:endParaRPr/>
          </a:p>
        </p:txBody>
      </p:sp>
      <p:sp>
        <p:nvSpPr>
          <p:cNvPr id="42" name="object 42"/>
          <p:cNvSpPr/>
          <p:nvPr/>
        </p:nvSpPr>
        <p:spPr>
          <a:xfrm>
            <a:off x="3240267" y="3305864"/>
            <a:ext cx="5979160" cy="0"/>
          </a:xfrm>
          <a:custGeom>
            <a:avLst/>
            <a:gdLst/>
            <a:ahLst/>
            <a:cxnLst/>
            <a:rect l="l" t="t" r="r" b="b"/>
            <a:pathLst>
              <a:path w="5979159">
                <a:moveTo>
                  <a:pt x="0" y="0"/>
                </a:moveTo>
                <a:lnTo>
                  <a:pt x="5978550" y="0"/>
                </a:lnTo>
              </a:path>
            </a:pathLst>
          </a:custGeom>
          <a:ln w="3175">
            <a:solidFill>
              <a:srgbClr val="474C55"/>
            </a:solidFill>
          </a:ln>
        </p:spPr>
        <p:txBody>
          <a:bodyPr wrap="square" lIns="0" tIns="0" rIns="0" bIns="0" rtlCol="0"/>
          <a:lstStyle/>
          <a:p>
            <a:endParaRPr/>
          </a:p>
        </p:txBody>
      </p:sp>
      <p:sp>
        <p:nvSpPr>
          <p:cNvPr id="43" name="object 43"/>
          <p:cNvSpPr/>
          <p:nvPr/>
        </p:nvSpPr>
        <p:spPr>
          <a:xfrm>
            <a:off x="3240266" y="3305866"/>
            <a:ext cx="5979160" cy="0"/>
          </a:xfrm>
          <a:custGeom>
            <a:avLst/>
            <a:gdLst/>
            <a:ahLst/>
            <a:cxnLst/>
            <a:rect l="l" t="t" r="r" b="b"/>
            <a:pathLst>
              <a:path w="5979159">
                <a:moveTo>
                  <a:pt x="0" y="0"/>
                </a:moveTo>
                <a:lnTo>
                  <a:pt x="5978550" y="0"/>
                </a:lnTo>
              </a:path>
            </a:pathLst>
          </a:custGeom>
          <a:ln w="3175">
            <a:solidFill>
              <a:srgbClr val="92959C"/>
            </a:solidFill>
          </a:ln>
        </p:spPr>
        <p:txBody>
          <a:bodyPr wrap="square" lIns="0" tIns="0" rIns="0" bIns="0" rtlCol="0"/>
          <a:lstStyle/>
          <a:p>
            <a:endParaRPr/>
          </a:p>
        </p:txBody>
      </p:sp>
      <p:sp>
        <p:nvSpPr>
          <p:cNvPr id="44" name="object 44"/>
          <p:cNvSpPr/>
          <p:nvPr/>
        </p:nvSpPr>
        <p:spPr>
          <a:xfrm>
            <a:off x="3886360" y="2549838"/>
            <a:ext cx="5332730" cy="0"/>
          </a:xfrm>
          <a:custGeom>
            <a:avLst/>
            <a:gdLst/>
            <a:ahLst/>
            <a:cxnLst/>
            <a:rect l="l" t="t" r="r" b="b"/>
            <a:pathLst>
              <a:path w="5332730">
                <a:moveTo>
                  <a:pt x="0" y="0"/>
                </a:moveTo>
                <a:lnTo>
                  <a:pt x="5332463" y="0"/>
                </a:lnTo>
              </a:path>
            </a:pathLst>
          </a:custGeom>
          <a:ln w="3175">
            <a:solidFill>
              <a:srgbClr val="939598"/>
            </a:solidFill>
          </a:ln>
        </p:spPr>
        <p:txBody>
          <a:bodyPr wrap="square" lIns="0" tIns="0" rIns="0" bIns="0" rtlCol="0"/>
          <a:lstStyle/>
          <a:p>
            <a:endParaRPr/>
          </a:p>
        </p:txBody>
      </p:sp>
      <p:sp>
        <p:nvSpPr>
          <p:cNvPr id="45" name="object 45"/>
          <p:cNvSpPr/>
          <p:nvPr/>
        </p:nvSpPr>
        <p:spPr>
          <a:xfrm>
            <a:off x="3886353" y="2549830"/>
            <a:ext cx="5332730" cy="0"/>
          </a:xfrm>
          <a:custGeom>
            <a:avLst/>
            <a:gdLst/>
            <a:ahLst/>
            <a:cxnLst/>
            <a:rect l="l" t="t" r="r" b="b"/>
            <a:pathLst>
              <a:path w="5332730">
                <a:moveTo>
                  <a:pt x="0" y="0"/>
                </a:moveTo>
                <a:lnTo>
                  <a:pt x="5332463" y="0"/>
                </a:lnTo>
              </a:path>
            </a:pathLst>
          </a:custGeom>
          <a:ln w="3175">
            <a:solidFill>
              <a:srgbClr val="92959C"/>
            </a:solidFill>
          </a:ln>
        </p:spPr>
        <p:txBody>
          <a:bodyPr wrap="square" lIns="0" tIns="0" rIns="0" bIns="0" rtlCol="0"/>
          <a:lstStyle/>
          <a:p>
            <a:endParaRPr/>
          </a:p>
        </p:txBody>
      </p:sp>
      <p:sp>
        <p:nvSpPr>
          <p:cNvPr id="46" name="object 46"/>
          <p:cNvSpPr txBox="1"/>
          <p:nvPr/>
        </p:nvSpPr>
        <p:spPr>
          <a:xfrm>
            <a:off x="2774515" y="3218249"/>
            <a:ext cx="318135"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Arial"/>
                <a:cs typeface="Arial"/>
              </a:rPr>
              <a:t>30,000</a:t>
            </a:r>
            <a:endParaRPr sz="800">
              <a:latin typeface="Arial"/>
              <a:cs typeface="Arial"/>
            </a:endParaRPr>
          </a:p>
        </p:txBody>
      </p:sp>
      <p:sp>
        <p:nvSpPr>
          <p:cNvPr id="47" name="object 47"/>
          <p:cNvSpPr txBox="1"/>
          <p:nvPr/>
        </p:nvSpPr>
        <p:spPr>
          <a:xfrm>
            <a:off x="2774515" y="3952106"/>
            <a:ext cx="318135"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Arial"/>
                <a:cs typeface="Arial"/>
              </a:rPr>
              <a:t>20,000</a:t>
            </a:r>
            <a:endParaRPr sz="800">
              <a:latin typeface="Arial"/>
              <a:cs typeface="Arial"/>
            </a:endParaRPr>
          </a:p>
        </p:txBody>
      </p:sp>
      <p:sp>
        <p:nvSpPr>
          <p:cNvPr id="48" name="object 48"/>
          <p:cNvSpPr txBox="1"/>
          <p:nvPr/>
        </p:nvSpPr>
        <p:spPr>
          <a:xfrm>
            <a:off x="2774515" y="4709128"/>
            <a:ext cx="318135" cy="133350"/>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Arial"/>
                <a:cs typeface="Arial"/>
              </a:rPr>
              <a:t>10,000</a:t>
            </a:r>
            <a:endParaRPr sz="800">
              <a:latin typeface="Arial"/>
              <a:cs typeface="Arial"/>
            </a:endParaRPr>
          </a:p>
        </p:txBody>
      </p:sp>
      <p:sp>
        <p:nvSpPr>
          <p:cNvPr id="49" name="object 49"/>
          <p:cNvSpPr/>
          <p:nvPr/>
        </p:nvSpPr>
        <p:spPr>
          <a:xfrm>
            <a:off x="5187987" y="5010327"/>
            <a:ext cx="97155" cy="91440"/>
          </a:xfrm>
          <a:custGeom>
            <a:avLst/>
            <a:gdLst/>
            <a:ahLst/>
            <a:cxnLst/>
            <a:rect l="l" t="t" r="r" b="b"/>
            <a:pathLst>
              <a:path w="97154" h="91439">
                <a:moveTo>
                  <a:pt x="97078" y="90855"/>
                </a:moveTo>
                <a:lnTo>
                  <a:pt x="0" y="90855"/>
                </a:lnTo>
                <a:lnTo>
                  <a:pt x="0" y="0"/>
                </a:lnTo>
                <a:lnTo>
                  <a:pt x="97078" y="0"/>
                </a:lnTo>
                <a:lnTo>
                  <a:pt x="97078" y="90855"/>
                </a:lnTo>
                <a:close/>
              </a:path>
            </a:pathLst>
          </a:custGeom>
          <a:solidFill>
            <a:srgbClr val="00607B"/>
          </a:solidFill>
        </p:spPr>
        <p:txBody>
          <a:bodyPr wrap="square" lIns="0" tIns="0" rIns="0" bIns="0" rtlCol="0"/>
          <a:lstStyle/>
          <a:p>
            <a:endParaRPr/>
          </a:p>
        </p:txBody>
      </p:sp>
      <p:sp>
        <p:nvSpPr>
          <p:cNvPr id="50" name="object 50"/>
          <p:cNvSpPr/>
          <p:nvPr/>
        </p:nvSpPr>
        <p:spPr>
          <a:xfrm>
            <a:off x="5187987" y="5268569"/>
            <a:ext cx="97155" cy="91440"/>
          </a:xfrm>
          <a:custGeom>
            <a:avLst/>
            <a:gdLst/>
            <a:ahLst/>
            <a:cxnLst/>
            <a:rect l="l" t="t" r="r" b="b"/>
            <a:pathLst>
              <a:path w="97154" h="91439">
                <a:moveTo>
                  <a:pt x="97078" y="90855"/>
                </a:moveTo>
                <a:lnTo>
                  <a:pt x="0" y="90855"/>
                </a:lnTo>
                <a:lnTo>
                  <a:pt x="0" y="0"/>
                </a:lnTo>
                <a:lnTo>
                  <a:pt x="97078" y="0"/>
                </a:lnTo>
                <a:lnTo>
                  <a:pt x="97078" y="90855"/>
                </a:lnTo>
                <a:close/>
              </a:path>
            </a:pathLst>
          </a:custGeom>
          <a:solidFill>
            <a:srgbClr val="00B5D1"/>
          </a:solidFill>
        </p:spPr>
        <p:txBody>
          <a:bodyPr wrap="square" lIns="0" tIns="0" rIns="0" bIns="0" rtlCol="0"/>
          <a:lstStyle/>
          <a:p>
            <a:endParaRPr/>
          </a:p>
        </p:txBody>
      </p:sp>
      <p:sp>
        <p:nvSpPr>
          <p:cNvPr id="51" name="object 51"/>
          <p:cNvSpPr/>
          <p:nvPr/>
        </p:nvSpPr>
        <p:spPr>
          <a:xfrm>
            <a:off x="5187987" y="5391442"/>
            <a:ext cx="97155" cy="91440"/>
          </a:xfrm>
          <a:custGeom>
            <a:avLst/>
            <a:gdLst/>
            <a:ahLst/>
            <a:cxnLst/>
            <a:rect l="l" t="t" r="r" b="b"/>
            <a:pathLst>
              <a:path w="97154" h="91439">
                <a:moveTo>
                  <a:pt x="97078" y="90855"/>
                </a:moveTo>
                <a:lnTo>
                  <a:pt x="0" y="90855"/>
                </a:lnTo>
                <a:lnTo>
                  <a:pt x="0" y="0"/>
                </a:lnTo>
                <a:lnTo>
                  <a:pt x="97078" y="0"/>
                </a:lnTo>
                <a:lnTo>
                  <a:pt x="97078" y="90855"/>
                </a:lnTo>
                <a:close/>
              </a:path>
            </a:pathLst>
          </a:custGeom>
          <a:solidFill>
            <a:srgbClr val="B3B2B1"/>
          </a:solidFill>
        </p:spPr>
        <p:txBody>
          <a:bodyPr wrap="square" lIns="0" tIns="0" rIns="0" bIns="0" rtlCol="0"/>
          <a:lstStyle/>
          <a:p>
            <a:endParaRPr/>
          </a:p>
        </p:txBody>
      </p:sp>
      <p:sp>
        <p:nvSpPr>
          <p:cNvPr id="52" name="object 52"/>
          <p:cNvSpPr txBox="1"/>
          <p:nvPr/>
        </p:nvSpPr>
        <p:spPr>
          <a:xfrm>
            <a:off x="2768600" y="1458277"/>
            <a:ext cx="2162810" cy="238760"/>
          </a:xfrm>
          <a:prstGeom prst="rect">
            <a:avLst/>
          </a:prstGeom>
        </p:spPr>
        <p:txBody>
          <a:bodyPr vert="horz" wrap="square" lIns="0" tIns="0" rIns="0" bIns="0" rtlCol="0">
            <a:spAutoFit/>
          </a:bodyPr>
          <a:lstStyle/>
          <a:p>
            <a:pPr marL="12700">
              <a:lnSpc>
                <a:spcPct val="100000"/>
              </a:lnSpc>
            </a:pPr>
            <a:r>
              <a:rPr sz="1500" spc="-5" dirty="0">
                <a:solidFill>
                  <a:srgbClr val="474C55"/>
                </a:solidFill>
                <a:latin typeface="Calibri"/>
                <a:cs typeface="Calibri"/>
              </a:rPr>
              <a:t>The </a:t>
            </a:r>
            <a:r>
              <a:rPr sz="1500" spc="-10" dirty="0">
                <a:solidFill>
                  <a:srgbClr val="474C55"/>
                </a:solidFill>
                <a:latin typeface="Calibri"/>
                <a:cs typeface="Calibri"/>
              </a:rPr>
              <a:t>power </a:t>
            </a:r>
            <a:r>
              <a:rPr sz="1500" spc="-30" dirty="0">
                <a:solidFill>
                  <a:srgbClr val="474C55"/>
                </a:solidFill>
                <a:latin typeface="Calibri"/>
                <a:cs typeface="Calibri"/>
              </a:rPr>
              <a:t>of</a:t>
            </a:r>
            <a:r>
              <a:rPr sz="1500" spc="-170" dirty="0">
                <a:solidFill>
                  <a:srgbClr val="474C55"/>
                </a:solidFill>
                <a:latin typeface="Calibri"/>
                <a:cs typeface="Calibri"/>
              </a:rPr>
              <a:t> </a:t>
            </a:r>
            <a:r>
              <a:rPr sz="1500" spc="15" dirty="0">
                <a:solidFill>
                  <a:srgbClr val="474C55"/>
                </a:solidFill>
                <a:latin typeface="Calibri"/>
                <a:cs typeface="Calibri"/>
              </a:rPr>
              <a:t>compounding</a:t>
            </a:r>
            <a:endParaRPr sz="1500">
              <a:latin typeface="Calibri"/>
              <a:cs typeface="Calibri"/>
            </a:endParaRPr>
          </a:p>
        </p:txBody>
      </p:sp>
      <p:sp>
        <p:nvSpPr>
          <p:cNvPr id="53" name="object 53"/>
          <p:cNvSpPr/>
          <p:nvPr/>
        </p:nvSpPr>
        <p:spPr>
          <a:xfrm>
            <a:off x="2781300" y="2230018"/>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607B"/>
          </a:solidFill>
        </p:spPr>
        <p:txBody>
          <a:bodyPr wrap="square" lIns="0" tIns="0" rIns="0" bIns="0" rtlCol="0"/>
          <a:lstStyle/>
          <a:p>
            <a:endParaRPr/>
          </a:p>
        </p:txBody>
      </p:sp>
      <p:sp>
        <p:nvSpPr>
          <p:cNvPr id="54" name="object 54"/>
          <p:cNvSpPr/>
          <p:nvPr/>
        </p:nvSpPr>
        <p:spPr>
          <a:xfrm>
            <a:off x="2781300" y="2352700"/>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ABC7"/>
          </a:solidFill>
        </p:spPr>
        <p:txBody>
          <a:bodyPr wrap="square" lIns="0" tIns="0" rIns="0" bIns="0" rtlCol="0"/>
          <a:lstStyle/>
          <a:p>
            <a:endParaRPr/>
          </a:p>
        </p:txBody>
      </p:sp>
      <p:sp>
        <p:nvSpPr>
          <p:cNvPr id="55" name="object 55"/>
          <p:cNvSpPr txBox="1"/>
          <p:nvPr/>
        </p:nvSpPr>
        <p:spPr>
          <a:xfrm>
            <a:off x="2768600" y="1978977"/>
            <a:ext cx="3394710" cy="476250"/>
          </a:xfrm>
          <a:prstGeom prst="rect">
            <a:avLst/>
          </a:prstGeom>
        </p:spPr>
        <p:txBody>
          <a:bodyPr vert="horz" wrap="square" lIns="0" tIns="0" rIns="0" bIns="0" rtlCol="0">
            <a:spAutoFit/>
          </a:bodyPr>
          <a:lstStyle/>
          <a:p>
            <a:pPr marL="12700">
              <a:lnSpc>
                <a:spcPct val="100000"/>
              </a:lnSpc>
            </a:pPr>
            <a:r>
              <a:rPr sz="1000" spc="5" dirty="0">
                <a:solidFill>
                  <a:srgbClr val="474C55"/>
                </a:solidFill>
                <a:latin typeface="Calibri"/>
                <a:cs typeface="Calibri"/>
              </a:rPr>
              <a:t>Hypothetical</a:t>
            </a:r>
            <a:r>
              <a:rPr sz="1000" spc="-40" dirty="0">
                <a:solidFill>
                  <a:srgbClr val="474C55"/>
                </a:solidFill>
                <a:latin typeface="Calibri"/>
                <a:cs typeface="Calibri"/>
              </a:rPr>
              <a:t> </a:t>
            </a:r>
            <a:r>
              <a:rPr sz="1000" spc="15" dirty="0">
                <a:solidFill>
                  <a:srgbClr val="474C55"/>
                </a:solidFill>
                <a:latin typeface="Calibri"/>
                <a:cs typeface="Calibri"/>
              </a:rPr>
              <a:t>$1,000</a:t>
            </a:r>
            <a:r>
              <a:rPr sz="1000" spc="-40" dirty="0">
                <a:solidFill>
                  <a:srgbClr val="474C55"/>
                </a:solidFill>
                <a:latin typeface="Calibri"/>
                <a:cs typeface="Calibri"/>
              </a:rPr>
              <a:t> </a:t>
            </a:r>
            <a:r>
              <a:rPr sz="1000" spc="-5" dirty="0">
                <a:solidFill>
                  <a:srgbClr val="474C55"/>
                </a:solidFill>
                <a:latin typeface="Calibri"/>
                <a:cs typeface="Calibri"/>
              </a:rPr>
              <a:t>investment</a:t>
            </a:r>
            <a:r>
              <a:rPr sz="1000" spc="-40" dirty="0">
                <a:solidFill>
                  <a:srgbClr val="474C55"/>
                </a:solidFill>
                <a:latin typeface="Calibri"/>
                <a:cs typeface="Calibri"/>
              </a:rPr>
              <a:t> </a:t>
            </a:r>
            <a:r>
              <a:rPr sz="1000" spc="-5" dirty="0">
                <a:solidFill>
                  <a:srgbClr val="474C55"/>
                </a:solidFill>
                <a:latin typeface="Calibri"/>
                <a:cs typeface="Calibri"/>
              </a:rPr>
              <a:t>with</a:t>
            </a:r>
            <a:r>
              <a:rPr sz="1000" spc="-40" dirty="0">
                <a:solidFill>
                  <a:srgbClr val="474C55"/>
                </a:solidFill>
                <a:latin typeface="Calibri"/>
                <a:cs typeface="Calibri"/>
              </a:rPr>
              <a:t> </a:t>
            </a:r>
            <a:r>
              <a:rPr sz="1000" spc="5" dirty="0">
                <a:solidFill>
                  <a:srgbClr val="474C55"/>
                </a:solidFill>
                <a:latin typeface="Calibri"/>
                <a:cs typeface="Calibri"/>
              </a:rPr>
              <a:t>compounded</a:t>
            </a:r>
            <a:r>
              <a:rPr sz="1000" spc="-40" dirty="0">
                <a:solidFill>
                  <a:srgbClr val="474C55"/>
                </a:solidFill>
                <a:latin typeface="Calibri"/>
                <a:cs typeface="Calibri"/>
              </a:rPr>
              <a:t> </a:t>
            </a:r>
            <a:r>
              <a:rPr sz="1000" dirty="0">
                <a:solidFill>
                  <a:srgbClr val="474C55"/>
                </a:solidFill>
                <a:latin typeface="Calibri"/>
                <a:cs typeface="Calibri"/>
              </a:rPr>
              <a:t>yearly</a:t>
            </a:r>
            <a:r>
              <a:rPr sz="1000" spc="-40" dirty="0">
                <a:solidFill>
                  <a:srgbClr val="474C55"/>
                </a:solidFill>
                <a:latin typeface="Calibri"/>
                <a:cs typeface="Calibri"/>
              </a:rPr>
              <a:t> </a:t>
            </a:r>
            <a:r>
              <a:rPr sz="1000" spc="-5" dirty="0">
                <a:solidFill>
                  <a:srgbClr val="474C55"/>
                </a:solidFill>
                <a:latin typeface="Calibri"/>
                <a:cs typeface="Calibri"/>
              </a:rPr>
              <a:t>returns</a:t>
            </a:r>
            <a:endParaRPr sz="1000">
              <a:latin typeface="Calibri"/>
              <a:cs typeface="Calibri"/>
            </a:endParaRPr>
          </a:p>
          <a:p>
            <a:pPr marL="126364" marR="2504440">
              <a:lnSpc>
                <a:spcPct val="104200"/>
              </a:lnSpc>
              <a:spcBef>
                <a:spcPts val="459"/>
              </a:spcBef>
            </a:pPr>
            <a:r>
              <a:rPr sz="800" spc="15" dirty="0">
                <a:solidFill>
                  <a:srgbClr val="474C55"/>
                </a:solidFill>
                <a:latin typeface="Calibri"/>
                <a:cs typeface="Calibri"/>
              </a:rPr>
              <a:t>10%</a:t>
            </a:r>
            <a:r>
              <a:rPr sz="800" spc="-110" dirty="0">
                <a:solidFill>
                  <a:srgbClr val="474C55"/>
                </a:solidFill>
                <a:latin typeface="Calibri"/>
                <a:cs typeface="Calibri"/>
              </a:rPr>
              <a:t> </a:t>
            </a:r>
            <a:r>
              <a:rPr sz="800" spc="-25" dirty="0">
                <a:solidFill>
                  <a:srgbClr val="474C55"/>
                </a:solidFill>
                <a:latin typeface="Calibri"/>
                <a:cs typeface="Calibri"/>
              </a:rPr>
              <a:t>rate of </a:t>
            </a:r>
            <a:r>
              <a:rPr sz="800" spc="-15" dirty="0">
                <a:solidFill>
                  <a:srgbClr val="474C55"/>
                </a:solidFill>
                <a:latin typeface="Calibri"/>
                <a:cs typeface="Calibri"/>
              </a:rPr>
              <a:t>return</a:t>
            </a:r>
            <a:r>
              <a:rPr sz="675" spc="-22" baseline="30864" dirty="0">
                <a:solidFill>
                  <a:srgbClr val="474C55"/>
                </a:solidFill>
                <a:latin typeface="Calibri"/>
                <a:cs typeface="Calibri"/>
              </a:rPr>
              <a:t>1  </a:t>
            </a:r>
            <a:r>
              <a:rPr sz="800" spc="20" dirty="0">
                <a:solidFill>
                  <a:srgbClr val="474C55"/>
                </a:solidFill>
                <a:latin typeface="Calibri"/>
                <a:cs typeface="Calibri"/>
              </a:rPr>
              <a:t>6%</a:t>
            </a:r>
            <a:r>
              <a:rPr sz="800" spc="-110" dirty="0">
                <a:solidFill>
                  <a:srgbClr val="474C55"/>
                </a:solidFill>
                <a:latin typeface="Calibri"/>
                <a:cs typeface="Calibri"/>
              </a:rPr>
              <a:t> </a:t>
            </a:r>
            <a:r>
              <a:rPr sz="800" spc="-25" dirty="0">
                <a:solidFill>
                  <a:srgbClr val="474C55"/>
                </a:solidFill>
                <a:latin typeface="Calibri"/>
                <a:cs typeface="Calibri"/>
              </a:rPr>
              <a:t>rate of </a:t>
            </a:r>
            <a:r>
              <a:rPr sz="800" spc="-15" dirty="0">
                <a:solidFill>
                  <a:srgbClr val="474C55"/>
                </a:solidFill>
                <a:latin typeface="Calibri"/>
                <a:cs typeface="Calibri"/>
              </a:rPr>
              <a:t>return</a:t>
            </a:r>
            <a:r>
              <a:rPr sz="675" spc="-22" baseline="30864" dirty="0">
                <a:solidFill>
                  <a:srgbClr val="474C55"/>
                </a:solidFill>
                <a:latin typeface="Calibri"/>
                <a:cs typeface="Calibri"/>
              </a:rPr>
              <a:t>1</a:t>
            </a:r>
            <a:endParaRPr sz="675" baseline="30864">
              <a:latin typeface="Calibri"/>
              <a:cs typeface="Calibri"/>
            </a:endParaRPr>
          </a:p>
        </p:txBody>
      </p:sp>
      <p:sp>
        <p:nvSpPr>
          <p:cNvPr id="56" name="object 56"/>
          <p:cNvSpPr/>
          <p:nvPr/>
        </p:nvSpPr>
        <p:spPr>
          <a:xfrm>
            <a:off x="2781300" y="2479700"/>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A9ABAC"/>
          </a:solidFill>
        </p:spPr>
        <p:txBody>
          <a:bodyPr wrap="square" lIns="0" tIns="0" rIns="0" bIns="0" rtlCol="0"/>
          <a:lstStyle/>
          <a:p>
            <a:endParaRPr/>
          </a:p>
        </p:txBody>
      </p:sp>
      <p:sp>
        <p:nvSpPr>
          <p:cNvPr id="57" name="object 57"/>
          <p:cNvSpPr txBox="1"/>
          <p:nvPr/>
        </p:nvSpPr>
        <p:spPr>
          <a:xfrm>
            <a:off x="2882872" y="2448877"/>
            <a:ext cx="734695" cy="133350"/>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Calibri"/>
                <a:cs typeface="Calibri"/>
              </a:rPr>
              <a:t>3% </a:t>
            </a:r>
            <a:r>
              <a:rPr sz="800" spc="-25" dirty="0">
                <a:solidFill>
                  <a:srgbClr val="474C55"/>
                </a:solidFill>
                <a:latin typeface="Calibri"/>
                <a:cs typeface="Calibri"/>
              </a:rPr>
              <a:t>rate of</a:t>
            </a:r>
            <a:r>
              <a:rPr sz="800" spc="-125" dirty="0">
                <a:solidFill>
                  <a:srgbClr val="474C55"/>
                </a:solidFill>
                <a:latin typeface="Calibri"/>
                <a:cs typeface="Calibri"/>
              </a:rPr>
              <a:t> </a:t>
            </a:r>
            <a:r>
              <a:rPr sz="800" spc="-15" dirty="0">
                <a:solidFill>
                  <a:srgbClr val="474C55"/>
                </a:solidFill>
                <a:latin typeface="Calibri"/>
                <a:cs typeface="Calibri"/>
              </a:rPr>
              <a:t>return</a:t>
            </a:r>
            <a:r>
              <a:rPr sz="675" spc="-22" baseline="30864" dirty="0">
                <a:solidFill>
                  <a:srgbClr val="474C55"/>
                </a:solidFill>
                <a:latin typeface="Calibri"/>
                <a:cs typeface="Calibri"/>
              </a:rPr>
              <a:t>1</a:t>
            </a:r>
            <a:endParaRPr sz="675" baseline="30864">
              <a:latin typeface="Calibri"/>
              <a:cs typeface="Calibri"/>
            </a:endParaRPr>
          </a:p>
        </p:txBody>
      </p:sp>
      <p:cxnSp>
        <p:nvCxnSpPr>
          <p:cNvPr id="58" name="Straight Connector 57">
            <a:extLst>
              <a:ext uri="{FF2B5EF4-FFF2-40B4-BE49-F238E27FC236}">
                <a16:creationId xmlns:a16="http://schemas.microsoft.com/office/drawing/2014/main" id="{CE44F656-A367-450F-ABFB-819FFE07D33A}"/>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2312035" cy="294005"/>
          </a:xfrm>
          <a:prstGeom prst="rect">
            <a:avLst/>
          </a:prstGeom>
        </p:spPr>
        <p:txBody>
          <a:bodyPr vert="horz" wrap="square" lIns="0" tIns="0" rIns="0" bIns="0" rtlCol="0">
            <a:spAutoFit/>
          </a:bodyPr>
          <a:lstStyle/>
          <a:p>
            <a:pPr marL="12700">
              <a:lnSpc>
                <a:spcPct val="100000"/>
              </a:lnSpc>
            </a:pPr>
            <a:r>
              <a:rPr sz="1800" spc="-5" dirty="0">
                <a:solidFill>
                  <a:srgbClr val="474C55"/>
                </a:solidFill>
                <a:latin typeface="Tahoma"/>
                <a:cs typeface="Tahoma"/>
              </a:rPr>
              <a:t>Diversification</a:t>
            </a:r>
            <a:r>
              <a:rPr sz="1800" spc="-200" dirty="0">
                <a:solidFill>
                  <a:srgbClr val="474C55"/>
                </a:solidFill>
                <a:latin typeface="Tahoma"/>
                <a:cs typeface="Tahoma"/>
              </a:rPr>
              <a:t> </a:t>
            </a:r>
            <a:r>
              <a:rPr sz="1800" spc="15" dirty="0">
                <a:solidFill>
                  <a:srgbClr val="474C55"/>
                </a:solidFill>
                <a:latin typeface="Tahoma"/>
                <a:cs typeface="Tahoma"/>
              </a:rPr>
              <a:t>Benefits</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2768600" y="1458277"/>
            <a:ext cx="3535045" cy="238760"/>
          </a:xfrm>
          <a:prstGeom prst="rect">
            <a:avLst/>
          </a:prstGeom>
        </p:spPr>
        <p:txBody>
          <a:bodyPr vert="horz" wrap="square" lIns="0" tIns="0" rIns="0" bIns="0" rtlCol="0">
            <a:spAutoFit/>
          </a:bodyPr>
          <a:lstStyle/>
          <a:p>
            <a:pPr marL="12700">
              <a:lnSpc>
                <a:spcPct val="100000"/>
              </a:lnSpc>
            </a:pPr>
            <a:r>
              <a:rPr sz="1500" spc="5" dirty="0">
                <a:solidFill>
                  <a:srgbClr val="474C55"/>
                </a:solidFill>
                <a:latin typeface="Calibri"/>
                <a:cs typeface="Calibri"/>
              </a:rPr>
              <a:t>Advisor</a:t>
            </a:r>
            <a:r>
              <a:rPr sz="1500" spc="-60" dirty="0">
                <a:solidFill>
                  <a:srgbClr val="474C55"/>
                </a:solidFill>
                <a:latin typeface="Calibri"/>
                <a:cs typeface="Calibri"/>
              </a:rPr>
              <a:t> </a:t>
            </a:r>
            <a:r>
              <a:rPr sz="1500" spc="15" dirty="0">
                <a:solidFill>
                  <a:srgbClr val="474C55"/>
                </a:solidFill>
                <a:latin typeface="Calibri"/>
                <a:cs typeface="Calibri"/>
              </a:rPr>
              <a:t>vs.</a:t>
            </a:r>
            <a:r>
              <a:rPr sz="1500" spc="-60" dirty="0">
                <a:solidFill>
                  <a:srgbClr val="474C55"/>
                </a:solidFill>
                <a:latin typeface="Calibri"/>
                <a:cs typeface="Calibri"/>
              </a:rPr>
              <a:t> </a:t>
            </a:r>
            <a:r>
              <a:rPr sz="1500" dirty="0">
                <a:solidFill>
                  <a:srgbClr val="474C55"/>
                </a:solidFill>
                <a:latin typeface="Calibri"/>
                <a:cs typeface="Calibri"/>
              </a:rPr>
              <a:t>client</a:t>
            </a:r>
            <a:r>
              <a:rPr sz="1500" spc="-60" dirty="0">
                <a:solidFill>
                  <a:srgbClr val="474C55"/>
                </a:solidFill>
                <a:latin typeface="Calibri"/>
                <a:cs typeface="Calibri"/>
              </a:rPr>
              <a:t> </a:t>
            </a:r>
            <a:r>
              <a:rPr sz="1500" dirty="0">
                <a:solidFill>
                  <a:srgbClr val="474C55"/>
                </a:solidFill>
                <a:latin typeface="Calibri"/>
                <a:cs typeface="Calibri"/>
              </a:rPr>
              <a:t>perception</a:t>
            </a:r>
            <a:r>
              <a:rPr sz="1500" spc="-60" dirty="0">
                <a:solidFill>
                  <a:srgbClr val="474C55"/>
                </a:solidFill>
                <a:latin typeface="Calibri"/>
                <a:cs typeface="Calibri"/>
              </a:rPr>
              <a:t> </a:t>
            </a:r>
            <a:r>
              <a:rPr sz="1500" spc="-30" dirty="0">
                <a:solidFill>
                  <a:srgbClr val="474C55"/>
                </a:solidFill>
                <a:latin typeface="Calibri"/>
                <a:cs typeface="Calibri"/>
              </a:rPr>
              <a:t>of</a:t>
            </a:r>
            <a:r>
              <a:rPr sz="1500" spc="-60" dirty="0">
                <a:solidFill>
                  <a:srgbClr val="474C55"/>
                </a:solidFill>
                <a:latin typeface="Calibri"/>
                <a:cs typeface="Calibri"/>
              </a:rPr>
              <a:t> </a:t>
            </a:r>
            <a:r>
              <a:rPr sz="1500" dirty="0">
                <a:solidFill>
                  <a:srgbClr val="474C55"/>
                </a:solidFill>
                <a:latin typeface="Calibri"/>
                <a:cs typeface="Calibri"/>
              </a:rPr>
              <a:t>diversification</a:t>
            </a:r>
            <a:endParaRPr sz="1500">
              <a:latin typeface="Calibri"/>
              <a:cs typeface="Calibri"/>
            </a:endParaRPr>
          </a:p>
        </p:txBody>
      </p:sp>
      <p:sp>
        <p:nvSpPr>
          <p:cNvPr id="10" name="object 10"/>
          <p:cNvSpPr txBox="1"/>
          <p:nvPr/>
        </p:nvSpPr>
        <p:spPr>
          <a:xfrm>
            <a:off x="2768600" y="1978977"/>
            <a:ext cx="3501390" cy="163830"/>
          </a:xfrm>
          <a:prstGeom prst="rect">
            <a:avLst/>
          </a:prstGeom>
        </p:spPr>
        <p:txBody>
          <a:bodyPr vert="horz" wrap="square" lIns="0" tIns="0" rIns="0" bIns="0" rtlCol="0">
            <a:spAutoFit/>
          </a:bodyPr>
          <a:lstStyle/>
          <a:p>
            <a:pPr marL="12700">
              <a:lnSpc>
                <a:spcPct val="100000"/>
              </a:lnSpc>
            </a:pPr>
            <a:r>
              <a:rPr sz="1000" spc="5" dirty="0">
                <a:solidFill>
                  <a:srgbClr val="474C55"/>
                </a:solidFill>
                <a:latin typeface="Calibri"/>
                <a:cs typeface="Calibri"/>
              </a:rPr>
              <a:t>Putting</a:t>
            </a:r>
            <a:r>
              <a:rPr sz="1000" spc="-30" dirty="0">
                <a:solidFill>
                  <a:srgbClr val="474C55"/>
                </a:solidFill>
                <a:latin typeface="Calibri"/>
                <a:cs typeface="Calibri"/>
              </a:rPr>
              <a:t> </a:t>
            </a:r>
            <a:r>
              <a:rPr sz="1000" spc="-5" dirty="0">
                <a:solidFill>
                  <a:srgbClr val="474C55"/>
                </a:solidFill>
                <a:latin typeface="Calibri"/>
                <a:cs typeface="Calibri"/>
              </a:rPr>
              <a:t>portfolio</a:t>
            </a:r>
            <a:r>
              <a:rPr sz="1000" spc="-30" dirty="0">
                <a:solidFill>
                  <a:srgbClr val="474C55"/>
                </a:solidFill>
                <a:latin typeface="Calibri"/>
                <a:cs typeface="Calibri"/>
              </a:rPr>
              <a:t> </a:t>
            </a:r>
            <a:r>
              <a:rPr sz="1000" spc="-5" dirty="0">
                <a:solidFill>
                  <a:srgbClr val="474C55"/>
                </a:solidFill>
                <a:latin typeface="Calibri"/>
                <a:cs typeface="Calibri"/>
              </a:rPr>
              <a:t>performance</a:t>
            </a:r>
            <a:r>
              <a:rPr sz="1000" spc="-30" dirty="0">
                <a:solidFill>
                  <a:srgbClr val="474C55"/>
                </a:solidFill>
                <a:latin typeface="Calibri"/>
                <a:cs typeface="Calibri"/>
              </a:rPr>
              <a:t> </a:t>
            </a:r>
            <a:r>
              <a:rPr sz="1000" spc="-5" dirty="0">
                <a:solidFill>
                  <a:srgbClr val="474C55"/>
                </a:solidFill>
                <a:latin typeface="Calibri"/>
                <a:cs typeface="Calibri"/>
              </a:rPr>
              <a:t>into</a:t>
            </a:r>
            <a:r>
              <a:rPr sz="1000" spc="-30" dirty="0">
                <a:solidFill>
                  <a:srgbClr val="474C55"/>
                </a:solidFill>
                <a:latin typeface="Calibri"/>
                <a:cs typeface="Calibri"/>
              </a:rPr>
              <a:t> </a:t>
            </a:r>
            <a:r>
              <a:rPr sz="1000" dirty="0">
                <a:solidFill>
                  <a:srgbClr val="474C55"/>
                </a:solidFill>
                <a:latin typeface="Calibri"/>
                <a:cs typeface="Calibri"/>
              </a:rPr>
              <a:t>perspective</a:t>
            </a:r>
            <a:r>
              <a:rPr sz="1000" spc="-30" dirty="0">
                <a:solidFill>
                  <a:srgbClr val="474C55"/>
                </a:solidFill>
                <a:latin typeface="Calibri"/>
                <a:cs typeface="Calibri"/>
              </a:rPr>
              <a:t> </a:t>
            </a:r>
            <a:r>
              <a:rPr sz="1000" spc="5" dirty="0">
                <a:solidFill>
                  <a:srgbClr val="474C55"/>
                </a:solidFill>
                <a:latin typeface="Calibri"/>
                <a:cs typeface="Calibri"/>
              </a:rPr>
              <a:t>beyond</a:t>
            </a:r>
            <a:r>
              <a:rPr sz="1000" spc="-30" dirty="0">
                <a:solidFill>
                  <a:srgbClr val="474C55"/>
                </a:solidFill>
                <a:latin typeface="Calibri"/>
                <a:cs typeface="Calibri"/>
              </a:rPr>
              <a:t> </a:t>
            </a:r>
            <a:r>
              <a:rPr sz="1000" spc="-10" dirty="0">
                <a:solidFill>
                  <a:srgbClr val="474C55"/>
                </a:solidFill>
                <a:latin typeface="Calibri"/>
                <a:cs typeface="Calibri"/>
              </a:rPr>
              <a:t>the</a:t>
            </a:r>
            <a:r>
              <a:rPr sz="1000" spc="-30" dirty="0">
                <a:solidFill>
                  <a:srgbClr val="474C55"/>
                </a:solidFill>
                <a:latin typeface="Calibri"/>
                <a:cs typeface="Calibri"/>
              </a:rPr>
              <a:t> </a:t>
            </a:r>
            <a:r>
              <a:rPr sz="1000" spc="5" dirty="0">
                <a:solidFill>
                  <a:srgbClr val="474C55"/>
                </a:solidFill>
                <a:latin typeface="Calibri"/>
                <a:cs typeface="Calibri"/>
              </a:rPr>
              <a:t>S&amp;P</a:t>
            </a:r>
            <a:r>
              <a:rPr sz="1000" spc="-30" dirty="0">
                <a:solidFill>
                  <a:srgbClr val="474C55"/>
                </a:solidFill>
                <a:latin typeface="Calibri"/>
                <a:cs typeface="Calibri"/>
              </a:rPr>
              <a:t> </a:t>
            </a:r>
            <a:r>
              <a:rPr sz="1000" spc="15" dirty="0">
                <a:solidFill>
                  <a:srgbClr val="474C55"/>
                </a:solidFill>
                <a:latin typeface="Calibri"/>
                <a:cs typeface="Calibri"/>
              </a:rPr>
              <a:t>500</a:t>
            </a:r>
            <a:endParaRPr sz="1000">
              <a:latin typeface="Calibri"/>
              <a:cs typeface="Calibri"/>
            </a:endParaRPr>
          </a:p>
        </p:txBody>
      </p:sp>
      <p:sp>
        <p:nvSpPr>
          <p:cNvPr id="11" name="object 11"/>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2" name="object 12"/>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6</a:t>
            </a:r>
            <a:endParaRPr sz="1550">
              <a:latin typeface="Tahoma"/>
              <a:cs typeface="Tahoma"/>
            </a:endParaRPr>
          </a:p>
        </p:txBody>
      </p:sp>
      <p:sp>
        <p:nvSpPr>
          <p:cNvPr id="13" name="object 13"/>
          <p:cNvSpPr txBox="1"/>
          <p:nvPr/>
        </p:nvSpPr>
        <p:spPr>
          <a:xfrm>
            <a:off x="2768600" y="6388417"/>
            <a:ext cx="6435725" cy="958850"/>
          </a:xfrm>
          <a:prstGeom prst="rect">
            <a:avLst/>
          </a:prstGeom>
        </p:spPr>
        <p:txBody>
          <a:bodyPr vert="horz" wrap="square" lIns="0" tIns="0" rIns="0" bIns="0" rtlCol="0">
            <a:spAutoFit/>
          </a:bodyPr>
          <a:lstStyle/>
          <a:p>
            <a:pPr marL="12700" marR="664845">
              <a:lnSpc>
                <a:spcPct val="100000"/>
              </a:lnSpc>
            </a:pPr>
            <a:r>
              <a:rPr sz="1500" spc="-25" dirty="0">
                <a:solidFill>
                  <a:schemeClr val="accent6">
                    <a:lumMod val="75000"/>
                  </a:schemeClr>
                </a:solidFill>
                <a:latin typeface="Calibri"/>
                <a:cs typeface="Calibri"/>
              </a:rPr>
              <a:t>While</a:t>
            </a:r>
            <a:r>
              <a:rPr sz="1500" spc="-4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you</a:t>
            </a:r>
            <a:r>
              <a:rPr sz="1500" spc="-4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may</a:t>
            </a:r>
            <a:r>
              <a:rPr sz="1500" spc="-40" dirty="0">
                <a:solidFill>
                  <a:schemeClr val="accent6">
                    <a:lumMod val="75000"/>
                  </a:schemeClr>
                </a:solidFill>
                <a:latin typeface="Calibri"/>
                <a:cs typeface="Calibri"/>
              </a:rPr>
              <a:t> </a:t>
            </a:r>
            <a:r>
              <a:rPr sz="1500" spc="-35" dirty="0">
                <a:solidFill>
                  <a:schemeClr val="accent6">
                    <a:lumMod val="75000"/>
                  </a:schemeClr>
                </a:solidFill>
                <a:latin typeface="Calibri"/>
                <a:cs typeface="Calibri"/>
              </a:rPr>
              <a:t>feel</a:t>
            </a:r>
            <a:r>
              <a:rPr sz="1500" spc="-4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like</a:t>
            </a:r>
            <a:r>
              <a:rPr sz="1500" spc="-40" dirty="0">
                <a:solidFill>
                  <a:schemeClr val="accent6">
                    <a:lumMod val="75000"/>
                  </a:schemeClr>
                </a:solidFill>
                <a:latin typeface="Calibri"/>
                <a:cs typeface="Calibri"/>
              </a:rPr>
              <a:t> </a:t>
            </a:r>
            <a:r>
              <a:rPr sz="1500" spc="-30" dirty="0">
                <a:solidFill>
                  <a:schemeClr val="accent6">
                    <a:lumMod val="75000"/>
                  </a:schemeClr>
                </a:solidFill>
                <a:latin typeface="Calibri"/>
                <a:cs typeface="Calibri"/>
              </a:rPr>
              <a:t>you’re</a:t>
            </a:r>
            <a:r>
              <a:rPr sz="1500" spc="-4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falling</a:t>
            </a:r>
            <a:r>
              <a:rPr sz="1500" spc="-40"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behind,</a:t>
            </a:r>
            <a:r>
              <a:rPr sz="1500" spc="-4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by</a:t>
            </a:r>
            <a:r>
              <a:rPr sz="1500" spc="-4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potentially</a:t>
            </a:r>
            <a:r>
              <a:rPr sz="1500" spc="-4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managing</a:t>
            </a:r>
            <a:r>
              <a:rPr sz="1500" spc="-4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losses  </a:t>
            </a:r>
            <a:r>
              <a:rPr sz="1500" spc="-5" dirty="0">
                <a:solidFill>
                  <a:schemeClr val="accent6">
                    <a:lumMod val="75000"/>
                  </a:schemeClr>
                </a:solidFill>
                <a:latin typeface="Calibri"/>
                <a:cs typeface="Calibri"/>
              </a:rPr>
              <a:t>and</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adding</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value,</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diversification</a:t>
            </a:r>
            <a:r>
              <a:rPr sz="1500" spc="-5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may</a:t>
            </a:r>
            <a:r>
              <a:rPr sz="1500" spc="-50"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help</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you</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stay</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on</a:t>
            </a:r>
            <a:r>
              <a:rPr sz="1500" spc="-50"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track</a:t>
            </a:r>
            <a:r>
              <a:rPr sz="1500" spc="-50"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with</a:t>
            </a:r>
            <a:r>
              <a:rPr sz="1500" spc="-50"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your</a:t>
            </a:r>
            <a:r>
              <a:rPr sz="1500" spc="-50"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goals.</a:t>
            </a:r>
            <a:endParaRPr sz="1500" dirty="0">
              <a:solidFill>
                <a:schemeClr val="accent6">
                  <a:lumMod val="75000"/>
                </a:schemeClr>
              </a:solidFill>
              <a:latin typeface="Calibri"/>
              <a:cs typeface="Calibri"/>
            </a:endParaRPr>
          </a:p>
          <a:p>
            <a:pPr marL="27305" marR="5080">
              <a:lnSpc>
                <a:spcPts val="900"/>
              </a:lnSpc>
              <a:spcBef>
                <a:spcPts val="1175"/>
              </a:spcBef>
            </a:pPr>
            <a:r>
              <a:rPr sz="800" spc="-15" dirty="0">
                <a:solidFill>
                  <a:srgbClr val="474C55"/>
                </a:solidFill>
                <a:latin typeface="Calibri"/>
                <a:cs typeface="Calibri"/>
              </a:rPr>
              <a:t>Source:</a:t>
            </a:r>
            <a:r>
              <a:rPr sz="800" spc="-30" dirty="0">
                <a:solidFill>
                  <a:srgbClr val="474C55"/>
                </a:solidFill>
                <a:latin typeface="Calibri"/>
                <a:cs typeface="Calibri"/>
              </a:rPr>
              <a:t> </a:t>
            </a:r>
            <a:r>
              <a:rPr sz="800" spc="-15" dirty="0">
                <a:solidFill>
                  <a:srgbClr val="474C55"/>
                </a:solidFill>
                <a:latin typeface="Calibri"/>
                <a:cs typeface="Calibri"/>
              </a:rPr>
              <a:t>Factset/Spar</a:t>
            </a:r>
            <a:r>
              <a:rPr sz="800" spc="-30" dirty="0">
                <a:solidFill>
                  <a:srgbClr val="474C55"/>
                </a:solidFill>
                <a:latin typeface="Calibri"/>
                <a:cs typeface="Calibri"/>
              </a:rPr>
              <a:t> </a:t>
            </a:r>
            <a:r>
              <a:rPr sz="800" spc="-15" dirty="0">
                <a:solidFill>
                  <a:srgbClr val="474C55"/>
                </a:solidFill>
                <a:latin typeface="Calibri"/>
                <a:cs typeface="Calibri"/>
              </a:rPr>
              <a:t>as</a:t>
            </a:r>
            <a:r>
              <a:rPr sz="800" spc="-30" dirty="0">
                <a:solidFill>
                  <a:srgbClr val="474C55"/>
                </a:solidFill>
                <a:latin typeface="Calibri"/>
                <a:cs typeface="Calibri"/>
              </a:rPr>
              <a:t> </a:t>
            </a:r>
            <a:r>
              <a:rPr sz="800" spc="-35" dirty="0">
                <a:solidFill>
                  <a:srgbClr val="474C55"/>
                </a:solidFill>
                <a:latin typeface="Calibri"/>
                <a:cs typeface="Calibri"/>
              </a:rPr>
              <a:t>of</a:t>
            </a:r>
            <a:r>
              <a:rPr sz="800" spc="-30" dirty="0">
                <a:solidFill>
                  <a:srgbClr val="474C55"/>
                </a:solidFill>
                <a:latin typeface="Calibri"/>
                <a:cs typeface="Calibri"/>
              </a:rPr>
              <a:t> </a:t>
            </a:r>
            <a:r>
              <a:rPr sz="800" spc="-10" dirty="0">
                <a:solidFill>
                  <a:srgbClr val="474C55"/>
                </a:solidFill>
                <a:latin typeface="Calibri"/>
                <a:cs typeface="Calibri"/>
              </a:rPr>
              <a:t>12/31/18.</a:t>
            </a:r>
            <a:r>
              <a:rPr sz="800" spc="-30" dirty="0">
                <a:solidFill>
                  <a:srgbClr val="474C55"/>
                </a:solidFill>
                <a:latin typeface="Calibri"/>
                <a:cs typeface="Calibri"/>
              </a:rPr>
              <a:t> </a:t>
            </a:r>
            <a:r>
              <a:rPr sz="800" spc="-20" dirty="0">
                <a:solidFill>
                  <a:srgbClr val="474C55"/>
                </a:solidFill>
                <a:latin typeface="Trebuchet MS"/>
                <a:cs typeface="Trebuchet MS"/>
              </a:rPr>
              <a:t>Past</a:t>
            </a:r>
            <a:r>
              <a:rPr sz="800" spc="-95" dirty="0">
                <a:solidFill>
                  <a:srgbClr val="474C55"/>
                </a:solidFill>
                <a:latin typeface="Trebuchet MS"/>
                <a:cs typeface="Trebuchet MS"/>
              </a:rPr>
              <a:t> </a:t>
            </a:r>
            <a:r>
              <a:rPr sz="800" spc="-20" dirty="0">
                <a:solidFill>
                  <a:srgbClr val="474C55"/>
                </a:solidFill>
                <a:latin typeface="Trebuchet MS"/>
                <a:cs typeface="Trebuchet MS"/>
              </a:rPr>
              <a:t>performance</a:t>
            </a:r>
            <a:r>
              <a:rPr sz="800" spc="-95" dirty="0">
                <a:solidFill>
                  <a:srgbClr val="474C55"/>
                </a:solidFill>
                <a:latin typeface="Trebuchet MS"/>
                <a:cs typeface="Trebuchet MS"/>
              </a:rPr>
              <a:t> </a:t>
            </a:r>
            <a:r>
              <a:rPr sz="800" spc="-5" dirty="0">
                <a:solidFill>
                  <a:srgbClr val="474C55"/>
                </a:solidFill>
                <a:latin typeface="Trebuchet MS"/>
                <a:cs typeface="Trebuchet MS"/>
              </a:rPr>
              <a:t>does</a:t>
            </a:r>
            <a:r>
              <a:rPr sz="800" spc="-95" dirty="0">
                <a:solidFill>
                  <a:srgbClr val="474C55"/>
                </a:solidFill>
                <a:latin typeface="Trebuchet MS"/>
                <a:cs typeface="Trebuchet MS"/>
              </a:rPr>
              <a:t> </a:t>
            </a:r>
            <a:r>
              <a:rPr sz="800" spc="-15" dirty="0">
                <a:solidFill>
                  <a:srgbClr val="474C55"/>
                </a:solidFill>
                <a:latin typeface="Trebuchet MS"/>
                <a:cs typeface="Trebuchet MS"/>
              </a:rPr>
              <a:t>not</a:t>
            </a:r>
            <a:r>
              <a:rPr sz="800" spc="-95" dirty="0">
                <a:solidFill>
                  <a:srgbClr val="474C55"/>
                </a:solidFill>
                <a:latin typeface="Trebuchet MS"/>
                <a:cs typeface="Trebuchet MS"/>
              </a:rPr>
              <a:t> </a:t>
            </a:r>
            <a:r>
              <a:rPr sz="800" spc="-20" dirty="0">
                <a:solidFill>
                  <a:srgbClr val="474C55"/>
                </a:solidFill>
                <a:latin typeface="Trebuchet MS"/>
                <a:cs typeface="Trebuchet MS"/>
              </a:rPr>
              <a:t>guarantee</a:t>
            </a:r>
            <a:r>
              <a:rPr sz="800" spc="-95" dirty="0">
                <a:solidFill>
                  <a:srgbClr val="474C55"/>
                </a:solidFill>
                <a:latin typeface="Trebuchet MS"/>
                <a:cs typeface="Trebuchet MS"/>
              </a:rPr>
              <a:t> </a:t>
            </a:r>
            <a:r>
              <a:rPr sz="800" spc="-10" dirty="0">
                <a:solidFill>
                  <a:srgbClr val="474C55"/>
                </a:solidFill>
                <a:latin typeface="Trebuchet MS"/>
                <a:cs typeface="Trebuchet MS"/>
              </a:rPr>
              <a:t>or</a:t>
            </a:r>
            <a:r>
              <a:rPr sz="800" spc="-95" dirty="0">
                <a:solidFill>
                  <a:srgbClr val="474C55"/>
                </a:solidFill>
                <a:latin typeface="Trebuchet MS"/>
                <a:cs typeface="Trebuchet MS"/>
              </a:rPr>
              <a:t> </a:t>
            </a:r>
            <a:r>
              <a:rPr sz="800" spc="-25" dirty="0">
                <a:solidFill>
                  <a:srgbClr val="474C55"/>
                </a:solidFill>
                <a:latin typeface="Trebuchet MS"/>
                <a:cs typeface="Trebuchet MS"/>
              </a:rPr>
              <a:t>indicate</a:t>
            </a:r>
            <a:r>
              <a:rPr sz="800" spc="-95" dirty="0">
                <a:solidFill>
                  <a:srgbClr val="474C55"/>
                </a:solidFill>
                <a:latin typeface="Trebuchet MS"/>
                <a:cs typeface="Trebuchet MS"/>
              </a:rPr>
              <a:t> </a:t>
            </a:r>
            <a:r>
              <a:rPr sz="800" spc="-30" dirty="0">
                <a:solidFill>
                  <a:srgbClr val="474C55"/>
                </a:solidFill>
                <a:latin typeface="Trebuchet MS"/>
                <a:cs typeface="Trebuchet MS"/>
              </a:rPr>
              <a:t>future</a:t>
            </a:r>
            <a:r>
              <a:rPr sz="800" spc="-95" dirty="0">
                <a:solidFill>
                  <a:srgbClr val="474C55"/>
                </a:solidFill>
                <a:latin typeface="Trebuchet MS"/>
                <a:cs typeface="Trebuchet MS"/>
              </a:rPr>
              <a:t> </a:t>
            </a:r>
            <a:r>
              <a:rPr sz="800" spc="-25" dirty="0">
                <a:solidFill>
                  <a:srgbClr val="474C55"/>
                </a:solidFill>
                <a:latin typeface="Trebuchet MS"/>
                <a:cs typeface="Trebuchet MS"/>
              </a:rPr>
              <a:t>results.</a:t>
            </a:r>
            <a:r>
              <a:rPr sz="800" spc="-90" dirty="0">
                <a:solidFill>
                  <a:srgbClr val="474C55"/>
                </a:solidFill>
                <a:latin typeface="Trebuchet MS"/>
                <a:cs typeface="Trebuchet MS"/>
              </a:rPr>
              <a:t> </a:t>
            </a:r>
            <a:r>
              <a:rPr sz="800" spc="-15" dirty="0">
                <a:solidFill>
                  <a:srgbClr val="474C55"/>
                </a:solidFill>
                <a:latin typeface="Calibri"/>
                <a:cs typeface="Calibri"/>
              </a:rPr>
              <a:t>Diversified</a:t>
            </a:r>
            <a:r>
              <a:rPr sz="800" spc="-30" dirty="0">
                <a:solidFill>
                  <a:srgbClr val="474C55"/>
                </a:solidFill>
                <a:latin typeface="Calibri"/>
                <a:cs typeface="Calibri"/>
              </a:rPr>
              <a:t> </a:t>
            </a:r>
            <a:r>
              <a:rPr sz="800" spc="-20" dirty="0">
                <a:solidFill>
                  <a:srgbClr val="474C55"/>
                </a:solidFill>
                <a:latin typeface="Calibri"/>
                <a:cs typeface="Calibri"/>
              </a:rPr>
              <a:t>Portfolio</a:t>
            </a:r>
            <a:r>
              <a:rPr sz="800" spc="-30" dirty="0">
                <a:solidFill>
                  <a:srgbClr val="474C55"/>
                </a:solidFill>
                <a:latin typeface="Calibri"/>
                <a:cs typeface="Calibri"/>
              </a:rPr>
              <a:t> </a:t>
            </a:r>
            <a:r>
              <a:rPr sz="800" spc="-10" dirty="0">
                <a:solidFill>
                  <a:srgbClr val="474C55"/>
                </a:solidFill>
                <a:latin typeface="Calibri"/>
                <a:cs typeface="Calibri"/>
              </a:rPr>
              <a:t>is</a:t>
            </a:r>
            <a:r>
              <a:rPr sz="800" spc="-30" dirty="0">
                <a:solidFill>
                  <a:srgbClr val="474C55"/>
                </a:solidFill>
                <a:latin typeface="Calibri"/>
                <a:cs typeface="Calibri"/>
              </a:rPr>
              <a:t> </a:t>
            </a:r>
            <a:r>
              <a:rPr sz="800" spc="-20" dirty="0">
                <a:solidFill>
                  <a:srgbClr val="474C55"/>
                </a:solidFill>
                <a:latin typeface="Calibri"/>
                <a:cs typeface="Calibri"/>
              </a:rPr>
              <a:t>represented</a:t>
            </a:r>
            <a:r>
              <a:rPr sz="800" spc="-30" dirty="0">
                <a:solidFill>
                  <a:srgbClr val="474C55"/>
                </a:solidFill>
                <a:latin typeface="Calibri"/>
                <a:cs typeface="Calibri"/>
              </a:rPr>
              <a:t> </a:t>
            </a:r>
            <a:r>
              <a:rPr sz="800" spc="-10" dirty="0">
                <a:solidFill>
                  <a:srgbClr val="474C55"/>
                </a:solidFill>
                <a:latin typeface="Calibri"/>
                <a:cs typeface="Calibri"/>
              </a:rPr>
              <a:t>by</a:t>
            </a:r>
            <a:r>
              <a:rPr sz="800" spc="-30" dirty="0">
                <a:solidFill>
                  <a:srgbClr val="474C55"/>
                </a:solidFill>
                <a:latin typeface="Calibri"/>
                <a:cs typeface="Calibri"/>
              </a:rPr>
              <a:t> </a:t>
            </a:r>
            <a:r>
              <a:rPr sz="800" spc="5" dirty="0">
                <a:solidFill>
                  <a:srgbClr val="474C55"/>
                </a:solidFill>
                <a:latin typeface="Calibri"/>
                <a:cs typeface="Calibri"/>
              </a:rPr>
              <a:t>60%</a:t>
            </a:r>
            <a:r>
              <a:rPr sz="800" spc="-30" dirty="0">
                <a:solidFill>
                  <a:srgbClr val="474C55"/>
                </a:solidFill>
                <a:latin typeface="Calibri"/>
                <a:cs typeface="Calibri"/>
              </a:rPr>
              <a:t> </a:t>
            </a:r>
            <a:r>
              <a:rPr sz="800" spc="-15" dirty="0">
                <a:solidFill>
                  <a:srgbClr val="474C55"/>
                </a:solidFill>
                <a:latin typeface="Calibri"/>
                <a:cs typeface="Calibri"/>
              </a:rPr>
              <a:t>S&amp;P</a:t>
            </a:r>
            <a:r>
              <a:rPr sz="800" spc="-30" dirty="0">
                <a:solidFill>
                  <a:srgbClr val="474C55"/>
                </a:solidFill>
                <a:latin typeface="Calibri"/>
                <a:cs typeface="Calibri"/>
              </a:rPr>
              <a:t> </a:t>
            </a:r>
            <a:r>
              <a:rPr sz="800" spc="-10" dirty="0">
                <a:solidFill>
                  <a:srgbClr val="474C55"/>
                </a:solidFill>
                <a:latin typeface="Calibri"/>
                <a:cs typeface="Calibri"/>
              </a:rPr>
              <a:t>500</a:t>
            </a:r>
            <a:r>
              <a:rPr sz="800" spc="-30" dirty="0">
                <a:solidFill>
                  <a:srgbClr val="474C55"/>
                </a:solidFill>
                <a:latin typeface="Calibri"/>
                <a:cs typeface="Calibri"/>
              </a:rPr>
              <a:t> </a:t>
            </a:r>
            <a:r>
              <a:rPr sz="800" spc="-35" dirty="0">
                <a:solidFill>
                  <a:srgbClr val="474C55"/>
                </a:solidFill>
                <a:latin typeface="Calibri"/>
                <a:cs typeface="Calibri"/>
              </a:rPr>
              <a:t>Total  </a:t>
            </a:r>
            <a:r>
              <a:rPr sz="800" spc="-15" dirty="0">
                <a:solidFill>
                  <a:srgbClr val="474C55"/>
                </a:solidFill>
                <a:latin typeface="Calibri"/>
                <a:cs typeface="Calibri"/>
              </a:rPr>
              <a:t>Return</a:t>
            </a:r>
            <a:r>
              <a:rPr sz="800" spc="-35" dirty="0">
                <a:solidFill>
                  <a:srgbClr val="474C55"/>
                </a:solidFill>
                <a:latin typeface="Calibri"/>
                <a:cs typeface="Calibri"/>
              </a:rPr>
              <a:t> </a:t>
            </a:r>
            <a:r>
              <a:rPr sz="800" spc="-15" dirty="0">
                <a:solidFill>
                  <a:srgbClr val="474C55"/>
                </a:solidFill>
                <a:latin typeface="Calibri"/>
                <a:cs typeface="Calibri"/>
              </a:rPr>
              <a:t>Index</a:t>
            </a:r>
            <a:r>
              <a:rPr sz="800" spc="-35" dirty="0">
                <a:solidFill>
                  <a:srgbClr val="474C55"/>
                </a:solidFill>
                <a:latin typeface="Calibri"/>
                <a:cs typeface="Calibri"/>
              </a:rPr>
              <a:t> </a:t>
            </a:r>
            <a:r>
              <a:rPr sz="800" spc="-10" dirty="0">
                <a:solidFill>
                  <a:srgbClr val="474C55"/>
                </a:solidFill>
                <a:latin typeface="Calibri"/>
                <a:cs typeface="Calibri"/>
              </a:rPr>
              <a:t>and</a:t>
            </a:r>
            <a:r>
              <a:rPr sz="800" spc="-35" dirty="0">
                <a:solidFill>
                  <a:srgbClr val="474C55"/>
                </a:solidFill>
                <a:latin typeface="Calibri"/>
                <a:cs typeface="Calibri"/>
              </a:rPr>
              <a:t> </a:t>
            </a:r>
            <a:r>
              <a:rPr sz="800" spc="5" dirty="0">
                <a:solidFill>
                  <a:srgbClr val="474C55"/>
                </a:solidFill>
                <a:latin typeface="Calibri"/>
                <a:cs typeface="Calibri"/>
              </a:rPr>
              <a:t>40%</a:t>
            </a:r>
            <a:r>
              <a:rPr sz="800" spc="-35" dirty="0">
                <a:solidFill>
                  <a:srgbClr val="474C55"/>
                </a:solidFill>
                <a:latin typeface="Calibri"/>
                <a:cs typeface="Calibri"/>
              </a:rPr>
              <a:t> </a:t>
            </a:r>
            <a:r>
              <a:rPr sz="800" spc="-10" dirty="0">
                <a:solidFill>
                  <a:srgbClr val="474C55"/>
                </a:solidFill>
                <a:latin typeface="Calibri"/>
                <a:cs typeface="Calibri"/>
              </a:rPr>
              <a:t>in</a:t>
            </a:r>
            <a:r>
              <a:rPr sz="800" spc="-35" dirty="0">
                <a:solidFill>
                  <a:srgbClr val="474C55"/>
                </a:solidFill>
                <a:latin typeface="Calibri"/>
                <a:cs typeface="Calibri"/>
              </a:rPr>
              <a:t> </a:t>
            </a:r>
            <a:r>
              <a:rPr sz="800" spc="-20" dirty="0">
                <a:solidFill>
                  <a:srgbClr val="474C55"/>
                </a:solidFill>
                <a:latin typeface="Calibri"/>
                <a:cs typeface="Calibri"/>
              </a:rPr>
              <a:t>the</a:t>
            </a:r>
            <a:r>
              <a:rPr sz="800" spc="-35" dirty="0">
                <a:solidFill>
                  <a:srgbClr val="474C55"/>
                </a:solidFill>
                <a:latin typeface="Calibri"/>
                <a:cs typeface="Calibri"/>
              </a:rPr>
              <a:t> </a:t>
            </a:r>
            <a:r>
              <a:rPr sz="800" spc="-10" dirty="0">
                <a:solidFill>
                  <a:srgbClr val="474C55"/>
                </a:solidFill>
                <a:latin typeface="Calibri"/>
                <a:cs typeface="Calibri"/>
              </a:rPr>
              <a:t>Bloomberg</a:t>
            </a:r>
            <a:r>
              <a:rPr sz="800" spc="-35" dirty="0">
                <a:solidFill>
                  <a:srgbClr val="474C55"/>
                </a:solidFill>
                <a:latin typeface="Calibri"/>
                <a:cs typeface="Calibri"/>
              </a:rPr>
              <a:t> </a:t>
            </a:r>
            <a:r>
              <a:rPr sz="800" spc="-15" dirty="0">
                <a:solidFill>
                  <a:srgbClr val="474C55"/>
                </a:solidFill>
                <a:latin typeface="Calibri"/>
                <a:cs typeface="Calibri"/>
              </a:rPr>
              <a:t>Barclays</a:t>
            </a:r>
            <a:r>
              <a:rPr sz="800" spc="-35" dirty="0">
                <a:solidFill>
                  <a:srgbClr val="474C55"/>
                </a:solidFill>
                <a:latin typeface="Calibri"/>
                <a:cs typeface="Calibri"/>
              </a:rPr>
              <a:t> </a:t>
            </a:r>
            <a:r>
              <a:rPr sz="800" dirty="0">
                <a:solidFill>
                  <a:srgbClr val="474C55"/>
                </a:solidFill>
                <a:latin typeface="Calibri"/>
                <a:cs typeface="Calibri"/>
              </a:rPr>
              <a:t>US</a:t>
            </a:r>
            <a:r>
              <a:rPr sz="800" spc="-35" dirty="0">
                <a:solidFill>
                  <a:srgbClr val="474C55"/>
                </a:solidFill>
                <a:latin typeface="Calibri"/>
                <a:cs typeface="Calibri"/>
              </a:rPr>
              <a:t> </a:t>
            </a:r>
            <a:r>
              <a:rPr sz="800" spc="-5" dirty="0">
                <a:solidFill>
                  <a:srgbClr val="474C55"/>
                </a:solidFill>
                <a:latin typeface="Calibri"/>
                <a:cs typeface="Calibri"/>
              </a:rPr>
              <a:t>Aggregate</a:t>
            </a:r>
            <a:r>
              <a:rPr sz="800" spc="-35" dirty="0">
                <a:solidFill>
                  <a:srgbClr val="474C55"/>
                </a:solidFill>
                <a:latin typeface="Calibri"/>
                <a:cs typeface="Calibri"/>
              </a:rPr>
              <a:t> </a:t>
            </a:r>
            <a:r>
              <a:rPr sz="800" spc="-5" dirty="0">
                <a:solidFill>
                  <a:srgbClr val="474C55"/>
                </a:solidFill>
                <a:latin typeface="Calibri"/>
                <a:cs typeface="Calibri"/>
              </a:rPr>
              <a:t>Bond</a:t>
            </a:r>
            <a:r>
              <a:rPr sz="800" spc="-35" dirty="0">
                <a:solidFill>
                  <a:srgbClr val="474C55"/>
                </a:solidFill>
                <a:latin typeface="Calibri"/>
                <a:cs typeface="Calibri"/>
              </a:rPr>
              <a:t> </a:t>
            </a:r>
            <a:r>
              <a:rPr sz="800" spc="-15" dirty="0">
                <a:solidFill>
                  <a:srgbClr val="474C55"/>
                </a:solidFill>
                <a:latin typeface="Calibri"/>
                <a:cs typeface="Calibri"/>
              </a:rPr>
              <a:t>Index</a:t>
            </a:r>
            <a:r>
              <a:rPr sz="800" spc="-35" dirty="0">
                <a:solidFill>
                  <a:srgbClr val="474C55"/>
                </a:solidFill>
                <a:latin typeface="Calibri"/>
                <a:cs typeface="Calibri"/>
              </a:rPr>
              <a:t> </a:t>
            </a:r>
            <a:r>
              <a:rPr sz="800" spc="-10" dirty="0">
                <a:solidFill>
                  <a:srgbClr val="474C55"/>
                </a:solidFill>
                <a:latin typeface="Calibri"/>
                <a:cs typeface="Calibri"/>
              </a:rPr>
              <a:t>and</a:t>
            </a:r>
            <a:r>
              <a:rPr sz="800" spc="-35" dirty="0">
                <a:solidFill>
                  <a:srgbClr val="474C55"/>
                </a:solidFill>
                <a:latin typeface="Calibri"/>
                <a:cs typeface="Calibri"/>
              </a:rPr>
              <a:t> </a:t>
            </a:r>
            <a:r>
              <a:rPr sz="800" spc="-10" dirty="0">
                <a:solidFill>
                  <a:srgbClr val="474C55"/>
                </a:solidFill>
                <a:latin typeface="Calibri"/>
                <a:cs typeface="Calibri"/>
              </a:rPr>
              <a:t>is</a:t>
            </a:r>
            <a:r>
              <a:rPr sz="800" spc="-35" dirty="0">
                <a:solidFill>
                  <a:srgbClr val="474C55"/>
                </a:solidFill>
                <a:latin typeface="Calibri"/>
                <a:cs typeface="Calibri"/>
              </a:rPr>
              <a:t> </a:t>
            </a:r>
            <a:r>
              <a:rPr sz="800" spc="-15" dirty="0">
                <a:solidFill>
                  <a:srgbClr val="474C55"/>
                </a:solidFill>
                <a:latin typeface="Calibri"/>
                <a:cs typeface="Calibri"/>
              </a:rPr>
              <a:t>rebalanced</a:t>
            </a:r>
            <a:r>
              <a:rPr sz="800" spc="-35" dirty="0">
                <a:solidFill>
                  <a:srgbClr val="474C55"/>
                </a:solidFill>
                <a:latin typeface="Calibri"/>
                <a:cs typeface="Calibri"/>
              </a:rPr>
              <a:t> </a:t>
            </a:r>
            <a:r>
              <a:rPr sz="800" spc="-25" dirty="0">
                <a:solidFill>
                  <a:srgbClr val="474C55"/>
                </a:solidFill>
                <a:latin typeface="Calibri"/>
                <a:cs typeface="Calibri"/>
              </a:rPr>
              <a:t>monthly.</a:t>
            </a:r>
            <a:r>
              <a:rPr sz="800" spc="-35" dirty="0">
                <a:solidFill>
                  <a:srgbClr val="474C55"/>
                </a:solidFill>
                <a:latin typeface="Calibri"/>
                <a:cs typeface="Calibri"/>
              </a:rPr>
              <a:t> </a:t>
            </a:r>
            <a:r>
              <a:rPr sz="800" spc="-15" dirty="0">
                <a:solidFill>
                  <a:srgbClr val="474C55"/>
                </a:solidFill>
                <a:latin typeface="Calibri"/>
                <a:cs typeface="Calibri"/>
              </a:rPr>
              <a:t>Index</a:t>
            </a:r>
            <a:r>
              <a:rPr sz="800" spc="-35" dirty="0">
                <a:solidFill>
                  <a:srgbClr val="474C55"/>
                </a:solidFill>
                <a:latin typeface="Calibri"/>
                <a:cs typeface="Calibri"/>
              </a:rPr>
              <a:t> </a:t>
            </a:r>
            <a:r>
              <a:rPr sz="800" spc="-20" dirty="0">
                <a:solidFill>
                  <a:srgbClr val="474C55"/>
                </a:solidFill>
                <a:latin typeface="Calibri"/>
                <a:cs typeface="Calibri"/>
              </a:rPr>
              <a:t>performance</a:t>
            </a:r>
            <a:r>
              <a:rPr sz="800" spc="-35" dirty="0">
                <a:solidFill>
                  <a:srgbClr val="474C55"/>
                </a:solidFill>
                <a:latin typeface="Calibri"/>
                <a:cs typeface="Calibri"/>
              </a:rPr>
              <a:t> </a:t>
            </a:r>
            <a:r>
              <a:rPr sz="800" spc="-10" dirty="0">
                <a:solidFill>
                  <a:srgbClr val="474C55"/>
                </a:solidFill>
                <a:latin typeface="Calibri"/>
                <a:cs typeface="Calibri"/>
              </a:rPr>
              <a:t>is</a:t>
            </a:r>
            <a:r>
              <a:rPr sz="800" spc="-35" dirty="0">
                <a:solidFill>
                  <a:srgbClr val="474C55"/>
                </a:solidFill>
                <a:latin typeface="Calibri"/>
                <a:cs typeface="Calibri"/>
              </a:rPr>
              <a:t> </a:t>
            </a:r>
            <a:r>
              <a:rPr sz="800" spc="-30" dirty="0">
                <a:solidFill>
                  <a:srgbClr val="474C55"/>
                </a:solidFill>
                <a:latin typeface="Calibri"/>
                <a:cs typeface="Calibri"/>
              </a:rPr>
              <a:t>for</a:t>
            </a:r>
            <a:r>
              <a:rPr sz="800" spc="-35" dirty="0">
                <a:solidFill>
                  <a:srgbClr val="474C55"/>
                </a:solidFill>
                <a:latin typeface="Calibri"/>
                <a:cs typeface="Calibri"/>
              </a:rPr>
              <a:t> </a:t>
            </a:r>
            <a:r>
              <a:rPr sz="800" spc="-20" dirty="0">
                <a:solidFill>
                  <a:srgbClr val="474C55"/>
                </a:solidFill>
                <a:latin typeface="Calibri"/>
                <a:cs typeface="Calibri"/>
              </a:rPr>
              <a:t>illustrative</a:t>
            </a:r>
            <a:r>
              <a:rPr sz="800" spc="-35" dirty="0">
                <a:solidFill>
                  <a:srgbClr val="474C55"/>
                </a:solidFill>
                <a:latin typeface="Calibri"/>
                <a:cs typeface="Calibri"/>
              </a:rPr>
              <a:t> </a:t>
            </a:r>
            <a:r>
              <a:rPr sz="800" spc="-10" dirty="0">
                <a:solidFill>
                  <a:srgbClr val="474C55"/>
                </a:solidFill>
                <a:latin typeface="Calibri"/>
                <a:cs typeface="Calibri"/>
              </a:rPr>
              <a:t>purposes</a:t>
            </a:r>
            <a:r>
              <a:rPr sz="800" spc="-35" dirty="0">
                <a:solidFill>
                  <a:srgbClr val="474C55"/>
                </a:solidFill>
                <a:latin typeface="Calibri"/>
                <a:cs typeface="Calibri"/>
              </a:rPr>
              <a:t> </a:t>
            </a:r>
            <a:r>
              <a:rPr sz="800" spc="-30" dirty="0">
                <a:solidFill>
                  <a:srgbClr val="474C55"/>
                </a:solidFill>
                <a:latin typeface="Calibri"/>
                <a:cs typeface="Calibri"/>
              </a:rPr>
              <a:t>only.</a:t>
            </a:r>
            <a:r>
              <a:rPr sz="800" spc="-35" dirty="0">
                <a:solidFill>
                  <a:srgbClr val="474C55"/>
                </a:solidFill>
                <a:latin typeface="Calibri"/>
                <a:cs typeface="Calibri"/>
              </a:rPr>
              <a:t> </a:t>
            </a:r>
            <a:r>
              <a:rPr sz="800" spc="-30" dirty="0">
                <a:solidFill>
                  <a:srgbClr val="474C55"/>
                </a:solidFill>
                <a:latin typeface="Calibri"/>
                <a:cs typeface="Calibri"/>
              </a:rPr>
              <a:t>You</a:t>
            </a:r>
            <a:r>
              <a:rPr sz="800" spc="-35" dirty="0">
                <a:solidFill>
                  <a:srgbClr val="474C55"/>
                </a:solidFill>
                <a:latin typeface="Calibri"/>
                <a:cs typeface="Calibri"/>
              </a:rPr>
              <a:t> </a:t>
            </a:r>
            <a:r>
              <a:rPr sz="800" spc="-10" dirty="0">
                <a:solidFill>
                  <a:srgbClr val="474C55"/>
                </a:solidFill>
                <a:latin typeface="Calibri"/>
                <a:cs typeface="Calibri"/>
              </a:rPr>
              <a:t>can  </a:t>
            </a:r>
            <a:r>
              <a:rPr sz="800" spc="-20" dirty="0">
                <a:solidFill>
                  <a:srgbClr val="474C55"/>
                </a:solidFill>
                <a:latin typeface="Calibri"/>
                <a:cs typeface="Calibri"/>
              </a:rPr>
              <a:t>not</a:t>
            </a:r>
            <a:r>
              <a:rPr sz="800" spc="-45" dirty="0">
                <a:solidFill>
                  <a:srgbClr val="474C55"/>
                </a:solidFill>
                <a:latin typeface="Calibri"/>
                <a:cs typeface="Calibri"/>
              </a:rPr>
              <a:t> </a:t>
            </a:r>
            <a:r>
              <a:rPr sz="800" spc="-15" dirty="0">
                <a:solidFill>
                  <a:srgbClr val="474C55"/>
                </a:solidFill>
                <a:latin typeface="Calibri"/>
                <a:cs typeface="Calibri"/>
              </a:rPr>
              <a:t>invest</a:t>
            </a:r>
            <a:r>
              <a:rPr sz="800" spc="-45" dirty="0">
                <a:solidFill>
                  <a:srgbClr val="474C55"/>
                </a:solidFill>
                <a:latin typeface="Calibri"/>
                <a:cs typeface="Calibri"/>
              </a:rPr>
              <a:t> </a:t>
            </a:r>
            <a:r>
              <a:rPr sz="800" spc="-15" dirty="0">
                <a:solidFill>
                  <a:srgbClr val="474C55"/>
                </a:solidFill>
                <a:latin typeface="Calibri"/>
                <a:cs typeface="Calibri"/>
              </a:rPr>
              <a:t>directly</a:t>
            </a:r>
            <a:r>
              <a:rPr sz="800" spc="-45" dirty="0">
                <a:solidFill>
                  <a:srgbClr val="474C55"/>
                </a:solidFill>
                <a:latin typeface="Calibri"/>
                <a:cs typeface="Calibri"/>
              </a:rPr>
              <a:t> </a:t>
            </a:r>
            <a:r>
              <a:rPr sz="800" spc="-10" dirty="0">
                <a:solidFill>
                  <a:srgbClr val="474C55"/>
                </a:solidFill>
                <a:latin typeface="Calibri"/>
                <a:cs typeface="Calibri"/>
              </a:rPr>
              <a:t>in</a:t>
            </a:r>
            <a:r>
              <a:rPr sz="800" spc="-45" dirty="0">
                <a:solidFill>
                  <a:srgbClr val="474C55"/>
                </a:solidFill>
                <a:latin typeface="Calibri"/>
                <a:cs typeface="Calibri"/>
              </a:rPr>
              <a:t> </a:t>
            </a:r>
            <a:r>
              <a:rPr sz="800" spc="-20" dirty="0">
                <a:solidFill>
                  <a:srgbClr val="474C55"/>
                </a:solidFill>
                <a:latin typeface="Calibri"/>
                <a:cs typeface="Calibri"/>
              </a:rPr>
              <a:t>the</a:t>
            </a:r>
            <a:r>
              <a:rPr sz="800" spc="-45" dirty="0">
                <a:solidFill>
                  <a:srgbClr val="474C55"/>
                </a:solidFill>
                <a:latin typeface="Calibri"/>
                <a:cs typeface="Calibri"/>
              </a:rPr>
              <a:t> </a:t>
            </a:r>
            <a:r>
              <a:rPr sz="800" spc="-10" dirty="0">
                <a:solidFill>
                  <a:srgbClr val="474C55"/>
                </a:solidFill>
                <a:latin typeface="Calibri"/>
                <a:cs typeface="Calibri"/>
              </a:rPr>
              <a:t>index.</a:t>
            </a:r>
            <a:r>
              <a:rPr sz="800" spc="-45" dirty="0">
                <a:solidFill>
                  <a:srgbClr val="474C55"/>
                </a:solidFill>
                <a:latin typeface="Calibri"/>
                <a:cs typeface="Calibri"/>
              </a:rPr>
              <a:t> </a:t>
            </a:r>
            <a:r>
              <a:rPr sz="800" spc="-15" dirty="0">
                <a:solidFill>
                  <a:srgbClr val="474C55"/>
                </a:solidFill>
                <a:latin typeface="Calibri"/>
                <a:cs typeface="Calibri"/>
              </a:rPr>
              <a:t>All</a:t>
            </a:r>
            <a:r>
              <a:rPr sz="800" spc="-45" dirty="0">
                <a:solidFill>
                  <a:srgbClr val="474C55"/>
                </a:solidFill>
                <a:latin typeface="Calibri"/>
                <a:cs typeface="Calibri"/>
              </a:rPr>
              <a:t> </a:t>
            </a:r>
            <a:r>
              <a:rPr sz="800" spc="-20" dirty="0">
                <a:solidFill>
                  <a:srgbClr val="474C55"/>
                </a:solidFill>
                <a:latin typeface="Calibri"/>
                <a:cs typeface="Calibri"/>
              </a:rPr>
              <a:t>returns</a:t>
            </a:r>
            <a:r>
              <a:rPr sz="800" spc="-45" dirty="0">
                <a:solidFill>
                  <a:srgbClr val="474C55"/>
                </a:solidFill>
                <a:latin typeface="Calibri"/>
                <a:cs typeface="Calibri"/>
              </a:rPr>
              <a:t> </a:t>
            </a:r>
            <a:r>
              <a:rPr sz="800" spc="-20" dirty="0">
                <a:solidFill>
                  <a:srgbClr val="474C55"/>
                </a:solidFill>
                <a:latin typeface="Calibri"/>
                <a:cs typeface="Calibri"/>
              </a:rPr>
              <a:t>shown</a:t>
            </a:r>
            <a:r>
              <a:rPr sz="800" spc="-45" dirty="0">
                <a:solidFill>
                  <a:srgbClr val="474C55"/>
                </a:solidFill>
                <a:latin typeface="Calibri"/>
                <a:cs typeface="Calibri"/>
              </a:rPr>
              <a:t> </a:t>
            </a:r>
            <a:r>
              <a:rPr sz="800" spc="-30" dirty="0">
                <a:solidFill>
                  <a:srgbClr val="474C55"/>
                </a:solidFill>
                <a:latin typeface="Calibri"/>
                <a:cs typeface="Calibri"/>
              </a:rPr>
              <a:t>are</a:t>
            </a:r>
            <a:r>
              <a:rPr sz="800" spc="-45" dirty="0">
                <a:solidFill>
                  <a:srgbClr val="474C55"/>
                </a:solidFill>
                <a:latin typeface="Calibri"/>
                <a:cs typeface="Calibri"/>
              </a:rPr>
              <a:t> </a:t>
            </a:r>
            <a:r>
              <a:rPr sz="800" spc="-15" dirty="0">
                <a:solidFill>
                  <a:srgbClr val="474C55"/>
                </a:solidFill>
                <a:latin typeface="Calibri"/>
                <a:cs typeface="Calibri"/>
              </a:rPr>
              <a:t>cumulative.</a:t>
            </a:r>
            <a:endParaRPr sz="800" dirty="0">
              <a:latin typeface="Calibri"/>
              <a:cs typeface="Calibri"/>
            </a:endParaRPr>
          </a:p>
        </p:txBody>
      </p:sp>
      <p:sp>
        <p:nvSpPr>
          <p:cNvPr id="14" name="object 14"/>
          <p:cNvSpPr txBox="1"/>
          <p:nvPr/>
        </p:nvSpPr>
        <p:spPr>
          <a:xfrm>
            <a:off x="2760342" y="3183134"/>
            <a:ext cx="6851650" cy="163830"/>
          </a:xfrm>
          <a:prstGeom prst="rect">
            <a:avLst/>
          </a:prstGeom>
        </p:spPr>
        <p:txBody>
          <a:bodyPr vert="horz" wrap="square" lIns="0" tIns="0" rIns="0" bIns="0" rtlCol="0">
            <a:spAutoFit/>
          </a:bodyPr>
          <a:lstStyle/>
          <a:p>
            <a:pPr marL="12700">
              <a:lnSpc>
                <a:spcPct val="100000"/>
              </a:lnSpc>
              <a:tabLst>
                <a:tab pos="6838315" algn="l"/>
              </a:tabLst>
            </a:pPr>
            <a:r>
              <a:rPr sz="950" u="sng" spc="-50" dirty="0">
                <a:solidFill>
                  <a:srgbClr val="474C55"/>
                </a:solidFill>
                <a:latin typeface="Calibri"/>
                <a:cs typeface="Calibri"/>
              </a:rPr>
              <a:t> 	</a:t>
            </a:r>
            <a:endParaRPr sz="950">
              <a:latin typeface="Calibri"/>
              <a:cs typeface="Calibri"/>
            </a:endParaRPr>
          </a:p>
        </p:txBody>
      </p:sp>
      <p:sp>
        <p:nvSpPr>
          <p:cNvPr id="15" name="object 15"/>
          <p:cNvSpPr txBox="1"/>
          <p:nvPr/>
        </p:nvSpPr>
        <p:spPr>
          <a:xfrm>
            <a:off x="444500" y="1967721"/>
            <a:ext cx="1729739" cy="307086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5080" indent="-100965">
              <a:lnSpc>
                <a:spcPct val="100200"/>
              </a:lnSpc>
              <a:spcBef>
                <a:spcPts val="585"/>
              </a:spcBef>
            </a:pPr>
            <a:r>
              <a:rPr sz="900" spc="142" baseline="9259" dirty="0">
                <a:solidFill>
                  <a:srgbClr val="474C55"/>
                </a:solidFill>
                <a:latin typeface="Lucida Sans"/>
                <a:cs typeface="Lucida Sans"/>
              </a:rPr>
              <a:t>n </a:t>
            </a:r>
            <a:r>
              <a:rPr sz="950" dirty="0">
                <a:solidFill>
                  <a:srgbClr val="474C55"/>
                </a:solidFill>
                <a:latin typeface="Calibri"/>
                <a:cs typeface="Calibri"/>
              </a:rPr>
              <a:t>Diversification </a:t>
            </a:r>
            <a:r>
              <a:rPr sz="950" spc="10" dirty="0">
                <a:solidFill>
                  <a:srgbClr val="474C55"/>
                </a:solidFill>
                <a:latin typeface="Calibri"/>
                <a:cs typeface="Calibri"/>
              </a:rPr>
              <a:t>spreads </a:t>
            </a:r>
            <a:r>
              <a:rPr sz="950" dirty="0">
                <a:solidFill>
                  <a:srgbClr val="474C55"/>
                </a:solidFill>
                <a:latin typeface="Calibri"/>
                <a:cs typeface="Calibri"/>
              </a:rPr>
              <a:t>your  </a:t>
            </a:r>
            <a:r>
              <a:rPr sz="950" spc="-20" dirty="0">
                <a:solidFill>
                  <a:srgbClr val="474C55"/>
                </a:solidFill>
                <a:latin typeface="Calibri"/>
                <a:cs typeface="Calibri"/>
              </a:rPr>
              <a:t>investments </a:t>
            </a:r>
            <a:r>
              <a:rPr sz="950" spc="-25" dirty="0">
                <a:solidFill>
                  <a:srgbClr val="474C55"/>
                </a:solidFill>
                <a:latin typeface="Calibri"/>
                <a:cs typeface="Calibri"/>
              </a:rPr>
              <a:t>between </a:t>
            </a:r>
            <a:r>
              <a:rPr sz="950" spc="-20" dirty="0">
                <a:solidFill>
                  <a:srgbClr val="474C55"/>
                </a:solidFill>
                <a:latin typeface="Calibri"/>
                <a:cs typeface="Calibri"/>
              </a:rPr>
              <a:t>asset  </a:t>
            </a:r>
            <a:r>
              <a:rPr sz="950" spc="10" dirty="0">
                <a:solidFill>
                  <a:srgbClr val="474C55"/>
                </a:solidFill>
                <a:latin typeface="Calibri"/>
                <a:cs typeface="Calibri"/>
              </a:rPr>
              <a:t>classes </a:t>
            </a:r>
            <a:r>
              <a:rPr sz="950" spc="-5" dirty="0">
                <a:solidFill>
                  <a:srgbClr val="474C55"/>
                </a:solidFill>
                <a:latin typeface="Calibri"/>
                <a:cs typeface="Calibri"/>
              </a:rPr>
              <a:t>that </a:t>
            </a:r>
            <a:r>
              <a:rPr sz="950" dirty="0">
                <a:solidFill>
                  <a:srgbClr val="474C55"/>
                </a:solidFill>
                <a:latin typeface="Calibri"/>
                <a:cs typeface="Calibri"/>
              </a:rPr>
              <a:t>perform </a:t>
            </a:r>
            <a:r>
              <a:rPr sz="950" spc="-5" dirty="0">
                <a:solidFill>
                  <a:srgbClr val="474C55"/>
                </a:solidFill>
                <a:latin typeface="Calibri"/>
                <a:cs typeface="Calibri"/>
              </a:rPr>
              <a:t>differently.  </a:t>
            </a:r>
            <a:r>
              <a:rPr sz="950" dirty="0">
                <a:solidFill>
                  <a:srgbClr val="474C55"/>
                </a:solidFill>
                <a:latin typeface="Calibri"/>
                <a:cs typeface="Calibri"/>
              </a:rPr>
              <a:t>Potentially,</a:t>
            </a:r>
            <a:r>
              <a:rPr sz="950" spc="-65" dirty="0">
                <a:solidFill>
                  <a:srgbClr val="474C55"/>
                </a:solidFill>
                <a:latin typeface="Calibri"/>
                <a:cs typeface="Calibri"/>
              </a:rPr>
              <a:t> </a:t>
            </a:r>
            <a:r>
              <a:rPr sz="950" spc="10" dirty="0">
                <a:solidFill>
                  <a:srgbClr val="474C55"/>
                </a:solidFill>
                <a:latin typeface="Calibri"/>
                <a:cs typeface="Calibri"/>
              </a:rPr>
              <a:t>strength</a:t>
            </a:r>
            <a:r>
              <a:rPr sz="950" spc="-65" dirty="0">
                <a:solidFill>
                  <a:srgbClr val="474C55"/>
                </a:solidFill>
                <a:latin typeface="Calibri"/>
                <a:cs typeface="Calibri"/>
              </a:rPr>
              <a:t> </a:t>
            </a:r>
            <a:r>
              <a:rPr sz="950" spc="5" dirty="0">
                <a:solidFill>
                  <a:srgbClr val="474C55"/>
                </a:solidFill>
                <a:latin typeface="Calibri"/>
                <a:cs typeface="Calibri"/>
              </a:rPr>
              <a:t>in</a:t>
            </a:r>
            <a:r>
              <a:rPr sz="950" spc="-65" dirty="0">
                <a:solidFill>
                  <a:srgbClr val="474C55"/>
                </a:solidFill>
                <a:latin typeface="Calibri"/>
                <a:cs typeface="Calibri"/>
              </a:rPr>
              <a:t> </a:t>
            </a:r>
            <a:r>
              <a:rPr sz="950" dirty="0">
                <a:solidFill>
                  <a:srgbClr val="474C55"/>
                </a:solidFill>
                <a:latin typeface="Calibri"/>
                <a:cs typeface="Calibri"/>
              </a:rPr>
              <a:t>one</a:t>
            </a:r>
            <a:r>
              <a:rPr sz="950" spc="-65" dirty="0">
                <a:solidFill>
                  <a:srgbClr val="474C55"/>
                </a:solidFill>
                <a:latin typeface="Calibri"/>
                <a:cs typeface="Calibri"/>
              </a:rPr>
              <a:t> </a:t>
            </a:r>
            <a:r>
              <a:rPr sz="950" dirty="0">
                <a:solidFill>
                  <a:srgbClr val="474C55"/>
                </a:solidFill>
                <a:latin typeface="Calibri"/>
                <a:cs typeface="Calibri"/>
              </a:rPr>
              <a:t>asset  </a:t>
            </a:r>
            <a:r>
              <a:rPr sz="950" spc="-10" dirty="0">
                <a:solidFill>
                  <a:srgbClr val="474C55"/>
                </a:solidFill>
                <a:latin typeface="Calibri"/>
                <a:cs typeface="Calibri"/>
              </a:rPr>
              <a:t>can</a:t>
            </a:r>
            <a:r>
              <a:rPr sz="950" spc="-60" dirty="0">
                <a:solidFill>
                  <a:srgbClr val="474C55"/>
                </a:solidFill>
                <a:latin typeface="Calibri"/>
                <a:cs typeface="Calibri"/>
              </a:rPr>
              <a:t> </a:t>
            </a:r>
            <a:r>
              <a:rPr sz="950" spc="-30" dirty="0">
                <a:solidFill>
                  <a:srgbClr val="474C55"/>
                </a:solidFill>
                <a:latin typeface="Calibri"/>
                <a:cs typeface="Calibri"/>
              </a:rPr>
              <a:t>offset</a:t>
            </a:r>
            <a:r>
              <a:rPr sz="950" spc="-60" dirty="0">
                <a:solidFill>
                  <a:srgbClr val="474C55"/>
                </a:solidFill>
                <a:latin typeface="Calibri"/>
                <a:cs typeface="Calibri"/>
              </a:rPr>
              <a:t> </a:t>
            </a:r>
            <a:r>
              <a:rPr sz="950" spc="-20" dirty="0">
                <a:solidFill>
                  <a:srgbClr val="474C55"/>
                </a:solidFill>
                <a:latin typeface="Calibri"/>
                <a:cs typeface="Calibri"/>
              </a:rPr>
              <a:t>weakness</a:t>
            </a:r>
            <a:r>
              <a:rPr sz="950" spc="-60" dirty="0">
                <a:solidFill>
                  <a:srgbClr val="474C55"/>
                </a:solidFill>
                <a:latin typeface="Calibri"/>
                <a:cs typeface="Calibri"/>
              </a:rPr>
              <a:t> </a:t>
            </a:r>
            <a:r>
              <a:rPr sz="950" spc="-10" dirty="0">
                <a:solidFill>
                  <a:srgbClr val="474C55"/>
                </a:solidFill>
                <a:latin typeface="Calibri"/>
                <a:cs typeface="Calibri"/>
              </a:rPr>
              <a:t>in</a:t>
            </a:r>
            <a:r>
              <a:rPr sz="950" spc="-60" dirty="0">
                <a:solidFill>
                  <a:srgbClr val="474C55"/>
                </a:solidFill>
                <a:latin typeface="Calibri"/>
                <a:cs typeface="Calibri"/>
              </a:rPr>
              <a:t> </a:t>
            </a:r>
            <a:r>
              <a:rPr sz="950" spc="-25" dirty="0">
                <a:solidFill>
                  <a:srgbClr val="474C55"/>
                </a:solidFill>
                <a:latin typeface="Calibri"/>
                <a:cs typeface="Calibri"/>
              </a:rPr>
              <a:t>another.</a:t>
            </a:r>
            <a:endParaRPr sz="950">
              <a:latin typeface="Calibri"/>
              <a:cs typeface="Calibri"/>
            </a:endParaRPr>
          </a:p>
          <a:p>
            <a:pPr marL="113030" marR="32384" indent="-100965">
              <a:lnSpc>
                <a:spcPct val="100200"/>
              </a:lnSpc>
              <a:spcBef>
                <a:spcPts val="464"/>
              </a:spcBef>
            </a:pPr>
            <a:r>
              <a:rPr sz="900" spc="142" baseline="9259" dirty="0">
                <a:solidFill>
                  <a:srgbClr val="474C55"/>
                </a:solidFill>
                <a:latin typeface="Lucida Sans"/>
                <a:cs typeface="Lucida Sans"/>
              </a:rPr>
              <a:t>n</a:t>
            </a:r>
            <a:r>
              <a:rPr sz="900" baseline="9259" dirty="0">
                <a:solidFill>
                  <a:srgbClr val="474C55"/>
                </a:solidFill>
                <a:latin typeface="Lucida Sans"/>
                <a:cs typeface="Lucida Sans"/>
              </a:rPr>
              <a:t> </a:t>
            </a:r>
            <a:r>
              <a:rPr sz="950" spc="10" dirty="0">
                <a:solidFill>
                  <a:srgbClr val="474C55"/>
                </a:solidFill>
                <a:latin typeface="Calibri"/>
                <a:cs typeface="Calibri"/>
              </a:rPr>
              <a:t>In</a:t>
            </a:r>
            <a:r>
              <a:rPr sz="950" spc="-65" dirty="0">
                <a:solidFill>
                  <a:srgbClr val="474C55"/>
                </a:solidFill>
                <a:latin typeface="Calibri"/>
                <a:cs typeface="Calibri"/>
              </a:rPr>
              <a:t> </a:t>
            </a:r>
            <a:r>
              <a:rPr sz="950" spc="5" dirty="0">
                <a:solidFill>
                  <a:srgbClr val="474C55"/>
                </a:solidFill>
                <a:latin typeface="Calibri"/>
                <a:cs typeface="Calibri"/>
              </a:rPr>
              <a:t>down</a:t>
            </a:r>
            <a:r>
              <a:rPr sz="950" spc="-65" dirty="0">
                <a:solidFill>
                  <a:srgbClr val="474C55"/>
                </a:solidFill>
                <a:latin typeface="Calibri"/>
                <a:cs typeface="Calibri"/>
              </a:rPr>
              <a:t> </a:t>
            </a:r>
            <a:r>
              <a:rPr sz="950" spc="5" dirty="0">
                <a:solidFill>
                  <a:srgbClr val="474C55"/>
                </a:solidFill>
                <a:latin typeface="Calibri"/>
                <a:cs typeface="Calibri"/>
              </a:rPr>
              <a:t>markets,</a:t>
            </a:r>
            <a:r>
              <a:rPr sz="950" spc="-65" dirty="0">
                <a:solidFill>
                  <a:srgbClr val="474C55"/>
                </a:solidFill>
                <a:latin typeface="Calibri"/>
                <a:cs typeface="Calibri"/>
              </a:rPr>
              <a:t> </a:t>
            </a:r>
            <a:r>
              <a:rPr sz="950" dirty="0">
                <a:solidFill>
                  <a:srgbClr val="474C55"/>
                </a:solidFill>
                <a:latin typeface="Calibri"/>
                <a:cs typeface="Calibri"/>
              </a:rPr>
              <a:t>diversification  </a:t>
            </a:r>
            <a:r>
              <a:rPr sz="950" spc="-20" dirty="0">
                <a:solidFill>
                  <a:srgbClr val="474C55"/>
                </a:solidFill>
                <a:latin typeface="Calibri"/>
                <a:cs typeface="Calibri"/>
              </a:rPr>
              <a:t>may </a:t>
            </a:r>
            <a:r>
              <a:rPr sz="950" spc="-15" dirty="0">
                <a:solidFill>
                  <a:srgbClr val="474C55"/>
                </a:solidFill>
                <a:latin typeface="Calibri"/>
                <a:cs typeface="Calibri"/>
              </a:rPr>
              <a:t>help </a:t>
            </a:r>
            <a:r>
              <a:rPr sz="950" spc="-20" dirty="0">
                <a:solidFill>
                  <a:srgbClr val="474C55"/>
                </a:solidFill>
                <a:latin typeface="Calibri"/>
                <a:cs typeface="Calibri"/>
              </a:rPr>
              <a:t>your </a:t>
            </a:r>
            <a:r>
              <a:rPr sz="950" spc="-25" dirty="0">
                <a:solidFill>
                  <a:srgbClr val="474C55"/>
                </a:solidFill>
                <a:latin typeface="Calibri"/>
                <a:cs typeface="Calibri"/>
              </a:rPr>
              <a:t>portfolio </a:t>
            </a:r>
            <a:r>
              <a:rPr sz="950" spc="-20" dirty="0">
                <a:solidFill>
                  <a:srgbClr val="474C55"/>
                </a:solidFill>
                <a:latin typeface="Calibri"/>
                <a:cs typeface="Calibri"/>
              </a:rPr>
              <a:t>lose </a:t>
            </a:r>
            <a:r>
              <a:rPr sz="950" spc="-10" dirty="0">
                <a:solidFill>
                  <a:srgbClr val="474C55"/>
                </a:solidFill>
                <a:latin typeface="Calibri"/>
                <a:cs typeface="Calibri"/>
              </a:rPr>
              <a:t>less  </a:t>
            </a:r>
            <a:r>
              <a:rPr sz="950" dirty="0">
                <a:solidFill>
                  <a:srgbClr val="474C55"/>
                </a:solidFill>
                <a:latin typeface="Calibri"/>
                <a:cs typeface="Calibri"/>
              </a:rPr>
              <a:t>value than </a:t>
            </a:r>
            <a:r>
              <a:rPr sz="950" spc="-5" dirty="0">
                <a:solidFill>
                  <a:srgbClr val="474C55"/>
                </a:solidFill>
                <a:latin typeface="Calibri"/>
                <a:cs typeface="Calibri"/>
              </a:rPr>
              <a:t>the </a:t>
            </a:r>
            <a:r>
              <a:rPr sz="950" dirty="0">
                <a:solidFill>
                  <a:srgbClr val="474C55"/>
                </a:solidFill>
                <a:latin typeface="Calibri"/>
                <a:cs typeface="Calibri"/>
              </a:rPr>
              <a:t>market. </a:t>
            </a:r>
            <a:r>
              <a:rPr sz="950" spc="10" dirty="0">
                <a:solidFill>
                  <a:srgbClr val="474C55"/>
                </a:solidFill>
                <a:latin typeface="Calibri"/>
                <a:cs typeface="Calibri"/>
              </a:rPr>
              <a:t>In </a:t>
            </a:r>
            <a:r>
              <a:rPr sz="950" spc="15" dirty="0">
                <a:solidFill>
                  <a:srgbClr val="474C55"/>
                </a:solidFill>
                <a:latin typeface="Calibri"/>
                <a:cs typeface="Calibri"/>
              </a:rPr>
              <a:t>up  </a:t>
            </a:r>
            <a:r>
              <a:rPr sz="950" spc="5" dirty="0">
                <a:solidFill>
                  <a:srgbClr val="474C55"/>
                </a:solidFill>
                <a:latin typeface="Calibri"/>
                <a:cs typeface="Calibri"/>
              </a:rPr>
              <a:t>markets, </a:t>
            </a:r>
            <a:r>
              <a:rPr sz="950" dirty="0">
                <a:solidFill>
                  <a:srgbClr val="474C55"/>
                </a:solidFill>
                <a:latin typeface="Calibri"/>
                <a:cs typeface="Calibri"/>
              </a:rPr>
              <a:t>diversification </a:t>
            </a:r>
            <a:r>
              <a:rPr sz="950" spc="10" dirty="0">
                <a:solidFill>
                  <a:srgbClr val="474C55"/>
                </a:solidFill>
                <a:latin typeface="Calibri"/>
                <a:cs typeface="Calibri"/>
              </a:rPr>
              <a:t>can  </a:t>
            </a:r>
            <a:r>
              <a:rPr sz="950" spc="-15" dirty="0">
                <a:solidFill>
                  <a:srgbClr val="474C55"/>
                </a:solidFill>
                <a:latin typeface="Calibri"/>
                <a:cs typeface="Calibri"/>
              </a:rPr>
              <a:t>help</a:t>
            </a:r>
            <a:r>
              <a:rPr sz="950" spc="-70" dirty="0">
                <a:solidFill>
                  <a:srgbClr val="474C55"/>
                </a:solidFill>
                <a:latin typeface="Calibri"/>
                <a:cs typeface="Calibri"/>
              </a:rPr>
              <a:t> </a:t>
            </a:r>
            <a:r>
              <a:rPr sz="950" spc="-20" dirty="0">
                <a:solidFill>
                  <a:srgbClr val="474C55"/>
                </a:solidFill>
                <a:latin typeface="Calibri"/>
                <a:cs typeface="Calibri"/>
              </a:rPr>
              <a:t>your</a:t>
            </a:r>
            <a:r>
              <a:rPr sz="950" spc="-70" dirty="0">
                <a:solidFill>
                  <a:srgbClr val="474C55"/>
                </a:solidFill>
                <a:latin typeface="Calibri"/>
                <a:cs typeface="Calibri"/>
              </a:rPr>
              <a:t> </a:t>
            </a:r>
            <a:r>
              <a:rPr sz="950" spc="-25" dirty="0">
                <a:solidFill>
                  <a:srgbClr val="474C55"/>
                </a:solidFill>
                <a:latin typeface="Calibri"/>
                <a:cs typeface="Calibri"/>
              </a:rPr>
              <a:t>portfolio</a:t>
            </a:r>
            <a:r>
              <a:rPr sz="950" spc="-70" dirty="0">
                <a:solidFill>
                  <a:srgbClr val="474C55"/>
                </a:solidFill>
                <a:latin typeface="Calibri"/>
                <a:cs typeface="Calibri"/>
              </a:rPr>
              <a:t> </a:t>
            </a:r>
            <a:r>
              <a:rPr sz="950" spc="-20" dirty="0">
                <a:solidFill>
                  <a:srgbClr val="474C55"/>
                </a:solidFill>
                <a:latin typeface="Calibri"/>
                <a:cs typeface="Calibri"/>
              </a:rPr>
              <a:t>take</a:t>
            </a:r>
            <a:r>
              <a:rPr sz="950" spc="-70" dirty="0">
                <a:solidFill>
                  <a:srgbClr val="474C55"/>
                </a:solidFill>
                <a:latin typeface="Calibri"/>
                <a:cs typeface="Calibri"/>
              </a:rPr>
              <a:t> </a:t>
            </a:r>
            <a:r>
              <a:rPr sz="950" spc="-20" dirty="0">
                <a:solidFill>
                  <a:srgbClr val="474C55"/>
                </a:solidFill>
                <a:latin typeface="Calibri"/>
                <a:cs typeface="Calibri"/>
              </a:rPr>
              <a:t>part</a:t>
            </a:r>
            <a:endParaRPr sz="950">
              <a:latin typeface="Calibri"/>
              <a:cs typeface="Calibri"/>
            </a:endParaRPr>
          </a:p>
          <a:p>
            <a:pPr marL="113030">
              <a:lnSpc>
                <a:spcPct val="100000"/>
              </a:lnSpc>
              <a:spcBef>
                <a:spcPts val="20"/>
              </a:spcBef>
            </a:pPr>
            <a:r>
              <a:rPr sz="950" spc="5" dirty="0">
                <a:solidFill>
                  <a:srgbClr val="474C55"/>
                </a:solidFill>
                <a:latin typeface="Calibri"/>
                <a:cs typeface="Calibri"/>
              </a:rPr>
              <a:t>in </a:t>
            </a:r>
            <a:r>
              <a:rPr sz="950" dirty="0">
                <a:solidFill>
                  <a:srgbClr val="474C55"/>
                </a:solidFill>
                <a:latin typeface="Calibri"/>
                <a:cs typeface="Calibri"/>
              </a:rPr>
              <a:t>market</a:t>
            </a:r>
            <a:r>
              <a:rPr sz="950" spc="-165" dirty="0">
                <a:solidFill>
                  <a:srgbClr val="474C55"/>
                </a:solidFill>
                <a:latin typeface="Calibri"/>
                <a:cs typeface="Calibri"/>
              </a:rPr>
              <a:t> </a:t>
            </a:r>
            <a:r>
              <a:rPr sz="950" spc="15" dirty="0">
                <a:solidFill>
                  <a:srgbClr val="474C55"/>
                </a:solidFill>
                <a:latin typeface="Calibri"/>
                <a:cs typeface="Calibri"/>
              </a:rPr>
              <a:t>gains.</a:t>
            </a:r>
            <a:endParaRPr sz="950">
              <a:latin typeface="Calibri"/>
              <a:cs typeface="Calibri"/>
            </a:endParaRPr>
          </a:p>
          <a:p>
            <a:pPr marL="113030" marR="139065" indent="-100965">
              <a:lnSpc>
                <a:spcPts val="1170"/>
              </a:lnSpc>
              <a:spcBef>
                <a:spcPts val="490"/>
              </a:spcBef>
            </a:pPr>
            <a:r>
              <a:rPr sz="900" spc="142" baseline="9259" dirty="0">
                <a:solidFill>
                  <a:srgbClr val="474C55"/>
                </a:solidFill>
                <a:latin typeface="Lucida Sans"/>
                <a:cs typeface="Lucida Sans"/>
              </a:rPr>
              <a:t>n </a:t>
            </a:r>
            <a:r>
              <a:rPr sz="950" spc="-20" dirty="0">
                <a:solidFill>
                  <a:srgbClr val="474C55"/>
                </a:solidFill>
                <a:latin typeface="Calibri"/>
                <a:cs typeface="Calibri"/>
              </a:rPr>
              <a:t>Rather than </a:t>
            </a:r>
            <a:r>
              <a:rPr sz="950" spc="-10" dirty="0">
                <a:solidFill>
                  <a:srgbClr val="474C55"/>
                </a:solidFill>
                <a:latin typeface="Calibri"/>
                <a:cs typeface="Calibri"/>
              </a:rPr>
              <a:t>focusing </a:t>
            </a:r>
            <a:r>
              <a:rPr sz="950" spc="-20" dirty="0">
                <a:solidFill>
                  <a:srgbClr val="474C55"/>
                </a:solidFill>
                <a:latin typeface="Calibri"/>
                <a:cs typeface="Calibri"/>
              </a:rPr>
              <a:t>on </a:t>
            </a:r>
            <a:r>
              <a:rPr sz="950" spc="-25" dirty="0">
                <a:solidFill>
                  <a:srgbClr val="474C55"/>
                </a:solidFill>
                <a:latin typeface="Calibri"/>
                <a:cs typeface="Calibri"/>
              </a:rPr>
              <a:t>the  </a:t>
            </a:r>
            <a:r>
              <a:rPr sz="950" spc="-20" dirty="0">
                <a:solidFill>
                  <a:srgbClr val="474C55"/>
                </a:solidFill>
                <a:latin typeface="Calibri"/>
                <a:cs typeface="Calibri"/>
              </a:rPr>
              <a:t>short </a:t>
            </a:r>
            <a:r>
              <a:rPr sz="950" spc="-25" dirty="0">
                <a:solidFill>
                  <a:srgbClr val="474C55"/>
                </a:solidFill>
                <a:latin typeface="Calibri"/>
                <a:cs typeface="Calibri"/>
              </a:rPr>
              <a:t>term, a </a:t>
            </a:r>
            <a:r>
              <a:rPr sz="950" spc="-15" dirty="0">
                <a:solidFill>
                  <a:srgbClr val="474C55"/>
                </a:solidFill>
                <a:latin typeface="Calibri"/>
                <a:cs typeface="Calibri"/>
              </a:rPr>
              <a:t>look </a:t>
            </a:r>
            <a:r>
              <a:rPr sz="950" spc="-30" dirty="0">
                <a:solidFill>
                  <a:srgbClr val="474C55"/>
                </a:solidFill>
                <a:latin typeface="Calibri"/>
                <a:cs typeface="Calibri"/>
              </a:rPr>
              <a:t>at </a:t>
            </a:r>
            <a:r>
              <a:rPr sz="950" spc="-5" dirty="0">
                <a:solidFill>
                  <a:srgbClr val="474C55"/>
                </a:solidFill>
                <a:latin typeface="Calibri"/>
                <a:cs typeface="Calibri"/>
              </a:rPr>
              <a:t>long-  term</a:t>
            </a:r>
            <a:r>
              <a:rPr sz="950" spc="-65" dirty="0">
                <a:solidFill>
                  <a:srgbClr val="474C55"/>
                </a:solidFill>
                <a:latin typeface="Calibri"/>
                <a:cs typeface="Calibri"/>
              </a:rPr>
              <a:t> </a:t>
            </a:r>
            <a:r>
              <a:rPr sz="950" dirty="0">
                <a:solidFill>
                  <a:srgbClr val="474C55"/>
                </a:solidFill>
                <a:latin typeface="Calibri"/>
                <a:cs typeface="Calibri"/>
              </a:rPr>
              <a:t>performance</a:t>
            </a:r>
            <a:r>
              <a:rPr sz="950" spc="-65" dirty="0">
                <a:solidFill>
                  <a:srgbClr val="474C55"/>
                </a:solidFill>
                <a:latin typeface="Calibri"/>
                <a:cs typeface="Calibri"/>
              </a:rPr>
              <a:t> </a:t>
            </a:r>
            <a:r>
              <a:rPr sz="950" spc="5" dirty="0">
                <a:solidFill>
                  <a:srgbClr val="474C55"/>
                </a:solidFill>
                <a:latin typeface="Calibri"/>
                <a:cs typeface="Calibri"/>
              </a:rPr>
              <a:t>shows</a:t>
            </a:r>
            <a:r>
              <a:rPr sz="950" spc="-65" dirty="0">
                <a:solidFill>
                  <a:srgbClr val="474C55"/>
                </a:solidFill>
                <a:latin typeface="Calibri"/>
                <a:cs typeface="Calibri"/>
              </a:rPr>
              <a:t> </a:t>
            </a:r>
            <a:r>
              <a:rPr sz="950" dirty="0">
                <a:solidFill>
                  <a:srgbClr val="474C55"/>
                </a:solidFill>
                <a:latin typeface="Calibri"/>
                <a:cs typeface="Calibri"/>
              </a:rPr>
              <a:t>how  diversification </a:t>
            </a:r>
            <a:r>
              <a:rPr sz="950" spc="15" dirty="0">
                <a:solidFill>
                  <a:srgbClr val="474C55"/>
                </a:solidFill>
                <a:latin typeface="Calibri"/>
                <a:cs typeface="Calibri"/>
              </a:rPr>
              <a:t>can </a:t>
            </a:r>
            <a:r>
              <a:rPr sz="950" spc="10" dirty="0">
                <a:solidFill>
                  <a:srgbClr val="474C55"/>
                </a:solidFill>
                <a:latin typeface="Calibri"/>
                <a:cs typeface="Calibri"/>
              </a:rPr>
              <a:t>help </a:t>
            </a:r>
            <a:r>
              <a:rPr sz="950" dirty="0">
                <a:solidFill>
                  <a:srgbClr val="474C55"/>
                </a:solidFill>
                <a:latin typeface="Calibri"/>
                <a:cs typeface="Calibri"/>
              </a:rPr>
              <a:t>your  </a:t>
            </a:r>
            <a:r>
              <a:rPr sz="950" spc="-25" dirty="0">
                <a:solidFill>
                  <a:srgbClr val="474C55"/>
                </a:solidFill>
                <a:latin typeface="Calibri"/>
                <a:cs typeface="Calibri"/>
              </a:rPr>
              <a:t>portfolio </a:t>
            </a:r>
            <a:r>
              <a:rPr sz="950" spc="-15" dirty="0">
                <a:solidFill>
                  <a:srgbClr val="474C55"/>
                </a:solidFill>
                <a:latin typeface="Calibri"/>
                <a:cs typeface="Calibri"/>
              </a:rPr>
              <a:t>navigate </a:t>
            </a:r>
            <a:r>
              <a:rPr sz="950" spc="-20" dirty="0">
                <a:solidFill>
                  <a:srgbClr val="474C55"/>
                </a:solidFill>
                <a:latin typeface="Calibri"/>
                <a:cs typeface="Calibri"/>
              </a:rPr>
              <a:t>volatility  </a:t>
            </a:r>
            <a:r>
              <a:rPr sz="950" spc="-15" dirty="0">
                <a:solidFill>
                  <a:srgbClr val="474C55"/>
                </a:solidFill>
                <a:latin typeface="Calibri"/>
                <a:cs typeface="Calibri"/>
              </a:rPr>
              <a:t>and </a:t>
            </a:r>
            <a:r>
              <a:rPr sz="950" spc="-20" dirty="0">
                <a:solidFill>
                  <a:srgbClr val="474C55"/>
                </a:solidFill>
                <a:latin typeface="Calibri"/>
                <a:cs typeface="Calibri"/>
              </a:rPr>
              <a:t>potentially </a:t>
            </a:r>
            <a:r>
              <a:rPr sz="950" spc="-5" dirty="0">
                <a:solidFill>
                  <a:srgbClr val="474C55"/>
                </a:solidFill>
                <a:latin typeface="Calibri"/>
                <a:cs typeface="Calibri"/>
              </a:rPr>
              <a:t>get </a:t>
            </a:r>
            <a:r>
              <a:rPr sz="950" spc="-20" dirty="0">
                <a:solidFill>
                  <a:srgbClr val="474C55"/>
                </a:solidFill>
                <a:latin typeface="Calibri"/>
                <a:cs typeface="Calibri"/>
              </a:rPr>
              <a:t>you </a:t>
            </a:r>
            <a:r>
              <a:rPr sz="950" spc="-15" dirty="0">
                <a:solidFill>
                  <a:srgbClr val="474C55"/>
                </a:solidFill>
                <a:latin typeface="Calibri"/>
                <a:cs typeface="Calibri"/>
              </a:rPr>
              <a:t>closer  </a:t>
            </a:r>
            <a:r>
              <a:rPr sz="950" spc="-10" dirty="0">
                <a:solidFill>
                  <a:srgbClr val="474C55"/>
                </a:solidFill>
                <a:latin typeface="Calibri"/>
                <a:cs typeface="Calibri"/>
              </a:rPr>
              <a:t>to </a:t>
            </a:r>
            <a:r>
              <a:rPr sz="950" dirty="0">
                <a:solidFill>
                  <a:srgbClr val="474C55"/>
                </a:solidFill>
                <a:latin typeface="Calibri"/>
                <a:cs typeface="Calibri"/>
              </a:rPr>
              <a:t>your</a:t>
            </a:r>
            <a:r>
              <a:rPr sz="950" spc="-170" dirty="0">
                <a:solidFill>
                  <a:srgbClr val="474C55"/>
                </a:solidFill>
                <a:latin typeface="Calibri"/>
                <a:cs typeface="Calibri"/>
              </a:rPr>
              <a:t> </a:t>
            </a:r>
            <a:r>
              <a:rPr sz="950" spc="15" dirty="0">
                <a:solidFill>
                  <a:srgbClr val="474C55"/>
                </a:solidFill>
                <a:latin typeface="Calibri"/>
                <a:cs typeface="Calibri"/>
              </a:rPr>
              <a:t>goals.</a:t>
            </a:r>
            <a:endParaRPr sz="950">
              <a:latin typeface="Calibri"/>
              <a:cs typeface="Calibri"/>
            </a:endParaRPr>
          </a:p>
        </p:txBody>
      </p:sp>
      <p:sp>
        <p:nvSpPr>
          <p:cNvPr id="16" name="object 16"/>
          <p:cNvSpPr/>
          <p:nvPr/>
        </p:nvSpPr>
        <p:spPr>
          <a:xfrm>
            <a:off x="2773045" y="5470969"/>
            <a:ext cx="6826250" cy="719455"/>
          </a:xfrm>
          <a:custGeom>
            <a:avLst/>
            <a:gdLst/>
            <a:ahLst/>
            <a:cxnLst/>
            <a:rect l="l" t="t" r="r" b="b"/>
            <a:pathLst>
              <a:path w="6826250" h="719454">
                <a:moveTo>
                  <a:pt x="6826148" y="719099"/>
                </a:moveTo>
                <a:lnTo>
                  <a:pt x="0" y="719099"/>
                </a:lnTo>
                <a:lnTo>
                  <a:pt x="0" y="0"/>
                </a:lnTo>
                <a:lnTo>
                  <a:pt x="6826148" y="0"/>
                </a:lnTo>
                <a:lnTo>
                  <a:pt x="6826148" y="719099"/>
                </a:lnTo>
                <a:close/>
              </a:path>
            </a:pathLst>
          </a:custGeom>
          <a:solidFill>
            <a:srgbClr val="E6E7E8"/>
          </a:solidFill>
        </p:spPr>
        <p:txBody>
          <a:bodyPr wrap="square" lIns="0" tIns="0" rIns="0" bIns="0" rtlCol="0"/>
          <a:lstStyle/>
          <a:p>
            <a:endParaRPr/>
          </a:p>
        </p:txBody>
      </p:sp>
      <p:sp>
        <p:nvSpPr>
          <p:cNvPr id="17" name="object 17"/>
          <p:cNvSpPr/>
          <p:nvPr/>
        </p:nvSpPr>
        <p:spPr>
          <a:xfrm>
            <a:off x="2773047" y="5470973"/>
            <a:ext cx="6826250" cy="719455"/>
          </a:xfrm>
          <a:custGeom>
            <a:avLst/>
            <a:gdLst/>
            <a:ahLst/>
            <a:cxnLst/>
            <a:rect l="l" t="t" r="r" b="b"/>
            <a:pathLst>
              <a:path w="6826250" h="719454">
                <a:moveTo>
                  <a:pt x="6826148" y="719099"/>
                </a:moveTo>
                <a:lnTo>
                  <a:pt x="0" y="719099"/>
                </a:lnTo>
                <a:lnTo>
                  <a:pt x="0" y="0"/>
                </a:lnTo>
                <a:lnTo>
                  <a:pt x="6826148" y="0"/>
                </a:lnTo>
                <a:lnTo>
                  <a:pt x="6826148" y="719099"/>
                </a:lnTo>
                <a:close/>
              </a:path>
            </a:pathLst>
          </a:custGeom>
          <a:ln w="3314">
            <a:solidFill>
              <a:srgbClr val="474C55"/>
            </a:solidFill>
          </a:ln>
        </p:spPr>
        <p:txBody>
          <a:bodyPr wrap="square" lIns="0" tIns="0" rIns="0" bIns="0" rtlCol="0"/>
          <a:lstStyle/>
          <a:p>
            <a:endParaRPr/>
          </a:p>
        </p:txBody>
      </p:sp>
      <p:sp>
        <p:nvSpPr>
          <p:cNvPr id="18" name="object 18"/>
          <p:cNvSpPr txBox="1"/>
          <p:nvPr/>
        </p:nvSpPr>
        <p:spPr>
          <a:xfrm>
            <a:off x="2947724" y="2823218"/>
            <a:ext cx="636270" cy="176530"/>
          </a:xfrm>
          <a:prstGeom prst="rect">
            <a:avLst/>
          </a:prstGeom>
        </p:spPr>
        <p:txBody>
          <a:bodyPr vert="horz" wrap="square" lIns="0" tIns="0" rIns="0" bIns="0" rtlCol="0">
            <a:spAutoFit/>
          </a:bodyPr>
          <a:lstStyle/>
          <a:p>
            <a:pPr marL="12700">
              <a:lnSpc>
                <a:spcPct val="100000"/>
              </a:lnSpc>
            </a:pPr>
            <a:r>
              <a:rPr sz="1050" spc="-20" dirty="0">
                <a:solidFill>
                  <a:srgbClr val="4A0231"/>
                </a:solidFill>
                <a:latin typeface="Tahoma"/>
                <a:cs typeface="Tahoma"/>
              </a:rPr>
              <a:t>2000-2002</a:t>
            </a:r>
            <a:endParaRPr sz="1050">
              <a:latin typeface="Tahoma"/>
              <a:cs typeface="Tahoma"/>
            </a:endParaRPr>
          </a:p>
        </p:txBody>
      </p:sp>
      <p:sp>
        <p:nvSpPr>
          <p:cNvPr id="19" name="object 19"/>
          <p:cNvSpPr txBox="1"/>
          <p:nvPr/>
        </p:nvSpPr>
        <p:spPr>
          <a:xfrm>
            <a:off x="2947724" y="3552697"/>
            <a:ext cx="636270" cy="176530"/>
          </a:xfrm>
          <a:prstGeom prst="rect">
            <a:avLst/>
          </a:prstGeom>
        </p:spPr>
        <p:txBody>
          <a:bodyPr vert="horz" wrap="square" lIns="0" tIns="0" rIns="0" bIns="0" rtlCol="0">
            <a:spAutoFit/>
          </a:bodyPr>
          <a:lstStyle/>
          <a:p>
            <a:pPr marL="12700">
              <a:lnSpc>
                <a:spcPct val="100000"/>
              </a:lnSpc>
            </a:pPr>
            <a:r>
              <a:rPr sz="1050" spc="-20" dirty="0">
                <a:solidFill>
                  <a:srgbClr val="4A0231"/>
                </a:solidFill>
                <a:latin typeface="Tahoma"/>
                <a:cs typeface="Tahoma"/>
              </a:rPr>
              <a:t>2003-2007</a:t>
            </a:r>
            <a:endParaRPr sz="1050">
              <a:latin typeface="Tahoma"/>
              <a:cs typeface="Tahoma"/>
            </a:endParaRPr>
          </a:p>
        </p:txBody>
      </p:sp>
      <p:sp>
        <p:nvSpPr>
          <p:cNvPr id="20" name="object 20"/>
          <p:cNvSpPr txBox="1"/>
          <p:nvPr/>
        </p:nvSpPr>
        <p:spPr>
          <a:xfrm>
            <a:off x="2947724" y="4282175"/>
            <a:ext cx="636270" cy="176530"/>
          </a:xfrm>
          <a:prstGeom prst="rect">
            <a:avLst/>
          </a:prstGeom>
        </p:spPr>
        <p:txBody>
          <a:bodyPr vert="horz" wrap="square" lIns="0" tIns="0" rIns="0" bIns="0" rtlCol="0">
            <a:spAutoFit/>
          </a:bodyPr>
          <a:lstStyle/>
          <a:p>
            <a:pPr marL="12700">
              <a:lnSpc>
                <a:spcPct val="100000"/>
              </a:lnSpc>
            </a:pPr>
            <a:r>
              <a:rPr sz="1050" spc="-20" dirty="0">
                <a:solidFill>
                  <a:srgbClr val="4A0231"/>
                </a:solidFill>
                <a:latin typeface="Tahoma"/>
                <a:cs typeface="Tahoma"/>
              </a:rPr>
              <a:t>2008-2008</a:t>
            </a:r>
            <a:endParaRPr sz="1050">
              <a:latin typeface="Tahoma"/>
              <a:cs typeface="Tahoma"/>
            </a:endParaRPr>
          </a:p>
        </p:txBody>
      </p:sp>
      <p:sp>
        <p:nvSpPr>
          <p:cNvPr id="21" name="object 21"/>
          <p:cNvSpPr txBox="1"/>
          <p:nvPr/>
        </p:nvSpPr>
        <p:spPr>
          <a:xfrm>
            <a:off x="2947724" y="5011654"/>
            <a:ext cx="636270" cy="176530"/>
          </a:xfrm>
          <a:prstGeom prst="rect">
            <a:avLst/>
          </a:prstGeom>
        </p:spPr>
        <p:txBody>
          <a:bodyPr vert="horz" wrap="square" lIns="0" tIns="0" rIns="0" bIns="0" rtlCol="0">
            <a:spAutoFit/>
          </a:bodyPr>
          <a:lstStyle/>
          <a:p>
            <a:pPr marL="12700">
              <a:lnSpc>
                <a:spcPct val="100000"/>
              </a:lnSpc>
            </a:pPr>
            <a:r>
              <a:rPr sz="1050" spc="-20" dirty="0">
                <a:solidFill>
                  <a:srgbClr val="4A0231"/>
                </a:solidFill>
                <a:latin typeface="Tahoma"/>
                <a:cs typeface="Tahoma"/>
              </a:rPr>
              <a:t>2009-2018</a:t>
            </a:r>
            <a:endParaRPr sz="1050">
              <a:latin typeface="Tahoma"/>
              <a:cs typeface="Tahoma"/>
            </a:endParaRPr>
          </a:p>
        </p:txBody>
      </p:sp>
      <p:sp>
        <p:nvSpPr>
          <p:cNvPr id="22" name="object 22"/>
          <p:cNvSpPr txBox="1"/>
          <p:nvPr/>
        </p:nvSpPr>
        <p:spPr>
          <a:xfrm>
            <a:off x="2990935" y="5616210"/>
            <a:ext cx="562610" cy="434340"/>
          </a:xfrm>
          <a:prstGeom prst="rect">
            <a:avLst/>
          </a:prstGeom>
        </p:spPr>
        <p:txBody>
          <a:bodyPr vert="horz" wrap="square" lIns="0" tIns="0" rIns="0" bIns="0" rtlCol="0">
            <a:spAutoFit/>
          </a:bodyPr>
          <a:lstStyle/>
          <a:p>
            <a:pPr marR="5080" algn="ctr">
              <a:lnSpc>
                <a:spcPct val="104400"/>
              </a:lnSpc>
            </a:pPr>
            <a:r>
              <a:rPr sz="900" spc="-5" dirty="0">
                <a:solidFill>
                  <a:srgbClr val="4A0231"/>
                </a:solidFill>
                <a:latin typeface="Tahoma"/>
                <a:cs typeface="Tahoma"/>
              </a:rPr>
              <a:t>TOTAL  </a:t>
            </a:r>
            <a:r>
              <a:rPr sz="900" spc="50" dirty="0">
                <a:solidFill>
                  <a:srgbClr val="4A0231"/>
                </a:solidFill>
                <a:latin typeface="Tahoma"/>
                <a:cs typeface="Tahoma"/>
              </a:rPr>
              <a:t>RETURN  </a:t>
            </a:r>
            <a:r>
              <a:rPr sz="900" spc="5" dirty="0">
                <a:solidFill>
                  <a:srgbClr val="4A0231"/>
                </a:solidFill>
                <a:latin typeface="Tahoma"/>
                <a:cs typeface="Tahoma"/>
              </a:rPr>
              <a:t>2000-2018</a:t>
            </a:r>
            <a:endParaRPr sz="900">
              <a:latin typeface="Tahoma"/>
              <a:cs typeface="Tahoma"/>
            </a:endParaRPr>
          </a:p>
        </p:txBody>
      </p:sp>
      <p:sp>
        <p:nvSpPr>
          <p:cNvPr id="23" name="object 23"/>
          <p:cNvSpPr txBox="1"/>
          <p:nvPr/>
        </p:nvSpPr>
        <p:spPr>
          <a:xfrm>
            <a:off x="6370329" y="2652608"/>
            <a:ext cx="871219" cy="523875"/>
          </a:xfrm>
          <a:prstGeom prst="rect">
            <a:avLst/>
          </a:prstGeom>
        </p:spPr>
        <p:txBody>
          <a:bodyPr vert="horz" wrap="square" lIns="0" tIns="0" rIns="0" bIns="0" rtlCol="0">
            <a:spAutoFit/>
          </a:bodyPr>
          <a:lstStyle/>
          <a:p>
            <a:pPr marL="12700" marR="5080" algn="ctr">
              <a:lnSpc>
                <a:spcPts val="1360"/>
              </a:lnSpc>
            </a:pPr>
            <a:r>
              <a:rPr sz="1150" spc="25" dirty="0">
                <a:solidFill>
                  <a:srgbClr val="474C55"/>
                </a:solidFill>
                <a:latin typeface="Arial Narrow"/>
                <a:cs typeface="Arial Narrow"/>
              </a:rPr>
              <a:t>“You </a:t>
            </a:r>
            <a:r>
              <a:rPr sz="1150" spc="30" dirty="0">
                <a:solidFill>
                  <a:srgbClr val="474C55"/>
                </a:solidFill>
                <a:latin typeface="Arial Narrow"/>
                <a:cs typeface="Arial Narrow"/>
              </a:rPr>
              <a:t>were  </a:t>
            </a:r>
            <a:r>
              <a:rPr sz="1150" spc="65" dirty="0">
                <a:solidFill>
                  <a:srgbClr val="474C55"/>
                </a:solidFill>
                <a:latin typeface="Arial Narrow"/>
                <a:cs typeface="Arial Narrow"/>
              </a:rPr>
              <a:t>down</a:t>
            </a:r>
            <a:r>
              <a:rPr sz="1150" spc="-90" dirty="0">
                <a:solidFill>
                  <a:srgbClr val="474C55"/>
                </a:solidFill>
                <a:latin typeface="Arial Narrow"/>
                <a:cs typeface="Arial Narrow"/>
              </a:rPr>
              <a:t> </a:t>
            </a:r>
            <a:r>
              <a:rPr sz="1150" spc="-5" dirty="0">
                <a:solidFill>
                  <a:srgbClr val="474C55"/>
                </a:solidFill>
                <a:latin typeface="Arial Narrow"/>
                <a:cs typeface="Arial Narrow"/>
              </a:rPr>
              <a:t>less</a:t>
            </a:r>
            <a:r>
              <a:rPr sz="1150" spc="-90" dirty="0">
                <a:solidFill>
                  <a:srgbClr val="474C55"/>
                </a:solidFill>
                <a:latin typeface="Arial Narrow"/>
                <a:cs typeface="Arial Narrow"/>
              </a:rPr>
              <a:t> </a:t>
            </a:r>
            <a:r>
              <a:rPr sz="1150" spc="50" dirty="0">
                <a:solidFill>
                  <a:srgbClr val="474C55"/>
                </a:solidFill>
                <a:latin typeface="Arial Narrow"/>
                <a:cs typeface="Arial Narrow"/>
              </a:rPr>
              <a:t>than </a:t>
            </a:r>
            <a:r>
              <a:rPr sz="1150" spc="25" dirty="0">
                <a:solidFill>
                  <a:srgbClr val="474C55"/>
                </a:solidFill>
                <a:latin typeface="Arial Narrow"/>
                <a:cs typeface="Arial Narrow"/>
              </a:rPr>
              <a:t> </a:t>
            </a:r>
            <a:r>
              <a:rPr sz="1150" spc="50" dirty="0">
                <a:solidFill>
                  <a:srgbClr val="474C55"/>
                </a:solidFill>
                <a:latin typeface="Arial Narrow"/>
                <a:cs typeface="Arial Narrow"/>
              </a:rPr>
              <a:t>the</a:t>
            </a:r>
            <a:r>
              <a:rPr sz="1150" spc="-185" dirty="0">
                <a:solidFill>
                  <a:srgbClr val="474C55"/>
                </a:solidFill>
                <a:latin typeface="Arial Narrow"/>
                <a:cs typeface="Arial Narrow"/>
              </a:rPr>
              <a:t> </a:t>
            </a:r>
            <a:r>
              <a:rPr sz="1150" spc="-10" dirty="0">
                <a:solidFill>
                  <a:srgbClr val="474C55"/>
                </a:solidFill>
                <a:latin typeface="Arial Narrow"/>
                <a:cs typeface="Arial Narrow"/>
              </a:rPr>
              <a:t>S&amp;P </a:t>
            </a:r>
            <a:r>
              <a:rPr sz="1150" spc="70" dirty="0">
                <a:solidFill>
                  <a:srgbClr val="474C55"/>
                </a:solidFill>
                <a:latin typeface="Arial Narrow"/>
                <a:cs typeface="Arial Narrow"/>
              </a:rPr>
              <a:t>500”</a:t>
            </a:r>
            <a:endParaRPr sz="1150">
              <a:latin typeface="Arial Narrow"/>
              <a:cs typeface="Arial Narrow"/>
            </a:endParaRPr>
          </a:p>
        </p:txBody>
      </p:sp>
      <p:sp>
        <p:nvSpPr>
          <p:cNvPr id="24" name="object 24"/>
          <p:cNvSpPr txBox="1"/>
          <p:nvPr/>
        </p:nvSpPr>
        <p:spPr>
          <a:xfrm>
            <a:off x="7730800" y="2759111"/>
            <a:ext cx="571500" cy="351155"/>
          </a:xfrm>
          <a:prstGeom prst="rect">
            <a:avLst/>
          </a:prstGeom>
        </p:spPr>
        <p:txBody>
          <a:bodyPr vert="horz" wrap="square" lIns="0" tIns="0" rIns="0" bIns="0" rtlCol="0">
            <a:spAutoFit/>
          </a:bodyPr>
          <a:lstStyle/>
          <a:p>
            <a:pPr marL="59690" marR="5080" indent="-47625">
              <a:lnSpc>
                <a:spcPts val="1360"/>
              </a:lnSpc>
            </a:pPr>
            <a:r>
              <a:rPr sz="1150" spc="75" dirty="0">
                <a:solidFill>
                  <a:srgbClr val="474C55"/>
                </a:solidFill>
                <a:latin typeface="Arial Narrow"/>
                <a:cs typeface="Arial Narrow"/>
              </a:rPr>
              <a:t>“I</a:t>
            </a:r>
            <a:r>
              <a:rPr sz="1150" spc="-100" dirty="0">
                <a:solidFill>
                  <a:srgbClr val="474C55"/>
                </a:solidFill>
                <a:latin typeface="Arial Narrow"/>
                <a:cs typeface="Arial Narrow"/>
              </a:rPr>
              <a:t> </a:t>
            </a:r>
            <a:r>
              <a:rPr sz="1150" spc="35" dirty="0">
                <a:solidFill>
                  <a:srgbClr val="474C55"/>
                </a:solidFill>
                <a:latin typeface="Arial Narrow"/>
                <a:cs typeface="Arial Narrow"/>
              </a:rPr>
              <a:t>still</a:t>
            </a:r>
            <a:r>
              <a:rPr sz="1150" spc="-100" dirty="0">
                <a:solidFill>
                  <a:srgbClr val="474C55"/>
                </a:solidFill>
                <a:latin typeface="Arial Narrow"/>
                <a:cs typeface="Arial Narrow"/>
              </a:rPr>
              <a:t> </a:t>
            </a:r>
            <a:r>
              <a:rPr sz="1150" spc="35" dirty="0">
                <a:solidFill>
                  <a:srgbClr val="474C55"/>
                </a:solidFill>
                <a:latin typeface="Arial Narrow"/>
                <a:cs typeface="Arial Narrow"/>
              </a:rPr>
              <a:t>lost  </a:t>
            </a:r>
            <a:r>
              <a:rPr sz="1150" spc="65" dirty="0">
                <a:solidFill>
                  <a:srgbClr val="474C55"/>
                </a:solidFill>
                <a:latin typeface="Arial Narrow"/>
                <a:cs typeface="Arial Narrow"/>
              </a:rPr>
              <a:t>money”</a:t>
            </a:r>
            <a:endParaRPr sz="1150">
              <a:latin typeface="Arial Narrow"/>
              <a:cs typeface="Arial Narrow"/>
            </a:endParaRPr>
          </a:p>
        </p:txBody>
      </p:sp>
      <p:sp>
        <p:nvSpPr>
          <p:cNvPr id="25" name="object 25"/>
          <p:cNvSpPr txBox="1"/>
          <p:nvPr/>
        </p:nvSpPr>
        <p:spPr>
          <a:xfrm>
            <a:off x="6361722" y="4104847"/>
            <a:ext cx="871219" cy="523875"/>
          </a:xfrm>
          <a:prstGeom prst="rect">
            <a:avLst/>
          </a:prstGeom>
        </p:spPr>
        <p:txBody>
          <a:bodyPr vert="horz" wrap="square" lIns="0" tIns="0" rIns="0" bIns="0" rtlCol="0">
            <a:spAutoFit/>
          </a:bodyPr>
          <a:lstStyle/>
          <a:p>
            <a:pPr marL="12700" marR="5080" algn="ctr">
              <a:lnSpc>
                <a:spcPts val="1360"/>
              </a:lnSpc>
            </a:pPr>
            <a:r>
              <a:rPr sz="1150" spc="25" dirty="0">
                <a:solidFill>
                  <a:srgbClr val="474C55"/>
                </a:solidFill>
                <a:latin typeface="Arial Narrow"/>
                <a:cs typeface="Arial Narrow"/>
              </a:rPr>
              <a:t>“You </a:t>
            </a:r>
            <a:r>
              <a:rPr sz="1150" spc="30" dirty="0">
                <a:solidFill>
                  <a:srgbClr val="474C55"/>
                </a:solidFill>
                <a:latin typeface="Arial Narrow"/>
                <a:cs typeface="Arial Narrow"/>
              </a:rPr>
              <a:t>were  </a:t>
            </a:r>
            <a:r>
              <a:rPr sz="1150" spc="65" dirty="0">
                <a:solidFill>
                  <a:srgbClr val="474C55"/>
                </a:solidFill>
                <a:latin typeface="Arial Narrow"/>
                <a:cs typeface="Arial Narrow"/>
              </a:rPr>
              <a:t>down</a:t>
            </a:r>
            <a:r>
              <a:rPr sz="1150" spc="-90" dirty="0">
                <a:solidFill>
                  <a:srgbClr val="474C55"/>
                </a:solidFill>
                <a:latin typeface="Arial Narrow"/>
                <a:cs typeface="Arial Narrow"/>
              </a:rPr>
              <a:t> </a:t>
            </a:r>
            <a:r>
              <a:rPr sz="1150" spc="-5" dirty="0">
                <a:solidFill>
                  <a:srgbClr val="474C55"/>
                </a:solidFill>
                <a:latin typeface="Arial Narrow"/>
                <a:cs typeface="Arial Narrow"/>
              </a:rPr>
              <a:t>less</a:t>
            </a:r>
            <a:r>
              <a:rPr sz="1150" spc="-90" dirty="0">
                <a:solidFill>
                  <a:srgbClr val="474C55"/>
                </a:solidFill>
                <a:latin typeface="Arial Narrow"/>
                <a:cs typeface="Arial Narrow"/>
              </a:rPr>
              <a:t> </a:t>
            </a:r>
            <a:r>
              <a:rPr sz="1150" spc="50" dirty="0">
                <a:solidFill>
                  <a:srgbClr val="474C55"/>
                </a:solidFill>
                <a:latin typeface="Arial Narrow"/>
                <a:cs typeface="Arial Narrow"/>
              </a:rPr>
              <a:t>than </a:t>
            </a:r>
            <a:r>
              <a:rPr sz="1150" spc="25" dirty="0">
                <a:solidFill>
                  <a:srgbClr val="474C55"/>
                </a:solidFill>
                <a:latin typeface="Arial Narrow"/>
                <a:cs typeface="Arial Narrow"/>
              </a:rPr>
              <a:t> </a:t>
            </a:r>
            <a:r>
              <a:rPr sz="1150" spc="50" dirty="0">
                <a:solidFill>
                  <a:srgbClr val="474C55"/>
                </a:solidFill>
                <a:latin typeface="Arial Narrow"/>
                <a:cs typeface="Arial Narrow"/>
              </a:rPr>
              <a:t>the</a:t>
            </a:r>
            <a:r>
              <a:rPr sz="1150" spc="-185" dirty="0">
                <a:solidFill>
                  <a:srgbClr val="474C55"/>
                </a:solidFill>
                <a:latin typeface="Arial Narrow"/>
                <a:cs typeface="Arial Narrow"/>
              </a:rPr>
              <a:t> </a:t>
            </a:r>
            <a:r>
              <a:rPr sz="1150" spc="-10" dirty="0">
                <a:solidFill>
                  <a:srgbClr val="474C55"/>
                </a:solidFill>
                <a:latin typeface="Arial Narrow"/>
                <a:cs typeface="Arial Narrow"/>
              </a:rPr>
              <a:t>S&amp;P </a:t>
            </a:r>
            <a:r>
              <a:rPr sz="1150" spc="70" dirty="0">
                <a:solidFill>
                  <a:srgbClr val="474C55"/>
                </a:solidFill>
                <a:latin typeface="Arial Narrow"/>
                <a:cs typeface="Arial Narrow"/>
              </a:rPr>
              <a:t>500”</a:t>
            </a:r>
            <a:endParaRPr sz="1150">
              <a:latin typeface="Arial Narrow"/>
              <a:cs typeface="Arial Narrow"/>
            </a:endParaRPr>
          </a:p>
        </p:txBody>
      </p:sp>
      <p:sp>
        <p:nvSpPr>
          <p:cNvPr id="26" name="object 26"/>
          <p:cNvSpPr txBox="1"/>
          <p:nvPr/>
        </p:nvSpPr>
        <p:spPr>
          <a:xfrm>
            <a:off x="7724236" y="4211351"/>
            <a:ext cx="571500" cy="351155"/>
          </a:xfrm>
          <a:prstGeom prst="rect">
            <a:avLst/>
          </a:prstGeom>
        </p:spPr>
        <p:txBody>
          <a:bodyPr vert="horz" wrap="square" lIns="0" tIns="0" rIns="0" bIns="0" rtlCol="0">
            <a:spAutoFit/>
          </a:bodyPr>
          <a:lstStyle/>
          <a:p>
            <a:pPr marL="59690" marR="5080" indent="-47625">
              <a:lnSpc>
                <a:spcPts val="1360"/>
              </a:lnSpc>
            </a:pPr>
            <a:r>
              <a:rPr sz="1150" spc="75" dirty="0">
                <a:solidFill>
                  <a:srgbClr val="474C55"/>
                </a:solidFill>
                <a:latin typeface="Arial Narrow"/>
                <a:cs typeface="Arial Narrow"/>
              </a:rPr>
              <a:t>“I</a:t>
            </a:r>
            <a:r>
              <a:rPr sz="1150" spc="-100" dirty="0">
                <a:solidFill>
                  <a:srgbClr val="474C55"/>
                </a:solidFill>
                <a:latin typeface="Arial Narrow"/>
                <a:cs typeface="Arial Narrow"/>
              </a:rPr>
              <a:t> </a:t>
            </a:r>
            <a:r>
              <a:rPr sz="1150" spc="35" dirty="0">
                <a:solidFill>
                  <a:srgbClr val="474C55"/>
                </a:solidFill>
                <a:latin typeface="Arial Narrow"/>
                <a:cs typeface="Arial Narrow"/>
              </a:rPr>
              <a:t>still</a:t>
            </a:r>
            <a:r>
              <a:rPr sz="1150" spc="-100" dirty="0">
                <a:solidFill>
                  <a:srgbClr val="474C55"/>
                </a:solidFill>
                <a:latin typeface="Arial Narrow"/>
                <a:cs typeface="Arial Narrow"/>
              </a:rPr>
              <a:t> </a:t>
            </a:r>
            <a:r>
              <a:rPr sz="1150" spc="35" dirty="0">
                <a:solidFill>
                  <a:srgbClr val="474C55"/>
                </a:solidFill>
                <a:latin typeface="Arial Narrow"/>
                <a:cs typeface="Arial Narrow"/>
              </a:rPr>
              <a:t>lost  </a:t>
            </a:r>
            <a:r>
              <a:rPr sz="1150" spc="65" dirty="0">
                <a:solidFill>
                  <a:srgbClr val="474C55"/>
                </a:solidFill>
                <a:latin typeface="Arial Narrow"/>
                <a:cs typeface="Arial Narrow"/>
              </a:rPr>
              <a:t>money”</a:t>
            </a:r>
            <a:endParaRPr sz="1150">
              <a:latin typeface="Arial Narrow"/>
              <a:cs typeface="Arial Narrow"/>
            </a:endParaRPr>
          </a:p>
        </p:txBody>
      </p:sp>
      <p:sp>
        <p:nvSpPr>
          <p:cNvPr id="27" name="object 27"/>
          <p:cNvSpPr txBox="1"/>
          <p:nvPr/>
        </p:nvSpPr>
        <p:spPr>
          <a:xfrm>
            <a:off x="7598620" y="3395797"/>
            <a:ext cx="862330" cy="523875"/>
          </a:xfrm>
          <a:prstGeom prst="rect">
            <a:avLst/>
          </a:prstGeom>
        </p:spPr>
        <p:txBody>
          <a:bodyPr vert="horz" wrap="square" lIns="0" tIns="0" rIns="0" bIns="0" rtlCol="0">
            <a:spAutoFit/>
          </a:bodyPr>
          <a:lstStyle/>
          <a:p>
            <a:pPr marL="12700" marR="5080" algn="ctr">
              <a:lnSpc>
                <a:spcPts val="1360"/>
              </a:lnSpc>
            </a:pPr>
            <a:r>
              <a:rPr sz="1150" spc="75" dirty="0">
                <a:solidFill>
                  <a:srgbClr val="474C55"/>
                </a:solidFill>
                <a:latin typeface="Arial Narrow"/>
                <a:cs typeface="Arial Narrow"/>
              </a:rPr>
              <a:t>“I </a:t>
            </a:r>
            <a:r>
              <a:rPr sz="1150" spc="65" dirty="0">
                <a:solidFill>
                  <a:srgbClr val="474C55"/>
                </a:solidFill>
                <a:latin typeface="Arial Narrow"/>
                <a:cs typeface="Arial Narrow"/>
              </a:rPr>
              <a:t>didn’t </a:t>
            </a:r>
            <a:r>
              <a:rPr sz="1150" spc="40" dirty="0">
                <a:solidFill>
                  <a:srgbClr val="474C55"/>
                </a:solidFill>
                <a:latin typeface="Arial Narrow"/>
                <a:cs typeface="Arial Narrow"/>
              </a:rPr>
              <a:t>gain  </a:t>
            </a:r>
            <a:r>
              <a:rPr sz="1150" spc="-20" dirty="0">
                <a:solidFill>
                  <a:srgbClr val="474C55"/>
                </a:solidFill>
                <a:latin typeface="Arial Narrow"/>
                <a:cs typeface="Arial Narrow"/>
              </a:rPr>
              <a:t>as </a:t>
            </a:r>
            <a:r>
              <a:rPr sz="1150" spc="65" dirty="0">
                <a:solidFill>
                  <a:srgbClr val="474C55"/>
                </a:solidFill>
                <a:latin typeface="Arial Narrow"/>
                <a:cs typeface="Arial Narrow"/>
              </a:rPr>
              <a:t>much</a:t>
            </a:r>
            <a:r>
              <a:rPr sz="1150" spc="-145" dirty="0">
                <a:solidFill>
                  <a:srgbClr val="474C55"/>
                </a:solidFill>
                <a:latin typeface="Arial Narrow"/>
                <a:cs typeface="Arial Narrow"/>
              </a:rPr>
              <a:t> </a:t>
            </a:r>
            <a:r>
              <a:rPr sz="1150" spc="-20" dirty="0">
                <a:solidFill>
                  <a:srgbClr val="474C55"/>
                </a:solidFill>
                <a:latin typeface="Arial Narrow"/>
                <a:cs typeface="Arial Narrow"/>
              </a:rPr>
              <a:t>as</a:t>
            </a:r>
            <a:r>
              <a:rPr sz="1150" spc="-85" dirty="0">
                <a:solidFill>
                  <a:srgbClr val="474C55"/>
                </a:solidFill>
                <a:latin typeface="Arial Narrow"/>
                <a:cs typeface="Arial Narrow"/>
              </a:rPr>
              <a:t> </a:t>
            </a:r>
            <a:r>
              <a:rPr sz="1150" spc="50" dirty="0">
                <a:solidFill>
                  <a:srgbClr val="474C55"/>
                </a:solidFill>
                <a:latin typeface="Arial Narrow"/>
                <a:cs typeface="Arial Narrow"/>
              </a:rPr>
              <a:t>the </a:t>
            </a:r>
            <a:r>
              <a:rPr sz="1150" spc="30" dirty="0">
                <a:solidFill>
                  <a:srgbClr val="474C55"/>
                </a:solidFill>
                <a:latin typeface="Arial Narrow"/>
                <a:cs typeface="Arial Narrow"/>
              </a:rPr>
              <a:t> </a:t>
            </a:r>
            <a:r>
              <a:rPr sz="1150" spc="-10" dirty="0">
                <a:solidFill>
                  <a:srgbClr val="474C55"/>
                </a:solidFill>
                <a:latin typeface="Arial Narrow"/>
                <a:cs typeface="Arial Narrow"/>
              </a:rPr>
              <a:t>S&amp;P</a:t>
            </a:r>
            <a:r>
              <a:rPr sz="1150" spc="-145" dirty="0">
                <a:solidFill>
                  <a:srgbClr val="474C55"/>
                </a:solidFill>
                <a:latin typeface="Arial Narrow"/>
                <a:cs typeface="Arial Narrow"/>
              </a:rPr>
              <a:t> </a:t>
            </a:r>
            <a:r>
              <a:rPr sz="1150" spc="70" dirty="0">
                <a:solidFill>
                  <a:srgbClr val="474C55"/>
                </a:solidFill>
                <a:latin typeface="Arial Narrow"/>
                <a:cs typeface="Arial Narrow"/>
              </a:rPr>
              <a:t>500”</a:t>
            </a:r>
            <a:endParaRPr sz="1150">
              <a:latin typeface="Arial Narrow"/>
              <a:cs typeface="Arial Narrow"/>
            </a:endParaRPr>
          </a:p>
        </p:txBody>
      </p:sp>
      <p:sp>
        <p:nvSpPr>
          <p:cNvPr id="28" name="object 28"/>
          <p:cNvSpPr txBox="1"/>
          <p:nvPr/>
        </p:nvSpPr>
        <p:spPr>
          <a:xfrm>
            <a:off x="6282355" y="3462471"/>
            <a:ext cx="1012825" cy="351155"/>
          </a:xfrm>
          <a:prstGeom prst="rect">
            <a:avLst/>
          </a:prstGeom>
        </p:spPr>
        <p:txBody>
          <a:bodyPr vert="horz" wrap="square" lIns="0" tIns="0" rIns="0" bIns="0" rtlCol="0">
            <a:spAutoFit/>
          </a:bodyPr>
          <a:lstStyle/>
          <a:p>
            <a:pPr marL="43180" marR="5080" indent="-31115">
              <a:lnSpc>
                <a:spcPts val="1360"/>
              </a:lnSpc>
            </a:pPr>
            <a:r>
              <a:rPr sz="1150" spc="25" dirty="0">
                <a:solidFill>
                  <a:srgbClr val="474C55"/>
                </a:solidFill>
                <a:latin typeface="Arial Narrow"/>
                <a:cs typeface="Arial Narrow"/>
              </a:rPr>
              <a:t>“You</a:t>
            </a:r>
            <a:r>
              <a:rPr sz="1150" spc="-100" dirty="0">
                <a:solidFill>
                  <a:srgbClr val="474C55"/>
                </a:solidFill>
                <a:latin typeface="Arial Narrow"/>
                <a:cs typeface="Arial Narrow"/>
              </a:rPr>
              <a:t> </a:t>
            </a:r>
            <a:r>
              <a:rPr sz="1150" spc="45" dirty="0">
                <a:solidFill>
                  <a:srgbClr val="474C55"/>
                </a:solidFill>
                <a:latin typeface="Arial Narrow"/>
                <a:cs typeface="Arial Narrow"/>
              </a:rPr>
              <a:t>participated  </a:t>
            </a:r>
            <a:r>
              <a:rPr sz="1150" spc="50" dirty="0">
                <a:solidFill>
                  <a:srgbClr val="474C55"/>
                </a:solidFill>
                <a:latin typeface="Arial Narrow"/>
                <a:cs typeface="Arial Narrow"/>
              </a:rPr>
              <a:t>in</a:t>
            </a:r>
            <a:r>
              <a:rPr sz="1150" spc="-105" dirty="0">
                <a:solidFill>
                  <a:srgbClr val="474C55"/>
                </a:solidFill>
                <a:latin typeface="Arial Narrow"/>
                <a:cs typeface="Arial Narrow"/>
              </a:rPr>
              <a:t> </a:t>
            </a:r>
            <a:r>
              <a:rPr sz="1150" spc="45" dirty="0">
                <a:solidFill>
                  <a:srgbClr val="474C55"/>
                </a:solidFill>
                <a:latin typeface="Arial Narrow"/>
                <a:cs typeface="Arial Narrow"/>
              </a:rPr>
              <a:t>market</a:t>
            </a:r>
            <a:r>
              <a:rPr sz="1150" spc="-105" dirty="0">
                <a:solidFill>
                  <a:srgbClr val="474C55"/>
                </a:solidFill>
                <a:latin typeface="Arial Narrow"/>
                <a:cs typeface="Arial Narrow"/>
              </a:rPr>
              <a:t> </a:t>
            </a:r>
            <a:r>
              <a:rPr sz="1150" spc="50" dirty="0">
                <a:solidFill>
                  <a:srgbClr val="474C55"/>
                </a:solidFill>
                <a:latin typeface="Arial Narrow"/>
                <a:cs typeface="Arial Narrow"/>
              </a:rPr>
              <a:t>gains”</a:t>
            </a:r>
            <a:endParaRPr sz="1150">
              <a:latin typeface="Arial Narrow"/>
              <a:cs typeface="Arial Narrow"/>
            </a:endParaRPr>
          </a:p>
        </p:txBody>
      </p:sp>
      <p:sp>
        <p:nvSpPr>
          <p:cNvPr id="29" name="object 29"/>
          <p:cNvSpPr txBox="1"/>
          <p:nvPr/>
        </p:nvSpPr>
        <p:spPr>
          <a:xfrm>
            <a:off x="7592055" y="4843660"/>
            <a:ext cx="862330" cy="523875"/>
          </a:xfrm>
          <a:prstGeom prst="rect">
            <a:avLst/>
          </a:prstGeom>
        </p:spPr>
        <p:txBody>
          <a:bodyPr vert="horz" wrap="square" lIns="0" tIns="0" rIns="0" bIns="0" rtlCol="0">
            <a:spAutoFit/>
          </a:bodyPr>
          <a:lstStyle/>
          <a:p>
            <a:pPr marL="12700" marR="5080" algn="ctr">
              <a:lnSpc>
                <a:spcPts val="1360"/>
              </a:lnSpc>
            </a:pPr>
            <a:r>
              <a:rPr sz="1150" spc="75" dirty="0">
                <a:solidFill>
                  <a:srgbClr val="474C55"/>
                </a:solidFill>
                <a:latin typeface="Arial Narrow"/>
                <a:cs typeface="Arial Narrow"/>
              </a:rPr>
              <a:t>“I </a:t>
            </a:r>
            <a:r>
              <a:rPr sz="1150" spc="65" dirty="0">
                <a:solidFill>
                  <a:srgbClr val="474C55"/>
                </a:solidFill>
                <a:latin typeface="Arial Narrow"/>
                <a:cs typeface="Arial Narrow"/>
              </a:rPr>
              <a:t>didn’t </a:t>
            </a:r>
            <a:r>
              <a:rPr sz="1150" spc="40" dirty="0">
                <a:solidFill>
                  <a:srgbClr val="474C55"/>
                </a:solidFill>
                <a:latin typeface="Arial Narrow"/>
                <a:cs typeface="Arial Narrow"/>
              </a:rPr>
              <a:t>gain  </a:t>
            </a:r>
            <a:r>
              <a:rPr sz="1150" spc="-20" dirty="0">
                <a:solidFill>
                  <a:srgbClr val="474C55"/>
                </a:solidFill>
                <a:latin typeface="Arial Narrow"/>
                <a:cs typeface="Arial Narrow"/>
              </a:rPr>
              <a:t>as </a:t>
            </a:r>
            <a:r>
              <a:rPr sz="1150" spc="65" dirty="0">
                <a:solidFill>
                  <a:srgbClr val="474C55"/>
                </a:solidFill>
                <a:latin typeface="Arial Narrow"/>
                <a:cs typeface="Arial Narrow"/>
              </a:rPr>
              <a:t>much</a:t>
            </a:r>
            <a:r>
              <a:rPr sz="1150" spc="-145" dirty="0">
                <a:solidFill>
                  <a:srgbClr val="474C55"/>
                </a:solidFill>
                <a:latin typeface="Arial Narrow"/>
                <a:cs typeface="Arial Narrow"/>
              </a:rPr>
              <a:t> </a:t>
            </a:r>
            <a:r>
              <a:rPr sz="1150" spc="-20" dirty="0">
                <a:solidFill>
                  <a:srgbClr val="474C55"/>
                </a:solidFill>
                <a:latin typeface="Arial Narrow"/>
                <a:cs typeface="Arial Narrow"/>
              </a:rPr>
              <a:t>as</a:t>
            </a:r>
            <a:r>
              <a:rPr sz="1150" spc="-85" dirty="0">
                <a:solidFill>
                  <a:srgbClr val="474C55"/>
                </a:solidFill>
                <a:latin typeface="Arial Narrow"/>
                <a:cs typeface="Arial Narrow"/>
              </a:rPr>
              <a:t> </a:t>
            </a:r>
            <a:r>
              <a:rPr sz="1150" spc="50" dirty="0">
                <a:solidFill>
                  <a:srgbClr val="474C55"/>
                </a:solidFill>
                <a:latin typeface="Arial Narrow"/>
                <a:cs typeface="Arial Narrow"/>
              </a:rPr>
              <a:t>the </a:t>
            </a:r>
            <a:r>
              <a:rPr sz="1150" spc="30" dirty="0">
                <a:solidFill>
                  <a:srgbClr val="474C55"/>
                </a:solidFill>
                <a:latin typeface="Arial Narrow"/>
                <a:cs typeface="Arial Narrow"/>
              </a:rPr>
              <a:t> </a:t>
            </a:r>
            <a:r>
              <a:rPr sz="1150" spc="-15" dirty="0">
                <a:solidFill>
                  <a:srgbClr val="474C55"/>
                </a:solidFill>
                <a:latin typeface="Arial Narrow"/>
                <a:cs typeface="Arial Narrow"/>
              </a:rPr>
              <a:t>S&amp;P</a:t>
            </a:r>
            <a:r>
              <a:rPr sz="1150" spc="-130" dirty="0">
                <a:solidFill>
                  <a:srgbClr val="474C55"/>
                </a:solidFill>
                <a:latin typeface="Arial Narrow"/>
                <a:cs typeface="Arial Narrow"/>
              </a:rPr>
              <a:t> </a:t>
            </a:r>
            <a:r>
              <a:rPr sz="1150" spc="70" dirty="0">
                <a:solidFill>
                  <a:srgbClr val="474C55"/>
                </a:solidFill>
                <a:latin typeface="Arial Narrow"/>
                <a:cs typeface="Arial Narrow"/>
              </a:rPr>
              <a:t>500”</a:t>
            </a:r>
            <a:endParaRPr sz="1150">
              <a:latin typeface="Arial Narrow"/>
              <a:cs typeface="Arial Narrow"/>
            </a:endParaRPr>
          </a:p>
        </p:txBody>
      </p:sp>
      <p:sp>
        <p:nvSpPr>
          <p:cNvPr id="30" name="object 30"/>
          <p:cNvSpPr txBox="1"/>
          <p:nvPr/>
        </p:nvSpPr>
        <p:spPr>
          <a:xfrm>
            <a:off x="6273893" y="4910334"/>
            <a:ext cx="1012825" cy="351155"/>
          </a:xfrm>
          <a:prstGeom prst="rect">
            <a:avLst/>
          </a:prstGeom>
        </p:spPr>
        <p:txBody>
          <a:bodyPr vert="horz" wrap="square" lIns="0" tIns="0" rIns="0" bIns="0" rtlCol="0">
            <a:spAutoFit/>
          </a:bodyPr>
          <a:lstStyle/>
          <a:p>
            <a:pPr marL="43180" marR="5080" indent="-31115">
              <a:lnSpc>
                <a:spcPts val="1360"/>
              </a:lnSpc>
            </a:pPr>
            <a:r>
              <a:rPr sz="1150" spc="25" dirty="0">
                <a:solidFill>
                  <a:srgbClr val="474C55"/>
                </a:solidFill>
                <a:latin typeface="Arial Narrow"/>
                <a:cs typeface="Arial Narrow"/>
              </a:rPr>
              <a:t>“You</a:t>
            </a:r>
            <a:r>
              <a:rPr sz="1150" spc="-100" dirty="0">
                <a:solidFill>
                  <a:srgbClr val="474C55"/>
                </a:solidFill>
                <a:latin typeface="Arial Narrow"/>
                <a:cs typeface="Arial Narrow"/>
              </a:rPr>
              <a:t> </a:t>
            </a:r>
            <a:r>
              <a:rPr sz="1150" spc="45" dirty="0">
                <a:solidFill>
                  <a:srgbClr val="474C55"/>
                </a:solidFill>
                <a:latin typeface="Arial Narrow"/>
                <a:cs typeface="Arial Narrow"/>
              </a:rPr>
              <a:t>participated  </a:t>
            </a:r>
            <a:r>
              <a:rPr sz="1150" spc="50" dirty="0">
                <a:solidFill>
                  <a:srgbClr val="474C55"/>
                </a:solidFill>
                <a:latin typeface="Arial Narrow"/>
                <a:cs typeface="Arial Narrow"/>
              </a:rPr>
              <a:t>in</a:t>
            </a:r>
            <a:r>
              <a:rPr sz="1150" spc="-105" dirty="0">
                <a:solidFill>
                  <a:srgbClr val="474C55"/>
                </a:solidFill>
                <a:latin typeface="Arial Narrow"/>
                <a:cs typeface="Arial Narrow"/>
              </a:rPr>
              <a:t> </a:t>
            </a:r>
            <a:r>
              <a:rPr sz="1150" spc="45" dirty="0">
                <a:solidFill>
                  <a:srgbClr val="474C55"/>
                </a:solidFill>
                <a:latin typeface="Arial Narrow"/>
                <a:cs typeface="Arial Narrow"/>
              </a:rPr>
              <a:t>market</a:t>
            </a:r>
            <a:r>
              <a:rPr sz="1150" spc="-105" dirty="0">
                <a:solidFill>
                  <a:srgbClr val="474C55"/>
                </a:solidFill>
                <a:latin typeface="Arial Narrow"/>
                <a:cs typeface="Arial Narrow"/>
              </a:rPr>
              <a:t> </a:t>
            </a:r>
            <a:r>
              <a:rPr sz="1150" spc="50" dirty="0">
                <a:solidFill>
                  <a:srgbClr val="474C55"/>
                </a:solidFill>
                <a:latin typeface="Arial Narrow"/>
                <a:cs typeface="Arial Narrow"/>
              </a:rPr>
              <a:t>gains”</a:t>
            </a:r>
            <a:endParaRPr sz="1150">
              <a:latin typeface="Arial Narrow"/>
              <a:cs typeface="Arial Narrow"/>
            </a:endParaRPr>
          </a:p>
        </p:txBody>
      </p:sp>
      <p:sp>
        <p:nvSpPr>
          <p:cNvPr id="31" name="object 31"/>
          <p:cNvSpPr txBox="1"/>
          <p:nvPr/>
        </p:nvSpPr>
        <p:spPr>
          <a:xfrm>
            <a:off x="5113250" y="4232403"/>
            <a:ext cx="784225" cy="272415"/>
          </a:xfrm>
          <a:prstGeom prst="rect">
            <a:avLst/>
          </a:prstGeom>
        </p:spPr>
        <p:txBody>
          <a:bodyPr vert="horz" wrap="square" lIns="0" tIns="0" rIns="0" bIns="0" rtlCol="0">
            <a:spAutoFit/>
          </a:bodyPr>
          <a:lstStyle/>
          <a:p>
            <a:pPr marL="12700">
              <a:lnSpc>
                <a:spcPct val="100000"/>
              </a:lnSpc>
            </a:pPr>
            <a:r>
              <a:rPr sz="1650" dirty="0">
                <a:solidFill>
                  <a:srgbClr val="DA1A31"/>
                </a:solidFill>
                <a:latin typeface="Century Gothic"/>
                <a:cs typeface="Century Gothic"/>
              </a:rPr>
              <a:t>-22.06%</a:t>
            </a:r>
            <a:endParaRPr sz="1650">
              <a:latin typeface="Century Gothic"/>
              <a:cs typeface="Century Gothic"/>
            </a:endParaRPr>
          </a:p>
        </p:txBody>
      </p:sp>
      <p:sp>
        <p:nvSpPr>
          <p:cNvPr id="32" name="object 32"/>
          <p:cNvSpPr txBox="1"/>
          <p:nvPr/>
        </p:nvSpPr>
        <p:spPr>
          <a:xfrm>
            <a:off x="5176065" y="4965170"/>
            <a:ext cx="637540" cy="272415"/>
          </a:xfrm>
          <a:prstGeom prst="rect">
            <a:avLst/>
          </a:prstGeom>
        </p:spPr>
        <p:txBody>
          <a:bodyPr vert="horz" wrap="square" lIns="0" tIns="0" rIns="0" bIns="0" rtlCol="0">
            <a:spAutoFit/>
          </a:bodyPr>
          <a:lstStyle/>
          <a:p>
            <a:pPr marL="12700">
              <a:lnSpc>
                <a:spcPct val="100000"/>
              </a:lnSpc>
            </a:pPr>
            <a:r>
              <a:rPr sz="1650" spc="-45" dirty="0">
                <a:solidFill>
                  <a:srgbClr val="474C55"/>
                </a:solidFill>
                <a:latin typeface="Century Gothic"/>
                <a:cs typeface="Century Gothic"/>
              </a:rPr>
              <a:t>+146%</a:t>
            </a:r>
            <a:endParaRPr sz="1650">
              <a:latin typeface="Century Gothic"/>
              <a:cs typeface="Century Gothic"/>
            </a:endParaRPr>
          </a:p>
        </p:txBody>
      </p:sp>
      <p:sp>
        <p:nvSpPr>
          <p:cNvPr id="33" name="object 33"/>
          <p:cNvSpPr txBox="1"/>
          <p:nvPr/>
        </p:nvSpPr>
        <p:spPr>
          <a:xfrm>
            <a:off x="5168817" y="5697939"/>
            <a:ext cx="643890" cy="259079"/>
          </a:xfrm>
          <a:prstGeom prst="rect">
            <a:avLst/>
          </a:prstGeom>
        </p:spPr>
        <p:txBody>
          <a:bodyPr vert="horz" wrap="square" lIns="0" tIns="0" rIns="0" bIns="0" rtlCol="0">
            <a:spAutoFit/>
          </a:bodyPr>
          <a:lstStyle/>
          <a:p>
            <a:pPr>
              <a:lnSpc>
                <a:spcPct val="100000"/>
              </a:lnSpc>
            </a:pPr>
            <a:r>
              <a:rPr sz="1650" spc="-15" dirty="0">
                <a:solidFill>
                  <a:srgbClr val="009444"/>
                </a:solidFill>
                <a:latin typeface="Century Gothic"/>
                <a:cs typeface="Century Gothic"/>
              </a:rPr>
              <a:t>+160%</a:t>
            </a:r>
            <a:endParaRPr sz="1650">
              <a:latin typeface="Century Gothic"/>
              <a:cs typeface="Century Gothic"/>
            </a:endParaRPr>
          </a:p>
        </p:txBody>
      </p:sp>
      <p:sp>
        <p:nvSpPr>
          <p:cNvPr id="34" name="object 34"/>
          <p:cNvSpPr txBox="1"/>
          <p:nvPr/>
        </p:nvSpPr>
        <p:spPr>
          <a:xfrm>
            <a:off x="4037548" y="2766867"/>
            <a:ext cx="1880870" cy="272415"/>
          </a:xfrm>
          <a:prstGeom prst="rect">
            <a:avLst/>
          </a:prstGeom>
        </p:spPr>
        <p:txBody>
          <a:bodyPr vert="horz" wrap="square" lIns="0" tIns="0" rIns="0" bIns="0" rtlCol="0">
            <a:spAutoFit/>
          </a:bodyPr>
          <a:lstStyle/>
          <a:p>
            <a:pPr marL="12700">
              <a:lnSpc>
                <a:spcPct val="100000"/>
              </a:lnSpc>
              <a:tabLst>
                <a:tab pos="1108710" algn="l"/>
              </a:tabLst>
            </a:pPr>
            <a:r>
              <a:rPr sz="1650" spc="10" dirty="0">
                <a:solidFill>
                  <a:srgbClr val="DA1A31"/>
                </a:solidFill>
                <a:latin typeface="Century Gothic"/>
                <a:cs typeface="Century Gothic"/>
              </a:rPr>
              <a:t>-37.6%	</a:t>
            </a:r>
            <a:r>
              <a:rPr sz="1650" dirty="0">
                <a:solidFill>
                  <a:srgbClr val="DA1A31"/>
                </a:solidFill>
                <a:latin typeface="Century Gothic"/>
                <a:cs typeface="Century Gothic"/>
              </a:rPr>
              <a:t>-14.03%</a:t>
            </a:r>
            <a:endParaRPr sz="1650">
              <a:latin typeface="Century Gothic"/>
              <a:cs typeface="Century Gothic"/>
            </a:endParaRPr>
          </a:p>
        </p:txBody>
      </p:sp>
      <p:sp>
        <p:nvSpPr>
          <p:cNvPr id="35" name="object 35"/>
          <p:cNvSpPr txBox="1"/>
          <p:nvPr/>
        </p:nvSpPr>
        <p:spPr>
          <a:xfrm>
            <a:off x="4020146" y="3499635"/>
            <a:ext cx="1896745" cy="272415"/>
          </a:xfrm>
          <a:prstGeom prst="rect">
            <a:avLst/>
          </a:prstGeom>
        </p:spPr>
        <p:txBody>
          <a:bodyPr vert="horz" wrap="square" lIns="0" tIns="0" rIns="0" bIns="0" rtlCol="0">
            <a:spAutoFit/>
          </a:bodyPr>
          <a:lstStyle/>
          <a:p>
            <a:pPr marL="12700">
              <a:lnSpc>
                <a:spcPct val="100000"/>
              </a:lnSpc>
              <a:tabLst>
                <a:tab pos="1106805" algn="l"/>
              </a:tabLst>
            </a:pPr>
            <a:r>
              <a:rPr sz="1650" spc="-40" dirty="0">
                <a:solidFill>
                  <a:srgbClr val="474C55"/>
                </a:solidFill>
                <a:latin typeface="Century Gothic"/>
                <a:cs typeface="Century Gothic"/>
              </a:rPr>
              <a:t>+82.9%	+57.51%</a:t>
            </a:r>
            <a:endParaRPr sz="1650">
              <a:latin typeface="Century Gothic"/>
              <a:cs typeface="Century Gothic"/>
            </a:endParaRPr>
          </a:p>
        </p:txBody>
      </p:sp>
      <p:sp>
        <p:nvSpPr>
          <p:cNvPr id="36" name="object 36"/>
          <p:cNvSpPr txBox="1"/>
          <p:nvPr/>
        </p:nvSpPr>
        <p:spPr>
          <a:xfrm>
            <a:off x="4021632" y="4232190"/>
            <a:ext cx="675005" cy="272415"/>
          </a:xfrm>
          <a:prstGeom prst="rect">
            <a:avLst/>
          </a:prstGeom>
        </p:spPr>
        <p:txBody>
          <a:bodyPr vert="horz" wrap="square" lIns="0" tIns="0" rIns="0" bIns="0" rtlCol="0">
            <a:spAutoFit/>
          </a:bodyPr>
          <a:lstStyle/>
          <a:p>
            <a:pPr marL="12700">
              <a:lnSpc>
                <a:spcPct val="100000"/>
              </a:lnSpc>
            </a:pPr>
            <a:r>
              <a:rPr sz="1650" spc="10" dirty="0">
                <a:solidFill>
                  <a:srgbClr val="DA1A31"/>
                </a:solidFill>
                <a:latin typeface="Century Gothic"/>
                <a:cs typeface="Century Gothic"/>
              </a:rPr>
              <a:t>-37.0%</a:t>
            </a:r>
            <a:endParaRPr sz="1650">
              <a:latin typeface="Century Gothic"/>
              <a:cs typeface="Century Gothic"/>
            </a:endParaRPr>
          </a:p>
        </p:txBody>
      </p:sp>
      <p:sp>
        <p:nvSpPr>
          <p:cNvPr id="37" name="object 37"/>
          <p:cNvSpPr txBox="1"/>
          <p:nvPr/>
        </p:nvSpPr>
        <p:spPr>
          <a:xfrm>
            <a:off x="4032243" y="4964958"/>
            <a:ext cx="637540" cy="272415"/>
          </a:xfrm>
          <a:prstGeom prst="rect">
            <a:avLst/>
          </a:prstGeom>
        </p:spPr>
        <p:txBody>
          <a:bodyPr vert="horz" wrap="square" lIns="0" tIns="0" rIns="0" bIns="0" rtlCol="0">
            <a:spAutoFit/>
          </a:bodyPr>
          <a:lstStyle/>
          <a:p>
            <a:pPr marL="12700">
              <a:lnSpc>
                <a:spcPct val="100000"/>
              </a:lnSpc>
            </a:pPr>
            <a:r>
              <a:rPr sz="1650" spc="-45" dirty="0">
                <a:solidFill>
                  <a:srgbClr val="474C55"/>
                </a:solidFill>
                <a:latin typeface="Century Gothic"/>
                <a:cs typeface="Century Gothic"/>
              </a:rPr>
              <a:t>+243%</a:t>
            </a:r>
            <a:endParaRPr sz="1650">
              <a:latin typeface="Century Gothic"/>
              <a:cs typeface="Century Gothic"/>
            </a:endParaRPr>
          </a:p>
        </p:txBody>
      </p:sp>
      <p:sp>
        <p:nvSpPr>
          <p:cNvPr id="38" name="object 38"/>
          <p:cNvSpPr txBox="1"/>
          <p:nvPr/>
        </p:nvSpPr>
        <p:spPr>
          <a:xfrm>
            <a:off x="4027541" y="5697726"/>
            <a:ext cx="643890" cy="259079"/>
          </a:xfrm>
          <a:prstGeom prst="rect">
            <a:avLst/>
          </a:prstGeom>
        </p:spPr>
        <p:txBody>
          <a:bodyPr vert="horz" wrap="square" lIns="0" tIns="0" rIns="0" bIns="0" rtlCol="0">
            <a:spAutoFit/>
          </a:bodyPr>
          <a:lstStyle/>
          <a:p>
            <a:pPr>
              <a:lnSpc>
                <a:spcPct val="100000"/>
              </a:lnSpc>
            </a:pPr>
            <a:r>
              <a:rPr sz="1650" spc="-15" dirty="0">
                <a:solidFill>
                  <a:srgbClr val="009444"/>
                </a:solidFill>
                <a:latin typeface="Century Gothic"/>
                <a:cs typeface="Century Gothic"/>
              </a:rPr>
              <a:t>+147%</a:t>
            </a:r>
            <a:endParaRPr sz="1650">
              <a:latin typeface="Century Gothic"/>
              <a:cs typeface="Century Gothic"/>
            </a:endParaRPr>
          </a:p>
        </p:txBody>
      </p:sp>
      <p:sp>
        <p:nvSpPr>
          <p:cNvPr id="39" name="object 39"/>
          <p:cNvSpPr txBox="1"/>
          <p:nvPr/>
        </p:nvSpPr>
        <p:spPr>
          <a:xfrm>
            <a:off x="3805561" y="2244736"/>
            <a:ext cx="1154430" cy="266065"/>
          </a:xfrm>
          <a:prstGeom prst="rect">
            <a:avLst/>
          </a:prstGeom>
        </p:spPr>
        <p:txBody>
          <a:bodyPr vert="horz" wrap="square" lIns="0" tIns="0" rIns="0" bIns="0" rtlCol="0">
            <a:spAutoFit/>
          </a:bodyPr>
          <a:lstStyle/>
          <a:p>
            <a:pPr algn="ctr">
              <a:lnSpc>
                <a:spcPct val="100000"/>
              </a:lnSpc>
            </a:pPr>
            <a:r>
              <a:rPr sz="800" spc="65" dirty="0">
                <a:solidFill>
                  <a:srgbClr val="474C55"/>
                </a:solidFill>
                <a:latin typeface="Tahoma"/>
                <a:cs typeface="Tahoma"/>
              </a:rPr>
              <a:t>S&amp;P</a:t>
            </a:r>
            <a:r>
              <a:rPr sz="800" spc="-120" dirty="0">
                <a:solidFill>
                  <a:srgbClr val="474C55"/>
                </a:solidFill>
                <a:latin typeface="Tahoma"/>
                <a:cs typeface="Tahoma"/>
              </a:rPr>
              <a:t> </a:t>
            </a:r>
            <a:r>
              <a:rPr sz="800" spc="-5" dirty="0">
                <a:solidFill>
                  <a:srgbClr val="474C55"/>
                </a:solidFill>
                <a:latin typeface="Tahoma"/>
                <a:cs typeface="Tahoma"/>
              </a:rPr>
              <a:t>500</a:t>
            </a:r>
            <a:endParaRPr sz="800">
              <a:latin typeface="Tahoma"/>
              <a:cs typeface="Tahoma"/>
            </a:endParaRPr>
          </a:p>
          <a:p>
            <a:pPr algn="ctr">
              <a:lnSpc>
                <a:spcPct val="100000"/>
              </a:lnSpc>
              <a:spcBef>
                <a:spcPts val="40"/>
              </a:spcBef>
            </a:pPr>
            <a:r>
              <a:rPr sz="800" spc="-15" dirty="0">
                <a:solidFill>
                  <a:srgbClr val="474C55"/>
                </a:solidFill>
                <a:latin typeface="Tahoma"/>
                <a:cs typeface="Tahoma"/>
              </a:rPr>
              <a:t>(TOTAL </a:t>
            </a:r>
            <a:r>
              <a:rPr sz="800" spc="30" dirty="0">
                <a:solidFill>
                  <a:srgbClr val="474C55"/>
                </a:solidFill>
                <a:latin typeface="Tahoma"/>
                <a:cs typeface="Tahoma"/>
              </a:rPr>
              <a:t>RETURN)</a:t>
            </a:r>
            <a:r>
              <a:rPr sz="800" spc="-160" dirty="0">
                <a:solidFill>
                  <a:srgbClr val="474C55"/>
                </a:solidFill>
                <a:latin typeface="Tahoma"/>
                <a:cs typeface="Tahoma"/>
              </a:rPr>
              <a:t> </a:t>
            </a:r>
            <a:r>
              <a:rPr sz="800" spc="15" dirty="0">
                <a:solidFill>
                  <a:srgbClr val="474C55"/>
                </a:solidFill>
                <a:latin typeface="Tahoma"/>
                <a:cs typeface="Tahoma"/>
              </a:rPr>
              <a:t>INDEX</a:t>
            </a:r>
            <a:endParaRPr sz="800">
              <a:latin typeface="Tahoma"/>
              <a:cs typeface="Tahoma"/>
            </a:endParaRPr>
          </a:p>
        </p:txBody>
      </p:sp>
      <p:sp>
        <p:nvSpPr>
          <p:cNvPr id="40" name="object 40"/>
          <p:cNvSpPr txBox="1"/>
          <p:nvPr/>
        </p:nvSpPr>
        <p:spPr>
          <a:xfrm>
            <a:off x="3107066" y="2311052"/>
            <a:ext cx="340995" cy="139065"/>
          </a:xfrm>
          <a:prstGeom prst="rect">
            <a:avLst/>
          </a:prstGeom>
        </p:spPr>
        <p:txBody>
          <a:bodyPr vert="horz" wrap="square" lIns="0" tIns="0" rIns="0" bIns="0" rtlCol="0">
            <a:spAutoFit/>
          </a:bodyPr>
          <a:lstStyle/>
          <a:p>
            <a:pPr marL="12700">
              <a:lnSpc>
                <a:spcPct val="100000"/>
              </a:lnSpc>
            </a:pPr>
            <a:r>
              <a:rPr sz="800" spc="25" dirty="0">
                <a:solidFill>
                  <a:srgbClr val="474C55"/>
                </a:solidFill>
                <a:latin typeface="Tahoma"/>
                <a:cs typeface="Tahoma"/>
              </a:rPr>
              <a:t>YEARS</a:t>
            </a:r>
            <a:endParaRPr sz="800">
              <a:latin typeface="Tahoma"/>
              <a:cs typeface="Tahoma"/>
            </a:endParaRPr>
          </a:p>
        </p:txBody>
      </p:sp>
      <p:sp>
        <p:nvSpPr>
          <p:cNvPr id="41" name="object 41"/>
          <p:cNvSpPr txBox="1"/>
          <p:nvPr/>
        </p:nvSpPr>
        <p:spPr>
          <a:xfrm>
            <a:off x="5218044" y="2243828"/>
            <a:ext cx="636905" cy="271780"/>
          </a:xfrm>
          <a:prstGeom prst="rect">
            <a:avLst/>
          </a:prstGeom>
        </p:spPr>
        <p:txBody>
          <a:bodyPr vert="horz" wrap="square" lIns="0" tIns="0" rIns="0" bIns="0" rtlCol="0">
            <a:spAutoFit/>
          </a:bodyPr>
          <a:lstStyle/>
          <a:p>
            <a:pPr marL="43180" marR="5080" indent="-31115">
              <a:lnSpc>
                <a:spcPct val="104400"/>
              </a:lnSpc>
            </a:pPr>
            <a:r>
              <a:rPr sz="800" spc="5" dirty="0">
                <a:solidFill>
                  <a:srgbClr val="474C55"/>
                </a:solidFill>
                <a:latin typeface="Tahoma"/>
                <a:cs typeface="Tahoma"/>
              </a:rPr>
              <a:t>DIVERSIFIED  </a:t>
            </a:r>
            <a:r>
              <a:rPr sz="800" spc="10" dirty="0">
                <a:solidFill>
                  <a:srgbClr val="474C55"/>
                </a:solidFill>
                <a:latin typeface="Tahoma"/>
                <a:cs typeface="Tahoma"/>
              </a:rPr>
              <a:t>PORTFOLIO</a:t>
            </a:r>
            <a:endParaRPr sz="800">
              <a:latin typeface="Tahoma"/>
              <a:cs typeface="Tahoma"/>
            </a:endParaRPr>
          </a:p>
        </p:txBody>
      </p:sp>
      <p:sp>
        <p:nvSpPr>
          <p:cNvPr id="42" name="object 42"/>
          <p:cNvSpPr txBox="1"/>
          <p:nvPr/>
        </p:nvSpPr>
        <p:spPr>
          <a:xfrm>
            <a:off x="6546915" y="2311052"/>
            <a:ext cx="449580" cy="139065"/>
          </a:xfrm>
          <a:prstGeom prst="rect">
            <a:avLst/>
          </a:prstGeom>
        </p:spPr>
        <p:txBody>
          <a:bodyPr vert="horz" wrap="square" lIns="0" tIns="0" rIns="0" bIns="0" rtlCol="0">
            <a:spAutoFit/>
          </a:bodyPr>
          <a:lstStyle/>
          <a:p>
            <a:pPr marL="12700">
              <a:lnSpc>
                <a:spcPct val="100000"/>
              </a:lnSpc>
            </a:pPr>
            <a:r>
              <a:rPr sz="800" spc="20" dirty="0">
                <a:solidFill>
                  <a:srgbClr val="474C55"/>
                </a:solidFill>
                <a:latin typeface="Tahoma"/>
                <a:cs typeface="Tahoma"/>
              </a:rPr>
              <a:t>A</a:t>
            </a:r>
            <a:r>
              <a:rPr sz="800" spc="15" dirty="0">
                <a:solidFill>
                  <a:srgbClr val="474C55"/>
                </a:solidFill>
                <a:latin typeface="Tahoma"/>
                <a:cs typeface="Tahoma"/>
              </a:rPr>
              <a:t>D</a:t>
            </a:r>
            <a:r>
              <a:rPr sz="800" spc="-5" dirty="0">
                <a:solidFill>
                  <a:srgbClr val="474C55"/>
                </a:solidFill>
                <a:latin typeface="Tahoma"/>
                <a:cs typeface="Tahoma"/>
              </a:rPr>
              <a:t>VISOR</a:t>
            </a:r>
            <a:endParaRPr sz="800">
              <a:latin typeface="Tahoma"/>
              <a:cs typeface="Tahoma"/>
            </a:endParaRPr>
          </a:p>
        </p:txBody>
      </p:sp>
      <p:sp>
        <p:nvSpPr>
          <p:cNvPr id="43" name="object 43"/>
          <p:cNvSpPr txBox="1"/>
          <p:nvPr/>
        </p:nvSpPr>
        <p:spPr>
          <a:xfrm>
            <a:off x="7811910" y="2311052"/>
            <a:ext cx="383540" cy="139065"/>
          </a:xfrm>
          <a:prstGeom prst="rect">
            <a:avLst/>
          </a:prstGeom>
        </p:spPr>
        <p:txBody>
          <a:bodyPr vert="horz" wrap="square" lIns="0" tIns="0" rIns="0" bIns="0" rtlCol="0">
            <a:spAutoFit/>
          </a:bodyPr>
          <a:lstStyle/>
          <a:p>
            <a:pPr marL="12700">
              <a:lnSpc>
                <a:spcPct val="100000"/>
              </a:lnSpc>
            </a:pPr>
            <a:r>
              <a:rPr sz="800" spc="30" dirty="0">
                <a:solidFill>
                  <a:srgbClr val="474C55"/>
                </a:solidFill>
                <a:latin typeface="Tahoma"/>
                <a:cs typeface="Tahoma"/>
              </a:rPr>
              <a:t>CLIENT</a:t>
            </a:r>
            <a:endParaRPr sz="800">
              <a:latin typeface="Tahoma"/>
              <a:cs typeface="Tahoma"/>
            </a:endParaRPr>
          </a:p>
        </p:txBody>
      </p:sp>
      <p:sp>
        <p:nvSpPr>
          <p:cNvPr id="44" name="object 44"/>
          <p:cNvSpPr/>
          <p:nvPr/>
        </p:nvSpPr>
        <p:spPr>
          <a:xfrm>
            <a:off x="2773042" y="4031713"/>
            <a:ext cx="6826250" cy="0"/>
          </a:xfrm>
          <a:custGeom>
            <a:avLst/>
            <a:gdLst/>
            <a:ahLst/>
            <a:cxnLst/>
            <a:rect l="l" t="t" r="r" b="b"/>
            <a:pathLst>
              <a:path w="6826250">
                <a:moveTo>
                  <a:pt x="0" y="0"/>
                </a:moveTo>
                <a:lnTo>
                  <a:pt x="6826148" y="0"/>
                </a:lnTo>
              </a:path>
            </a:pathLst>
          </a:custGeom>
          <a:ln w="3314">
            <a:solidFill>
              <a:srgbClr val="474C55"/>
            </a:solidFill>
          </a:ln>
        </p:spPr>
        <p:txBody>
          <a:bodyPr wrap="square" lIns="0" tIns="0" rIns="0" bIns="0" rtlCol="0"/>
          <a:lstStyle/>
          <a:p>
            <a:endParaRPr/>
          </a:p>
        </p:txBody>
      </p:sp>
      <p:sp>
        <p:nvSpPr>
          <p:cNvPr id="45" name="object 45"/>
          <p:cNvSpPr/>
          <p:nvPr/>
        </p:nvSpPr>
        <p:spPr>
          <a:xfrm>
            <a:off x="2773042" y="2567006"/>
            <a:ext cx="6826250" cy="0"/>
          </a:xfrm>
          <a:custGeom>
            <a:avLst/>
            <a:gdLst/>
            <a:ahLst/>
            <a:cxnLst/>
            <a:rect l="l" t="t" r="r" b="b"/>
            <a:pathLst>
              <a:path w="6826250">
                <a:moveTo>
                  <a:pt x="0" y="0"/>
                </a:moveTo>
                <a:lnTo>
                  <a:pt x="6826148" y="0"/>
                </a:lnTo>
              </a:path>
            </a:pathLst>
          </a:custGeom>
          <a:ln w="3314">
            <a:solidFill>
              <a:srgbClr val="474C55"/>
            </a:solidFill>
          </a:ln>
        </p:spPr>
        <p:txBody>
          <a:bodyPr wrap="square" lIns="0" tIns="0" rIns="0" bIns="0" rtlCol="0"/>
          <a:lstStyle/>
          <a:p>
            <a:endParaRPr/>
          </a:p>
        </p:txBody>
      </p:sp>
      <p:sp>
        <p:nvSpPr>
          <p:cNvPr id="46" name="object 46"/>
          <p:cNvSpPr/>
          <p:nvPr/>
        </p:nvSpPr>
        <p:spPr>
          <a:xfrm>
            <a:off x="2773042" y="4764067"/>
            <a:ext cx="6826250" cy="0"/>
          </a:xfrm>
          <a:custGeom>
            <a:avLst/>
            <a:gdLst/>
            <a:ahLst/>
            <a:cxnLst/>
            <a:rect l="l" t="t" r="r" b="b"/>
            <a:pathLst>
              <a:path w="6826250">
                <a:moveTo>
                  <a:pt x="0" y="0"/>
                </a:moveTo>
                <a:lnTo>
                  <a:pt x="6826148" y="0"/>
                </a:lnTo>
              </a:path>
            </a:pathLst>
          </a:custGeom>
          <a:ln w="3314">
            <a:solidFill>
              <a:srgbClr val="474C55"/>
            </a:solidFill>
          </a:ln>
        </p:spPr>
        <p:txBody>
          <a:bodyPr wrap="square" lIns="0" tIns="0" rIns="0" bIns="0" rtlCol="0"/>
          <a:lstStyle/>
          <a:p>
            <a:endParaRPr/>
          </a:p>
        </p:txBody>
      </p:sp>
      <p:sp>
        <p:nvSpPr>
          <p:cNvPr id="47" name="object 47"/>
          <p:cNvSpPr txBox="1"/>
          <p:nvPr/>
        </p:nvSpPr>
        <p:spPr>
          <a:xfrm>
            <a:off x="7637174" y="5541120"/>
            <a:ext cx="810895" cy="511175"/>
          </a:xfrm>
          <a:prstGeom prst="rect">
            <a:avLst/>
          </a:prstGeom>
        </p:spPr>
        <p:txBody>
          <a:bodyPr vert="horz" wrap="square" lIns="0" tIns="0" rIns="0" bIns="0" rtlCol="0">
            <a:spAutoFit/>
          </a:bodyPr>
          <a:lstStyle/>
          <a:p>
            <a:pPr marR="5080" algn="ctr">
              <a:lnSpc>
                <a:spcPts val="1360"/>
              </a:lnSpc>
            </a:pPr>
            <a:r>
              <a:rPr sz="1150" spc="50" dirty="0">
                <a:solidFill>
                  <a:srgbClr val="474C55"/>
                </a:solidFill>
                <a:latin typeface="Arial Narrow"/>
                <a:cs typeface="Arial Narrow"/>
              </a:rPr>
              <a:t>“Wow,  </a:t>
            </a:r>
            <a:r>
              <a:rPr sz="1150" spc="35" dirty="0">
                <a:solidFill>
                  <a:srgbClr val="474C55"/>
                </a:solidFill>
                <a:latin typeface="Arial Narrow"/>
                <a:cs typeface="Arial Narrow"/>
              </a:rPr>
              <a:t>diversification  </a:t>
            </a:r>
            <a:r>
              <a:rPr sz="1150" spc="30" dirty="0">
                <a:solidFill>
                  <a:srgbClr val="474C55"/>
                </a:solidFill>
                <a:latin typeface="Arial Narrow"/>
                <a:cs typeface="Arial Narrow"/>
              </a:rPr>
              <a:t>can</a:t>
            </a:r>
            <a:r>
              <a:rPr sz="1150" spc="-150" dirty="0">
                <a:solidFill>
                  <a:srgbClr val="474C55"/>
                </a:solidFill>
                <a:latin typeface="Arial Narrow"/>
                <a:cs typeface="Arial Narrow"/>
              </a:rPr>
              <a:t> </a:t>
            </a:r>
            <a:r>
              <a:rPr sz="1150" spc="70" dirty="0">
                <a:solidFill>
                  <a:srgbClr val="474C55"/>
                </a:solidFill>
                <a:latin typeface="Arial Narrow"/>
                <a:cs typeface="Arial Narrow"/>
              </a:rPr>
              <a:t>work!”</a:t>
            </a:r>
            <a:endParaRPr sz="1150">
              <a:latin typeface="Arial Narrow"/>
              <a:cs typeface="Arial Narrow"/>
            </a:endParaRPr>
          </a:p>
        </p:txBody>
      </p:sp>
      <p:sp>
        <p:nvSpPr>
          <p:cNvPr id="48" name="object 48"/>
          <p:cNvSpPr txBox="1"/>
          <p:nvPr/>
        </p:nvSpPr>
        <p:spPr>
          <a:xfrm>
            <a:off x="6377954" y="5629533"/>
            <a:ext cx="885190" cy="338455"/>
          </a:xfrm>
          <a:prstGeom prst="rect">
            <a:avLst/>
          </a:prstGeom>
        </p:spPr>
        <p:txBody>
          <a:bodyPr vert="horz" wrap="square" lIns="0" tIns="0" rIns="0" bIns="0" rtlCol="0">
            <a:spAutoFit/>
          </a:bodyPr>
          <a:lstStyle/>
          <a:p>
            <a:pPr marL="149860" marR="5080" indent="-150495">
              <a:lnSpc>
                <a:spcPts val="1360"/>
              </a:lnSpc>
            </a:pPr>
            <a:r>
              <a:rPr sz="1150" spc="40" dirty="0">
                <a:solidFill>
                  <a:srgbClr val="474C55"/>
                </a:solidFill>
                <a:latin typeface="Arial Narrow"/>
                <a:cs typeface="Arial Narrow"/>
              </a:rPr>
              <a:t>“Diversification  </a:t>
            </a:r>
            <a:r>
              <a:rPr sz="1150" spc="30" dirty="0">
                <a:solidFill>
                  <a:srgbClr val="474C55"/>
                </a:solidFill>
                <a:latin typeface="Arial Narrow"/>
                <a:cs typeface="Arial Narrow"/>
              </a:rPr>
              <a:t>can</a:t>
            </a:r>
            <a:r>
              <a:rPr sz="1150" spc="-155" dirty="0">
                <a:solidFill>
                  <a:srgbClr val="474C55"/>
                </a:solidFill>
                <a:latin typeface="Arial Narrow"/>
                <a:cs typeface="Arial Narrow"/>
              </a:rPr>
              <a:t> </a:t>
            </a:r>
            <a:r>
              <a:rPr sz="1150" spc="75" dirty="0">
                <a:solidFill>
                  <a:srgbClr val="474C55"/>
                </a:solidFill>
                <a:latin typeface="Arial Narrow"/>
                <a:cs typeface="Arial Narrow"/>
              </a:rPr>
              <a:t>work”</a:t>
            </a:r>
            <a:endParaRPr sz="1150">
              <a:latin typeface="Arial Narrow"/>
              <a:cs typeface="Arial Narrow"/>
            </a:endParaRPr>
          </a:p>
        </p:txBody>
      </p:sp>
      <p:sp>
        <p:nvSpPr>
          <p:cNvPr id="49" name="object 49"/>
          <p:cNvSpPr/>
          <p:nvPr/>
        </p:nvSpPr>
        <p:spPr>
          <a:xfrm>
            <a:off x="8877294" y="2727773"/>
            <a:ext cx="410845" cy="410845"/>
          </a:xfrm>
          <a:custGeom>
            <a:avLst/>
            <a:gdLst/>
            <a:ahLst/>
            <a:cxnLst/>
            <a:rect l="l" t="t" r="r" b="b"/>
            <a:pathLst>
              <a:path w="410845" h="410844">
                <a:moveTo>
                  <a:pt x="205409" y="0"/>
                </a:moveTo>
                <a:lnTo>
                  <a:pt x="158317" y="5425"/>
                </a:lnTo>
                <a:lnTo>
                  <a:pt x="115084" y="20879"/>
                </a:lnTo>
                <a:lnTo>
                  <a:pt x="76945" y="45128"/>
                </a:lnTo>
                <a:lnTo>
                  <a:pt x="45132" y="76939"/>
                </a:lnTo>
                <a:lnTo>
                  <a:pt x="20881" y="115079"/>
                </a:lnTo>
                <a:lnTo>
                  <a:pt x="5426" y="158313"/>
                </a:lnTo>
                <a:lnTo>
                  <a:pt x="0" y="205409"/>
                </a:lnTo>
                <a:lnTo>
                  <a:pt x="5426" y="252505"/>
                </a:lnTo>
                <a:lnTo>
                  <a:pt x="20881" y="295740"/>
                </a:lnTo>
                <a:lnTo>
                  <a:pt x="45132" y="333879"/>
                </a:lnTo>
                <a:lnTo>
                  <a:pt x="76945" y="365690"/>
                </a:lnTo>
                <a:lnTo>
                  <a:pt x="115084" y="389940"/>
                </a:lnTo>
                <a:lnTo>
                  <a:pt x="158317" y="405394"/>
                </a:lnTo>
                <a:lnTo>
                  <a:pt x="205409" y="410819"/>
                </a:lnTo>
                <a:lnTo>
                  <a:pt x="252510" y="405394"/>
                </a:lnTo>
                <a:lnTo>
                  <a:pt x="295748" y="389940"/>
                </a:lnTo>
                <a:lnTo>
                  <a:pt x="333889" y="365690"/>
                </a:lnTo>
                <a:lnTo>
                  <a:pt x="365702" y="333879"/>
                </a:lnTo>
                <a:lnTo>
                  <a:pt x="389952" y="295740"/>
                </a:lnTo>
                <a:lnTo>
                  <a:pt x="405406" y="252505"/>
                </a:lnTo>
                <a:lnTo>
                  <a:pt x="410832" y="205409"/>
                </a:lnTo>
                <a:lnTo>
                  <a:pt x="405406" y="158313"/>
                </a:lnTo>
                <a:lnTo>
                  <a:pt x="389952" y="115079"/>
                </a:lnTo>
                <a:lnTo>
                  <a:pt x="365702" y="76939"/>
                </a:lnTo>
                <a:lnTo>
                  <a:pt x="333889" y="45128"/>
                </a:lnTo>
                <a:lnTo>
                  <a:pt x="295748" y="20879"/>
                </a:lnTo>
                <a:lnTo>
                  <a:pt x="252510" y="5425"/>
                </a:lnTo>
                <a:lnTo>
                  <a:pt x="205409" y="0"/>
                </a:lnTo>
                <a:close/>
              </a:path>
            </a:pathLst>
          </a:custGeom>
          <a:solidFill>
            <a:srgbClr val="DA1A31"/>
          </a:solidFill>
        </p:spPr>
        <p:txBody>
          <a:bodyPr wrap="square" lIns="0" tIns="0" rIns="0" bIns="0" rtlCol="0"/>
          <a:lstStyle/>
          <a:p>
            <a:endParaRPr/>
          </a:p>
        </p:txBody>
      </p:sp>
      <p:sp>
        <p:nvSpPr>
          <p:cNvPr id="50" name="object 50"/>
          <p:cNvSpPr/>
          <p:nvPr/>
        </p:nvSpPr>
        <p:spPr>
          <a:xfrm>
            <a:off x="8976049" y="2810922"/>
            <a:ext cx="213360" cy="245745"/>
          </a:xfrm>
          <a:custGeom>
            <a:avLst/>
            <a:gdLst/>
            <a:ahLst/>
            <a:cxnLst/>
            <a:rect l="l" t="t" r="r" b="b"/>
            <a:pathLst>
              <a:path w="213359" h="245744">
                <a:moveTo>
                  <a:pt x="210629" y="103111"/>
                </a:moveTo>
                <a:lnTo>
                  <a:pt x="2679" y="103111"/>
                </a:lnTo>
                <a:lnTo>
                  <a:pt x="0" y="108521"/>
                </a:lnTo>
                <a:lnTo>
                  <a:pt x="104406" y="245287"/>
                </a:lnTo>
                <a:lnTo>
                  <a:pt x="108915" y="245287"/>
                </a:lnTo>
                <a:lnTo>
                  <a:pt x="213309" y="108521"/>
                </a:lnTo>
                <a:lnTo>
                  <a:pt x="210629" y="103111"/>
                </a:lnTo>
                <a:close/>
              </a:path>
              <a:path w="213359" h="245744">
                <a:moveTo>
                  <a:pt x="158013" y="0"/>
                </a:moveTo>
                <a:lnTo>
                  <a:pt x="55295" y="0"/>
                </a:lnTo>
                <a:lnTo>
                  <a:pt x="52743" y="2552"/>
                </a:lnTo>
                <a:lnTo>
                  <a:pt x="52743" y="100558"/>
                </a:lnTo>
                <a:lnTo>
                  <a:pt x="50177" y="103111"/>
                </a:lnTo>
                <a:lnTo>
                  <a:pt x="163131" y="103111"/>
                </a:lnTo>
                <a:lnTo>
                  <a:pt x="160578" y="100558"/>
                </a:lnTo>
                <a:lnTo>
                  <a:pt x="160578" y="2552"/>
                </a:lnTo>
                <a:lnTo>
                  <a:pt x="158013" y="0"/>
                </a:lnTo>
                <a:close/>
              </a:path>
            </a:pathLst>
          </a:custGeom>
          <a:solidFill>
            <a:srgbClr val="FFFFFF"/>
          </a:solidFill>
        </p:spPr>
        <p:txBody>
          <a:bodyPr wrap="square" lIns="0" tIns="0" rIns="0" bIns="0" rtlCol="0"/>
          <a:lstStyle/>
          <a:p>
            <a:endParaRPr/>
          </a:p>
        </p:txBody>
      </p:sp>
      <p:sp>
        <p:nvSpPr>
          <p:cNvPr id="51" name="object 51"/>
          <p:cNvSpPr/>
          <p:nvPr/>
        </p:nvSpPr>
        <p:spPr>
          <a:xfrm>
            <a:off x="8877294" y="4187365"/>
            <a:ext cx="410845" cy="410845"/>
          </a:xfrm>
          <a:custGeom>
            <a:avLst/>
            <a:gdLst/>
            <a:ahLst/>
            <a:cxnLst/>
            <a:rect l="l" t="t" r="r" b="b"/>
            <a:pathLst>
              <a:path w="410845" h="410845">
                <a:moveTo>
                  <a:pt x="205409" y="0"/>
                </a:moveTo>
                <a:lnTo>
                  <a:pt x="158317" y="5424"/>
                </a:lnTo>
                <a:lnTo>
                  <a:pt x="115084" y="20877"/>
                </a:lnTo>
                <a:lnTo>
                  <a:pt x="76945" y="45124"/>
                </a:lnTo>
                <a:lnTo>
                  <a:pt x="45132" y="76934"/>
                </a:lnTo>
                <a:lnTo>
                  <a:pt x="20881" y="115073"/>
                </a:lnTo>
                <a:lnTo>
                  <a:pt x="5426" y="158309"/>
                </a:lnTo>
                <a:lnTo>
                  <a:pt x="0" y="205409"/>
                </a:lnTo>
                <a:lnTo>
                  <a:pt x="5426" y="252505"/>
                </a:lnTo>
                <a:lnTo>
                  <a:pt x="20881" y="295740"/>
                </a:lnTo>
                <a:lnTo>
                  <a:pt x="45132" y="333879"/>
                </a:lnTo>
                <a:lnTo>
                  <a:pt x="76945" y="365690"/>
                </a:lnTo>
                <a:lnTo>
                  <a:pt x="115084" y="389940"/>
                </a:lnTo>
                <a:lnTo>
                  <a:pt x="158317" y="405394"/>
                </a:lnTo>
                <a:lnTo>
                  <a:pt x="205409" y="410819"/>
                </a:lnTo>
                <a:lnTo>
                  <a:pt x="252510" y="405394"/>
                </a:lnTo>
                <a:lnTo>
                  <a:pt x="295748" y="389940"/>
                </a:lnTo>
                <a:lnTo>
                  <a:pt x="333889" y="365690"/>
                </a:lnTo>
                <a:lnTo>
                  <a:pt x="365702" y="333879"/>
                </a:lnTo>
                <a:lnTo>
                  <a:pt x="389952" y="295740"/>
                </a:lnTo>
                <a:lnTo>
                  <a:pt x="405406" y="252505"/>
                </a:lnTo>
                <a:lnTo>
                  <a:pt x="410832" y="205409"/>
                </a:lnTo>
                <a:lnTo>
                  <a:pt x="405406" y="158309"/>
                </a:lnTo>
                <a:lnTo>
                  <a:pt x="389952" y="115073"/>
                </a:lnTo>
                <a:lnTo>
                  <a:pt x="365702" y="76934"/>
                </a:lnTo>
                <a:lnTo>
                  <a:pt x="333889" y="45124"/>
                </a:lnTo>
                <a:lnTo>
                  <a:pt x="295748" y="20877"/>
                </a:lnTo>
                <a:lnTo>
                  <a:pt x="252510" y="5424"/>
                </a:lnTo>
                <a:lnTo>
                  <a:pt x="205409" y="0"/>
                </a:lnTo>
                <a:close/>
              </a:path>
            </a:pathLst>
          </a:custGeom>
          <a:solidFill>
            <a:srgbClr val="DA1A31"/>
          </a:solidFill>
        </p:spPr>
        <p:txBody>
          <a:bodyPr wrap="square" lIns="0" tIns="0" rIns="0" bIns="0" rtlCol="0"/>
          <a:lstStyle/>
          <a:p>
            <a:endParaRPr/>
          </a:p>
        </p:txBody>
      </p:sp>
      <p:sp>
        <p:nvSpPr>
          <p:cNvPr id="52" name="object 52"/>
          <p:cNvSpPr/>
          <p:nvPr/>
        </p:nvSpPr>
        <p:spPr>
          <a:xfrm>
            <a:off x="8976049" y="4270507"/>
            <a:ext cx="213360" cy="245745"/>
          </a:xfrm>
          <a:custGeom>
            <a:avLst/>
            <a:gdLst/>
            <a:ahLst/>
            <a:cxnLst/>
            <a:rect l="l" t="t" r="r" b="b"/>
            <a:pathLst>
              <a:path w="213359" h="245745">
                <a:moveTo>
                  <a:pt x="210629" y="103123"/>
                </a:moveTo>
                <a:lnTo>
                  <a:pt x="2679" y="103123"/>
                </a:lnTo>
                <a:lnTo>
                  <a:pt x="0" y="108534"/>
                </a:lnTo>
                <a:lnTo>
                  <a:pt x="104406" y="245287"/>
                </a:lnTo>
                <a:lnTo>
                  <a:pt x="108915" y="245287"/>
                </a:lnTo>
                <a:lnTo>
                  <a:pt x="213309" y="108534"/>
                </a:lnTo>
                <a:lnTo>
                  <a:pt x="210629" y="103123"/>
                </a:lnTo>
                <a:close/>
              </a:path>
              <a:path w="213359" h="245745">
                <a:moveTo>
                  <a:pt x="158013" y="0"/>
                </a:moveTo>
                <a:lnTo>
                  <a:pt x="55295" y="0"/>
                </a:lnTo>
                <a:lnTo>
                  <a:pt x="52743" y="2552"/>
                </a:lnTo>
                <a:lnTo>
                  <a:pt x="52743" y="100558"/>
                </a:lnTo>
                <a:lnTo>
                  <a:pt x="50177" y="103123"/>
                </a:lnTo>
                <a:lnTo>
                  <a:pt x="163131" y="103123"/>
                </a:lnTo>
                <a:lnTo>
                  <a:pt x="160578" y="100558"/>
                </a:lnTo>
                <a:lnTo>
                  <a:pt x="160578" y="2552"/>
                </a:lnTo>
                <a:lnTo>
                  <a:pt x="158013" y="0"/>
                </a:lnTo>
                <a:close/>
              </a:path>
            </a:pathLst>
          </a:custGeom>
          <a:solidFill>
            <a:srgbClr val="FFFFFF"/>
          </a:solidFill>
        </p:spPr>
        <p:txBody>
          <a:bodyPr wrap="square" lIns="0" tIns="0" rIns="0" bIns="0" rtlCol="0"/>
          <a:lstStyle/>
          <a:p>
            <a:endParaRPr/>
          </a:p>
        </p:txBody>
      </p:sp>
      <p:sp>
        <p:nvSpPr>
          <p:cNvPr id="53" name="object 53"/>
          <p:cNvSpPr/>
          <p:nvPr/>
        </p:nvSpPr>
        <p:spPr>
          <a:xfrm>
            <a:off x="8871127" y="3460126"/>
            <a:ext cx="410845" cy="410845"/>
          </a:xfrm>
          <a:custGeom>
            <a:avLst/>
            <a:gdLst/>
            <a:ahLst/>
            <a:cxnLst/>
            <a:rect l="l" t="t" r="r" b="b"/>
            <a:pathLst>
              <a:path w="410845" h="410845">
                <a:moveTo>
                  <a:pt x="205397" y="0"/>
                </a:moveTo>
                <a:lnTo>
                  <a:pt x="158305" y="5425"/>
                </a:lnTo>
                <a:lnTo>
                  <a:pt x="115074" y="20879"/>
                </a:lnTo>
                <a:lnTo>
                  <a:pt x="76937" y="45128"/>
                </a:lnTo>
                <a:lnTo>
                  <a:pt x="45127" y="76939"/>
                </a:lnTo>
                <a:lnTo>
                  <a:pt x="20879" y="115079"/>
                </a:lnTo>
                <a:lnTo>
                  <a:pt x="5425" y="158313"/>
                </a:lnTo>
                <a:lnTo>
                  <a:pt x="0" y="205409"/>
                </a:lnTo>
                <a:lnTo>
                  <a:pt x="5425" y="252505"/>
                </a:lnTo>
                <a:lnTo>
                  <a:pt x="20879" y="295740"/>
                </a:lnTo>
                <a:lnTo>
                  <a:pt x="45127" y="333879"/>
                </a:lnTo>
                <a:lnTo>
                  <a:pt x="76937" y="365690"/>
                </a:lnTo>
                <a:lnTo>
                  <a:pt x="115074" y="389940"/>
                </a:lnTo>
                <a:lnTo>
                  <a:pt x="158305" y="405394"/>
                </a:lnTo>
                <a:lnTo>
                  <a:pt x="205397" y="410819"/>
                </a:lnTo>
                <a:lnTo>
                  <a:pt x="252497" y="405394"/>
                </a:lnTo>
                <a:lnTo>
                  <a:pt x="295735" y="389940"/>
                </a:lnTo>
                <a:lnTo>
                  <a:pt x="333877" y="365690"/>
                </a:lnTo>
                <a:lnTo>
                  <a:pt x="365689" y="333879"/>
                </a:lnTo>
                <a:lnTo>
                  <a:pt x="389939" y="295740"/>
                </a:lnTo>
                <a:lnTo>
                  <a:pt x="405394" y="252505"/>
                </a:lnTo>
                <a:lnTo>
                  <a:pt x="410819" y="205409"/>
                </a:lnTo>
                <a:lnTo>
                  <a:pt x="405394" y="158313"/>
                </a:lnTo>
                <a:lnTo>
                  <a:pt x="389939" y="115079"/>
                </a:lnTo>
                <a:lnTo>
                  <a:pt x="365689" y="76939"/>
                </a:lnTo>
                <a:lnTo>
                  <a:pt x="333877" y="45128"/>
                </a:lnTo>
                <a:lnTo>
                  <a:pt x="295735" y="20879"/>
                </a:lnTo>
                <a:lnTo>
                  <a:pt x="252497" y="5425"/>
                </a:lnTo>
                <a:lnTo>
                  <a:pt x="205397" y="0"/>
                </a:lnTo>
                <a:close/>
              </a:path>
            </a:pathLst>
          </a:custGeom>
          <a:solidFill>
            <a:srgbClr val="474C55"/>
          </a:solidFill>
        </p:spPr>
        <p:txBody>
          <a:bodyPr wrap="square" lIns="0" tIns="0" rIns="0" bIns="0" rtlCol="0"/>
          <a:lstStyle/>
          <a:p>
            <a:endParaRPr/>
          </a:p>
        </p:txBody>
      </p:sp>
      <p:sp>
        <p:nvSpPr>
          <p:cNvPr id="54" name="object 54"/>
          <p:cNvSpPr/>
          <p:nvPr/>
        </p:nvSpPr>
        <p:spPr>
          <a:xfrm>
            <a:off x="9002510" y="3558879"/>
            <a:ext cx="234950" cy="213360"/>
          </a:xfrm>
          <a:custGeom>
            <a:avLst/>
            <a:gdLst/>
            <a:ahLst/>
            <a:cxnLst/>
            <a:rect l="l" t="t" r="r" b="b"/>
            <a:pathLst>
              <a:path w="234950" h="213360">
                <a:moveTo>
                  <a:pt x="108559" y="0"/>
                </a:moveTo>
                <a:lnTo>
                  <a:pt x="103136" y="2679"/>
                </a:lnTo>
                <a:lnTo>
                  <a:pt x="103136" y="50177"/>
                </a:lnTo>
                <a:lnTo>
                  <a:pt x="100584" y="52743"/>
                </a:lnTo>
                <a:lnTo>
                  <a:pt x="2578" y="52743"/>
                </a:lnTo>
                <a:lnTo>
                  <a:pt x="0" y="55295"/>
                </a:lnTo>
                <a:lnTo>
                  <a:pt x="0" y="158013"/>
                </a:lnTo>
                <a:lnTo>
                  <a:pt x="2578" y="160566"/>
                </a:lnTo>
                <a:lnTo>
                  <a:pt x="100584" y="160566"/>
                </a:lnTo>
                <a:lnTo>
                  <a:pt x="103136" y="163131"/>
                </a:lnTo>
                <a:lnTo>
                  <a:pt x="103136" y="210629"/>
                </a:lnTo>
                <a:lnTo>
                  <a:pt x="108559" y="213309"/>
                </a:lnTo>
                <a:lnTo>
                  <a:pt x="112318" y="210438"/>
                </a:lnTo>
                <a:lnTo>
                  <a:pt x="231698" y="111201"/>
                </a:lnTo>
                <a:lnTo>
                  <a:pt x="234696" y="108902"/>
                </a:lnTo>
                <a:lnTo>
                  <a:pt x="234696" y="104393"/>
                </a:lnTo>
                <a:lnTo>
                  <a:pt x="231698" y="102120"/>
                </a:lnTo>
                <a:lnTo>
                  <a:pt x="112318" y="2882"/>
                </a:lnTo>
                <a:lnTo>
                  <a:pt x="108559" y="0"/>
                </a:lnTo>
                <a:close/>
              </a:path>
            </a:pathLst>
          </a:custGeom>
          <a:solidFill>
            <a:srgbClr val="FFFFFF"/>
          </a:solidFill>
        </p:spPr>
        <p:txBody>
          <a:bodyPr wrap="square" lIns="0" tIns="0" rIns="0" bIns="0" rtlCol="0"/>
          <a:lstStyle/>
          <a:p>
            <a:endParaRPr/>
          </a:p>
        </p:txBody>
      </p:sp>
      <p:sp>
        <p:nvSpPr>
          <p:cNvPr id="55" name="object 55"/>
          <p:cNvSpPr/>
          <p:nvPr/>
        </p:nvSpPr>
        <p:spPr>
          <a:xfrm>
            <a:off x="8908936" y="3558879"/>
            <a:ext cx="234950" cy="213360"/>
          </a:xfrm>
          <a:custGeom>
            <a:avLst/>
            <a:gdLst/>
            <a:ahLst/>
            <a:cxnLst/>
            <a:rect l="l" t="t" r="r" b="b"/>
            <a:pathLst>
              <a:path w="234950" h="213360">
                <a:moveTo>
                  <a:pt x="126123" y="0"/>
                </a:moveTo>
                <a:lnTo>
                  <a:pt x="122377" y="2882"/>
                </a:lnTo>
                <a:lnTo>
                  <a:pt x="2997" y="102120"/>
                </a:lnTo>
                <a:lnTo>
                  <a:pt x="0" y="104393"/>
                </a:lnTo>
                <a:lnTo>
                  <a:pt x="0" y="108902"/>
                </a:lnTo>
                <a:lnTo>
                  <a:pt x="2997" y="111201"/>
                </a:lnTo>
                <a:lnTo>
                  <a:pt x="122377" y="210438"/>
                </a:lnTo>
                <a:lnTo>
                  <a:pt x="126123" y="213309"/>
                </a:lnTo>
                <a:lnTo>
                  <a:pt x="131546" y="210629"/>
                </a:lnTo>
                <a:lnTo>
                  <a:pt x="131546" y="163131"/>
                </a:lnTo>
                <a:lnTo>
                  <a:pt x="134111" y="160566"/>
                </a:lnTo>
                <a:lnTo>
                  <a:pt x="232117" y="160566"/>
                </a:lnTo>
                <a:lnTo>
                  <a:pt x="234670" y="158013"/>
                </a:lnTo>
                <a:lnTo>
                  <a:pt x="234670" y="55295"/>
                </a:lnTo>
                <a:lnTo>
                  <a:pt x="232117" y="52743"/>
                </a:lnTo>
                <a:lnTo>
                  <a:pt x="134111" y="52743"/>
                </a:lnTo>
                <a:lnTo>
                  <a:pt x="131546" y="50177"/>
                </a:lnTo>
                <a:lnTo>
                  <a:pt x="131546" y="2679"/>
                </a:lnTo>
                <a:lnTo>
                  <a:pt x="126123" y="0"/>
                </a:lnTo>
                <a:close/>
              </a:path>
            </a:pathLst>
          </a:custGeom>
          <a:solidFill>
            <a:srgbClr val="FFFFFF"/>
          </a:solidFill>
        </p:spPr>
        <p:txBody>
          <a:bodyPr wrap="square" lIns="0" tIns="0" rIns="0" bIns="0" rtlCol="0"/>
          <a:lstStyle/>
          <a:p>
            <a:endParaRPr/>
          </a:p>
        </p:txBody>
      </p:sp>
      <p:sp>
        <p:nvSpPr>
          <p:cNvPr id="56" name="object 56"/>
          <p:cNvSpPr/>
          <p:nvPr/>
        </p:nvSpPr>
        <p:spPr>
          <a:xfrm>
            <a:off x="8871127" y="4919693"/>
            <a:ext cx="410845" cy="410845"/>
          </a:xfrm>
          <a:custGeom>
            <a:avLst/>
            <a:gdLst/>
            <a:ahLst/>
            <a:cxnLst/>
            <a:rect l="l" t="t" r="r" b="b"/>
            <a:pathLst>
              <a:path w="410845" h="410845">
                <a:moveTo>
                  <a:pt x="205397" y="0"/>
                </a:moveTo>
                <a:lnTo>
                  <a:pt x="158305" y="5424"/>
                </a:lnTo>
                <a:lnTo>
                  <a:pt x="115074" y="20877"/>
                </a:lnTo>
                <a:lnTo>
                  <a:pt x="76937" y="45124"/>
                </a:lnTo>
                <a:lnTo>
                  <a:pt x="45127" y="76934"/>
                </a:lnTo>
                <a:lnTo>
                  <a:pt x="20879" y="115073"/>
                </a:lnTo>
                <a:lnTo>
                  <a:pt x="5425" y="158309"/>
                </a:lnTo>
                <a:lnTo>
                  <a:pt x="0" y="205409"/>
                </a:lnTo>
                <a:lnTo>
                  <a:pt x="5425" y="252505"/>
                </a:lnTo>
                <a:lnTo>
                  <a:pt x="20879" y="295737"/>
                </a:lnTo>
                <a:lnTo>
                  <a:pt x="45127" y="333874"/>
                </a:lnTo>
                <a:lnTo>
                  <a:pt x="76937" y="365683"/>
                </a:lnTo>
                <a:lnTo>
                  <a:pt x="115074" y="389929"/>
                </a:lnTo>
                <a:lnTo>
                  <a:pt x="158305" y="405382"/>
                </a:lnTo>
                <a:lnTo>
                  <a:pt x="205397" y="410806"/>
                </a:lnTo>
                <a:lnTo>
                  <a:pt x="252497" y="405382"/>
                </a:lnTo>
                <a:lnTo>
                  <a:pt x="295735" y="389929"/>
                </a:lnTo>
                <a:lnTo>
                  <a:pt x="333877" y="365683"/>
                </a:lnTo>
                <a:lnTo>
                  <a:pt x="365689" y="333874"/>
                </a:lnTo>
                <a:lnTo>
                  <a:pt x="389939" y="295737"/>
                </a:lnTo>
                <a:lnTo>
                  <a:pt x="405394" y="252505"/>
                </a:lnTo>
                <a:lnTo>
                  <a:pt x="410819" y="205409"/>
                </a:lnTo>
                <a:lnTo>
                  <a:pt x="405394" y="158309"/>
                </a:lnTo>
                <a:lnTo>
                  <a:pt x="389939" y="115073"/>
                </a:lnTo>
                <a:lnTo>
                  <a:pt x="365689" y="76934"/>
                </a:lnTo>
                <a:lnTo>
                  <a:pt x="333877" y="45124"/>
                </a:lnTo>
                <a:lnTo>
                  <a:pt x="295735" y="20877"/>
                </a:lnTo>
                <a:lnTo>
                  <a:pt x="252497" y="5424"/>
                </a:lnTo>
                <a:lnTo>
                  <a:pt x="205397" y="0"/>
                </a:lnTo>
                <a:close/>
              </a:path>
            </a:pathLst>
          </a:custGeom>
          <a:solidFill>
            <a:srgbClr val="474C55"/>
          </a:solidFill>
        </p:spPr>
        <p:txBody>
          <a:bodyPr wrap="square" lIns="0" tIns="0" rIns="0" bIns="0" rtlCol="0"/>
          <a:lstStyle/>
          <a:p>
            <a:endParaRPr/>
          </a:p>
        </p:txBody>
      </p:sp>
      <p:sp>
        <p:nvSpPr>
          <p:cNvPr id="57" name="object 57"/>
          <p:cNvSpPr/>
          <p:nvPr/>
        </p:nvSpPr>
        <p:spPr>
          <a:xfrm>
            <a:off x="9002510" y="5018450"/>
            <a:ext cx="234950" cy="213360"/>
          </a:xfrm>
          <a:custGeom>
            <a:avLst/>
            <a:gdLst/>
            <a:ahLst/>
            <a:cxnLst/>
            <a:rect l="l" t="t" r="r" b="b"/>
            <a:pathLst>
              <a:path w="234950" h="213360">
                <a:moveTo>
                  <a:pt x="108559" y="0"/>
                </a:moveTo>
                <a:lnTo>
                  <a:pt x="103136" y="2667"/>
                </a:lnTo>
                <a:lnTo>
                  <a:pt x="103136" y="50177"/>
                </a:lnTo>
                <a:lnTo>
                  <a:pt x="100584" y="52730"/>
                </a:lnTo>
                <a:lnTo>
                  <a:pt x="2578" y="52730"/>
                </a:lnTo>
                <a:lnTo>
                  <a:pt x="0" y="55295"/>
                </a:lnTo>
                <a:lnTo>
                  <a:pt x="0" y="158013"/>
                </a:lnTo>
                <a:lnTo>
                  <a:pt x="2578" y="160553"/>
                </a:lnTo>
                <a:lnTo>
                  <a:pt x="100584" y="160553"/>
                </a:lnTo>
                <a:lnTo>
                  <a:pt x="103136" y="163131"/>
                </a:lnTo>
                <a:lnTo>
                  <a:pt x="103136" y="210629"/>
                </a:lnTo>
                <a:lnTo>
                  <a:pt x="108559" y="213309"/>
                </a:lnTo>
                <a:lnTo>
                  <a:pt x="112318" y="210426"/>
                </a:lnTo>
                <a:lnTo>
                  <a:pt x="231698" y="111188"/>
                </a:lnTo>
                <a:lnTo>
                  <a:pt x="234696" y="108915"/>
                </a:lnTo>
                <a:lnTo>
                  <a:pt x="234696" y="104394"/>
                </a:lnTo>
                <a:lnTo>
                  <a:pt x="231698" y="102108"/>
                </a:lnTo>
                <a:lnTo>
                  <a:pt x="112318" y="2870"/>
                </a:lnTo>
                <a:lnTo>
                  <a:pt x="108559" y="0"/>
                </a:lnTo>
                <a:close/>
              </a:path>
            </a:pathLst>
          </a:custGeom>
          <a:solidFill>
            <a:srgbClr val="FFFFFF"/>
          </a:solidFill>
        </p:spPr>
        <p:txBody>
          <a:bodyPr wrap="square" lIns="0" tIns="0" rIns="0" bIns="0" rtlCol="0"/>
          <a:lstStyle/>
          <a:p>
            <a:endParaRPr/>
          </a:p>
        </p:txBody>
      </p:sp>
      <p:sp>
        <p:nvSpPr>
          <p:cNvPr id="58" name="object 58"/>
          <p:cNvSpPr/>
          <p:nvPr/>
        </p:nvSpPr>
        <p:spPr>
          <a:xfrm>
            <a:off x="8908936" y="5018450"/>
            <a:ext cx="234950" cy="213360"/>
          </a:xfrm>
          <a:custGeom>
            <a:avLst/>
            <a:gdLst/>
            <a:ahLst/>
            <a:cxnLst/>
            <a:rect l="l" t="t" r="r" b="b"/>
            <a:pathLst>
              <a:path w="234950" h="213360">
                <a:moveTo>
                  <a:pt x="126123" y="0"/>
                </a:moveTo>
                <a:lnTo>
                  <a:pt x="122377" y="2870"/>
                </a:lnTo>
                <a:lnTo>
                  <a:pt x="2997" y="102108"/>
                </a:lnTo>
                <a:lnTo>
                  <a:pt x="0" y="104394"/>
                </a:lnTo>
                <a:lnTo>
                  <a:pt x="0" y="108915"/>
                </a:lnTo>
                <a:lnTo>
                  <a:pt x="2997" y="111188"/>
                </a:lnTo>
                <a:lnTo>
                  <a:pt x="122377" y="210426"/>
                </a:lnTo>
                <a:lnTo>
                  <a:pt x="126123" y="213309"/>
                </a:lnTo>
                <a:lnTo>
                  <a:pt x="131546" y="210629"/>
                </a:lnTo>
                <a:lnTo>
                  <a:pt x="131546" y="163131"/>
                </a:lnTo>
                <a:lnTo>
                  <a:pt x="134111" y="160553"/>
                </a:lnTo>
                <a:lnTo>
                  <a:pt x="232117" y="160553"/>
                </a:lnTo>
                <a:lnTo>
                  <a:pt x="234670" y="158013"/>
                </a:lnTo>
                <a:lnTo>
                  <a:pt x="234670" y="55295"/>
                </a:lnTo>
                <a:lnTo>
                  <a:pt x="232117" y="52730"/>
                </a:lnTo>
                <a:lnTo>
                  <a:pt x="134111" y="52730"/>
                </a:lnTo>
                <a:lnTo>
                  <a:pt x="131546" y="50177"/>
                </a:lnTo>
                <a:lnTo>
                  <a:pt x="131546" y="2667"/>
                </a:lnTo>
                <a:lnTo>
                  <a:pt x="126123" y="0"/>
                </a:lnTo>
                <a:close/>
              </a:path>
            </a:pathLst>
          </a:custGeom>
          <a:solidFill>
            <a:srgbClr val="FFFFFF"/>
          </a:solidFill>
        </p:spPr>
        <p:txBody>
          <a:bodyPr wrap="square" lIns="0" tIns="0" rIns="0" bIns="0" rtlCol="0"/>
          <a:lstStyle/>
          <a:p>
            <a:endParaRPr/>
          </a:p>
        </p:txBody>
      </p:sp>
      <p:sp>
        <p:nvSpPr>
          <p:cNvPr id="59" name="object 59"/>
          <p:cNvSpPr/>
          <p:nvPr/>
        </p:nvSpPr>
        <p:spPr>
          <a:xfrm>
            <a:off x="8962279" y="5858658"/>
            <a:ext cx="247650" cy="60960"/>
          </a:xfrm>
          <a:custGeom>
            <a:avLst/>
            <a:gdLst/>
            <a:ahLst/>
            <a:cxnLst/>
            <a:rect l="l" t="t" r="r" b="b"/>
            <a:pathLst>
              <a:path w="247650" h="60960">
                <a:moveTo>
                  <a:pt x="12826" y="292"/>
                </a:moveTo>
                <a:lnTo>
                  <a:pt x="9804" y="444"/>
                </a:lnTo>
                <a:lnTo>
                  <a:pt x="6553" y="1346"/>
                </a:lnTo>
                <a:lnTo>
                  <a:pt x="5841" y="1701"/>
                </a:lnTo>
                <a:lnTo>
                  <a:pt x="5181" y="2082"/>
                </a:lnTo>
                <a:lnTo>
                  <a:pt x="4330" y="2501"/>
                </a:lnTo>
                <a:lnTo>
                  <a:pt x="3505" y="3009"/>
                </a:lnTo>
                <a:lnTo>
                  <a:pt x="990" y="5537"/>
                </a:lnTo>
                <a:lnTo>
                  <a:pt x="0" y="7950"/>
                </a:lnTo>
                <a:lnTo>
                  <a:pt x="73" y="12852"/>
                </a:lnTo>
                <a:lnTo>
                  <a:pt x="749" y="14719"/>
                </a:lnTo>
                <a:lnTo>
                  <a:pt x="2374" y="17246"/>
                </a:lnTo>
                <a:lnTo>
                  <a:pt x="31760" y="36357"/>
                </a:lnTo>
                <a:lnTo>
                  <a:pt x="65929" y="51680"/>
                </a:lnTo>
                <a:lnTo>
                  <a:pt x="104393" y="60532"/>
                </a:lnTo>
                <a:lnTo>
                  <a:pt x="146676" y="60211"/>
                </a:lnTo>
                <a:lnTo>
                  <a:pt x="192301" y="48009"/>
                </a:lnTo>
                <a:lnTo>
                  <a:pt x="203553" y="41793"/>
                </a:lnTo>
                <a:lnTo>
                  <a:pt x="133386" y="41793"/>
                </a:lnTo>
                <a:lnTo>
                  <a:pt x="90908" y="38681"/>
                </a:lnTo>
                <a:lnTo>
                  <a:pt x="52182" y="25553"/>
                </a:lnTo>
                <a:lnTo>
                  <a:pt x="17779" y="5270"/>
                </a:lnTo>
                <a:lnTo>
                  <a:pt x="16306" y="3848"/>
                </a:lnTo>
                <a:lnTo>
                  <a:pt x="15569" y="3009"/>
                </a:lnTo>
                <a:lnTo>
                  <a:pt x="12826" y="292"/>
                </a:lnTo>
                <a:close/>
              </a:path>
              <a:path w="247650" h="60960">
                <a:moveTo>
                  <a:pt x="234226" y="0"/>
                </a:moveTo>
                <a:lnTo>
                  <a:pt x="229781" y="4445"/>
                </a:lnTo>
                <a:lnTo>
                  <a:pt x="229374" y="4610"/>
                </a:lnTo>
                <a:lnTo>
                  <a:pt x="228980" y="5219"/>
                </a:lnTo>
                <a:lnTo>
                  <a:pt x="228409" y="5435"/>
                </a:lnTo>
                <a:lnTo>
                  <a:pt x="227837" y="6159"/>
                </a:lnTo>
                <a:lnTo>
                  <a:pt x="227317" y="6515"/>
                </a:lnTo>
                <a:lnTo>
                  <a:pt x="179046" y="32025"/>
                </a:lnTo>
                <a:lnTo>
                  <a:pt x="133386" y="41793"/>
                </a:lnTo>
                <a:lnTo>
                  <a:pt x="203553" y="41793"/>
                </a:lnTo>
                <a:lnTo>
                  <a:pt x="240791" y="21221"/>
                </a:lnTo>
                <a:lnTo>
                  <a:pt x="245308" y="18173"/>
                </a:lnTo>
                <a:lnTo>
                  <a:pt x="246773" y="16662"/>
                </a:lnTo>
                <a:lnTo>
                  <a:pt x="247137" y="14719"/>
                </a:lnTo>
                <a:lnTo>
                  <a:pt x="247446" y="12852"/>
                </a:lnTo>
                <a:lnTo>
                  <a:pt x="247497" y="12649"/>
                </a:lnTo>
                <a:lnTo>
                  <a:pt x="247599" y="8483"/>
                </a:lnTo>
                <a:lnTo>
                  <a:pt x="246646" y="5930"/>
                </a:lnTo>
                <a:lnTo>
                  <a:pt x="240664" y="50"/>
                </a:lnTo>
                <a:lnTo>
                  <a:pt x="234226" y="0"/>
                </a:lnTo>
                <a:close/>
              </a:path>
              <a:path w="247650" h="60960">
                <a:moveTo>
                  <a:pt x="245440" y="18084"/>
                </a:moveTo>
                <a:lnTo>
                  <a:pt x="245275" y="18173"/>
                </a:lnTo>
                <a:lnTo>
                  <a:pt x="245440" y="18084"/>
                </a:lnTo>
                <a:close/>
              </a:path>
            </a:pathLst>
          </a:custGeom>
          <a:solidFill>
            <a:srgbClr val="00A650"/>
          </a:solidFill>
        </p:spPr>
        <p:txBody>
          <a:bodyPr wrap="square" lIns="0" tIns="0" rIns="0" bIns="0" rtlCol="0"/>
          <a:lstStyle/>
          <a:p>
            <a:endParaRPr/>
          </a:p>
        </p:txBody>
      </p:sp>
      <p:sp>
        <p:nvSpPr>
          <p:cNvPr id="60" name="object 60"/>
          <p:cNvSpPr/>
          <p:nvPr/>
        </p:nvSpPr>
        <p:spPr>
          <a:xfrm>
            <a:off x="8962279" y="5858658"/>
            <a:ext cx="247650" cy="60960"/>
          </a:xfrm>
          <a:custGeom>
            <a:avLst/>
            <a:gdLst/>
            <a:ahLst/>
            <a:cxnLst/>
            <a:rect l="l" t="t" r="r" b="b"/>
            <a:pathLst>
              <a:path w="247650" h="60960">
                <a:moveTo>
                  <a:pt x="245275" y="18173"/>
                </a:moveTo>
                <a:lnTo>
                  <a:pt x="245440" y="18084"/>
                </a:lnTo>
                <a:lnTo>
                  <a:pt x="243941" y="19088"/>
                </a:lnTo>
                <a:lnTo>
                  <a:pt x="241617" y="20650"/>
                </a:lnTo>
                <a:lnTo>
                  <a:pt x="240791" y="21221"/>
                </a:lnTo>
                <a:lnTo>
                  <a:pt x="192301" y="48009"/>
                </a:lnTo>
                <a:lnTo>
                  <a:pt x="146676" y="60211"/>
                </a:lnTo>
                <a:lnTo>
                  <a:pt x="104393" y="60532"/>
                </a:lnTo>
                <a:lnTo>
                  <a:pt x="65929" y="51680"/>
                </a:lnTo>
                <a:lnTo>
                  <a:pt x="31760" y="36357"/>
                </a:lnTo>
                <a:lnTo>
                  <a:pt x="2362" y="17272"/>
                </a:lnTo>
                <a:lnTo>
                  <a:pt x="749" y="14719"/>
                </a:lnTo>
                <a:lnTo>
                  <a:pt x="0" y="12649"/>
                </a:lnTo>
                <a:lnTo>
                  <a:pt x="0" y="10401"/>
                </a:lnTo>
                <a:lnTo>
                  <a:pt x="0" y="7950"/>
                </a:lnTo>
                <a:lnTo>
                  <a:pt x="5181" y="2082"/>
                </a:lnTo>
                <a:lnTo>
                  <a:pt x="5841" y="1701"/>
                </a:lnTo>
                <a:lnTo>
                  <a:pt x="6553" y="1346"/>
                </a:lnTo>
                <a:lnTo>
                  <a:pt x="7378" y="1117"/>
                </a:lnTo>
                <a:lnTo>
                  <a:pt x="9804" y="444"/>
                </a:lnTo>
                <a:lnTo>
                  <a:pt x="12826" y="292"/>
                </a:lnTo>
                <a:lnTo>
                  <a:pt x="14604" y="2057"/>
                </a:lnTo>
                <a:lnTo>
                  <a:pt x="15671" y="3111"/>
                </a:lnTo>
                <a:lnTo>
                  <a:pt x="52182" y="25553"/>
                </a:lnTo>
                <a:lnTo>
                  <a:pt x="90908" y="38681"/>
                </a:lnTo>
                <a:lnTo>
                  <a:pt x="133386" y="41793"/>
                </a:lnTo>
                <a:lnTo>
                  <a:pt x="179046" y="32025"/>
                </a:lnTo>
                <a:lnTo>
                  <a:pt x="227317" y="6515"/>
                </a:lnTo>
                <a:lnTo>
                  <a:pt x="227837" y="6159"/>
                </a:lnTo>
                <a:lnTo>
                  <a:pt x="228409" y="5435"/>
                </a:lnTo>
                <a:lnTo>
                  <a:pt x="228980" y="5219"/>
                </a:lnTo>
                <a:lnTo>
                  <a:pt x="229374" y="4610"/>
                </a:lnTo>
                <a:lnTo>
                  <a:pt x="229781" y="4445"/>
                </a:lnTo>
                <a:lnTo>
                  <a:pt x="230327" y="3898"/>
                </a:lnTo>
                <a:lnTo>
                  <a:pt x="234226" y="0"/>
                </a:lnTo>
                <a:lnTo>
                  <a:pt x="240664" y="50"/>
                </a:lnTo>
                <a:lnTo>
                  <a:pt x="244589" y="3898"/>
                </a:lnTo>
                <a:lnTo>
                  <a:pt x="244703" y="4025"/>
                </a:lnTo>
                <a:lnTo>
                  <a:pt x="246646" y="5930"/>
                </a:lnTo>
                <a:lnTo>
                  <a:pt x="247599" y="8483"/>
                </a:lnTo>
                <a:lnTo>
                  <a:pt x="247611" y="11036"/>
                </a:lnTo>
                <a:lnTo>
                  <a:pt x="247662" y="11620"/>
                </a:lnTo>
                <a:lnTo>
                  <a:pt x="247599" y="12242"/>
                </a:lnTo>
                <a:lnTo>
                  <a:pt x="247446" y="12852"/>
                </a:lnTo>
                <a:lnTo>
                  <a:pt x="247116" y="14846"/>
                </a:lnTo>
                <a:lnTo>
                  <a:pt x="246773" y="16662"/>
                </a:lnTo>
                <a:lnTo>
                  <a:pt x="245275" y="18173"/>
                </a:lnTo>
                <a:close/>
              </a:path>
            </a:pathLst>
          </a:custGeom>
          <a:ln w="11938">
            <a:solidFill>
              <a:srgbClr val="00A650"/>
            </a:solidFill>
          </a:ln>
        </p:spPr>
        <p:txBody>
          <a:bodyPr wrap="square" lIns="0" tIns="0" rIns="0" bIns="0" rtlCol="0"/>
          <a:lstStyle/>
          <a:p>
            <a:endParaRPr/>
          </a:p>
        </p:txBody>
      </p:sp>
      <p:sp>
        <p:nvSpPr>
          <p:cNvPr id="61" name="object 61"/>
          <p:cNvSpPr/>
          <p:nvPr/>
        </p:nvSpPr>
        <p:spPr>
          <a:xfrm>
            <a:off x="8892829" y="5629662"/>
            <a:ext cx="380365" cy="380365"/>
          </a:xfrm>
          <a:custGeom>
            <a:avLst/>
            <a:gdLst/>
            <a:ahLst/>
            <a:cxnLst/>
            <a:rect l="l" t="t" r="r" b="b"/>
            <a:pathLst>
              <a:path w="380365" h="380364">
                <a:moveTo>
                  <a:pt x="189890" y="0"/>
                </a:moveTo>
                <a:lnTo>
                  <a:pt x="139408" y="6781"/>
                </a:lnTo>
                <a:lnTo>
                  <a:pt x="94047" y="25922"/>
                </a:lnTo>
                <a:lnTo>
                  <a:pt x="55616" y="55611"/>
                </a:lnTo>
                <a:lnTo>
                  <a:pt x="25924" y="94042"/>
                </a:lnTo>
                <a:lnTo>
                  <a:pt x="6782" y="139404"/>
                </a:lnTo>
                <a:lnTo>
                  <a:pt x="0" y="189890"/>
                </a:lnTo>
                <a:lnTo>
                  <a:pt x="6782" y="240365"/>
                </a:lnTo>
                <a:lnTo>
                  <a:pt x="25924" y="285720"/>
                </a:lnTo>
                <a:lnTo>
                  <a:pt x="55616" y="324146"/>
                </a:lnTo>
                <a:lnTo>
                  <a:pt x="94047" y="353834"/>
                </a:lnTo>
                <a:lnTo>
                  <a:pt x="139408" y="372973"/>
                </a:lnTo>
                <a:lnTo>
                  <a:pt x="189890" y="379755"/>
                </a:lnTo>
                <a:lnTo>
                  <a:pt x="240361" y="372973"/>
                </a:lnTo>
                <a:lnTo>
                  <a:pt x="285715" y="353834"/>
                </a:lnTo>
                <a:lnTo>
                  <a:pt x="324142" y="324146"/>
                </a:lnTo>
                <a:lnTo>
                  <a:pt x="353831" y="285720"/>
                </a:lnTo>
                <a:lnTo>
                  <a:pt x="372972" y="240365"/>
                </a:lnTo>
                <a:lnTo>
                  <a:pt x="379755" y="189890"/>
                </a:lnTo>
                <a:lnTo>
                  <a:pt x="372972" y="139404"/>
                </a:lnTo>
                <a:lnTo>
                  <a:pt x="353831" y="94042"/>
                </a:lnTo>
                <a:lnTo>
                  <a:pt x="324142" y="55611"/>
                </a:lnTo>
                <a:lnTo>
                  <a:pt x="285715" y="25922"/>
                </a:lnTo>
                <a:lnTo>
                  <a:pt x="240361" y="6781"/>
                </a:lnTo>
                <a:lnTo>
                  <a:pt x="189890" y="0"/>
                </a:lnTo>
                <a:close/>
              </a:path>
            </a:pathLst>
          </a:custGeom>
          <a:ln w="23876">
            <a:solidFill>
              <a:srgbClr val="00A650"/>
            </a:solidFill>
          </a:ln>
        </p:spPr>
        <p:txBody>
          <a:bodyPr wrap="square" lIns="0" tIns="0" rIns="0" bIns="0" rtlCol="0"/>
          <a:lstStyle/>
          <a:p>
            <a:endParaRPr/>
          </a:p>
        </p:txBody>
      </p:sp>
      <p:sp>
        <p:nvSpPr>
          <p:cNvPr id="62" name="object 62"/>
          <p:cNvSpPr/>
          <p:nvPr/>
        </p:nvSpPr>
        <p:spPr>
          <a:xfrm>
            <a:off x="9107200" y="5747762"/>
            <a:ext cx="52069" cy="52069"/>
          </a:xfrm>
          <a:custGeom>
            <a:avLst/>
            <a:gdLst/>
            <a:ahLst/>
            <a:cxnLst/>
            <a:rect l="l" t="t" r="r" b="b"/>
            <a:pathLst>
              <a:path w="52070" h="52070">
                <a:moveTo>
                  <a:pt x="26047" y="0"/>
                </a:moveTo>
                <a:lnTo>
                  <a:pt x="15907" y="2046"/>
                </a:lnTo>
                <a:lnTo>
                  <a:pt x="7627" y="7626"/>
                </a:lnTo>
                <a:lnTo>
                  <a:pt x="2046" y="15901"/>
                </a:lnTo>
                <a:lnTo>
                  <a:pt x="0" y="26035"/>
                </a:lnTo>
                <a:lnTo>
                  <a:pt x="2046" y="36175"/>
                </a:lnTo>
                <a:lnTo>
                  <a:pt x="7627" y="44454"/>
                </a:lnTo>
                <a:lnTo>
                  <a:pt x="15907" y="50036"/>
                </a:lnTo>
                <a:lnTo>
                  <a:pt x="26047" y="52082"/>
                </a:lnTo>
                <a:lnTo>
                  <a:pt x="36180" y="50036"/>
                </a:lnTo>
                <a:lnTo>
                  <a:pt x="44456" y="44454"/>
                </a:lnTo>
                <a:lnTo>
                  <a:pt x="50036" y="36175"/>
                </a:lnTo>
                <a:lnTo>
                  <a:pt x="52082" y="26035"/>
                </a:lnTo>
                <a:lnTo>
                  <a:pt x="50036" y="15901"/>
                </a:lnTo>
                <a:lnTo>
                  <a:pt x="44456" y="7626"/>
                </a:lnTo>
                <a:lnTo>
                  <a:pt x="36180" y="2046"/>
                </a:lnTo>
                <a:lnTo>
                  <a:pt x="26047" y="0"/>
                </a:lnTo>
                <a:close/>
              </a:path>
            </a:pathLst>
          </a:custGeom>
          <a:solidFill>
            <a:srgbClr val="00A650"/>
          </a:solidFill>
        </p:spPr>
        <p:txBody>
          <a:bodyPr wrap="square" lIns="0" tIns="0" rIns="0" bIns="0" rtlCol="0"/>
          <a:lstStyle/>
          <a:p>
            <a:endParaRPr/>
          </a:p>
        </p:txBody>
      </p:sp>
      <p:sp>
        <p:nvSpPr>
          <p:cNvPr id="63" name="object 63"/>
          <p:cNvSpPr/>
          <p:nvPr/>
        </p:nvSpPr>
        <p:spPr>
          <a:xfrm>
            <a:off x="9006131" y="5747762"/>
            <a:ext cx="52069" cy="52069"/>
          </a:xfrm>
          <a:custGeom>
            <a:avLst/>
            <a:gdLst/>
            <a:ahLst/>
            <a:cxnLst/>
            <a:rect l="l" t="t" r="r" b="b"/>
            <a:pathLst>
              <a:path w="52070" h="52070">
                <a:moveTo>
                  <a:pt x="26034" y="0"/>
                </a:moveTo>
                <a:lnTo>
                  <a:pt x="15901" y="2046"/>
                </a:lnTo>
                <a:lnTo>
                  <a:pt x="7626" y="7626"/>
                </a:lnTo>
                <a:lnTo>
                  <a:pt x="2046" y="15901"/>
                </a:lnTo>
                <a:lnTo>
                  <a:pt x="0" y="26035"/>
                </a:lnTo>
                <a:lnTo>
                  <a:pt x="2046" y="36175"/>
                </a:lnTo>
                <a:lnTo>
                  <a:pt x="7626" y="44454"/>
                </a:lnTo>
                <a:lnTo>
                  <a:pt x="15901" y="50036"/>
                </a:lnTo>
                <a:lnTo>
                  <a:pt x="26034" y="52082"/>
                </a:lnTo>
                <a:lnTo>
                  <a:pt x="36175" y="50036"/>
                </a:lnTo>
                <a:lnTo>
                  <a:pt x="44454" y="44454"/>
                </a:lnTo>
                <a:lnTo>
                  <a:pt x="50036" y="36175"/>
                </a:lnTo>
                <a:lnTo>
                  <a:pt x="52082" y="26035"/>
                </a:lnTo>
                <a:lnTo>
                  <a:pt x="50036" y="15901"/>
                </a:lnTo>
                <a:lnTo>
                  <a:pt x="44454" y="7626"/>
                </a:lnTo>
                <a:lnTo>
                  <a:pt x="36175" y="2046"/>
                </a:lnTo>
                <a:lnTo>
                  <a:pt x="26034" y="0"/>
                </a:lnTo>
                <a:close/>
              </a:path>
            </a:pathLst>
          </a:custGeom>
          <a:solidFill>
            <a:srgbClr val="00A650"/>
          </a:solidFill>
        </p:spPr>
        <p:txBody>
          <a:bodyPr wrap="square" lIns="0" tIns="0" rIns="0" bIns="0" rtlCol="0"/>
          <a:lstStyle/>
          <a:p>
            <a:endParaRPr/>
          </a:p>
        </p:txBody>
      </p:sp>
      <p:cxnSp>
        <p:nvCxnSpPr>
          <p:cNvPr id="64" name="Straight Connector 63">
            <a:extLst>
              <a:ext uri="{FF2B5EF4-FFF2-40B4-BE49-F238E27FC236}">
                <a16:creationId xmlns:a16="http://schemas.microsoft.com/office/drawing/2014/main" id="{355387BA-71BA-4344-ADBC-D8ED897A0697}"/>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187700" y="593747"/>
            <a:ext cx="4154170" cy="294005"/>
          </a:xfrm>
          <a:prstGeom prst="rect">
            <a:avLst/>
          </a:prstGeom>
        </p:spPr>
        <p:txBody>
          <a:bodyPr vert="horz" wrap="square" lIns="0" tIns="0" rIns="0" bIns="0" rtlCol="0">
            <a:spAutoFit/>
          </a:bodyPr>
          <a:lstStyle/>
          <a:p>
            <a:pPr marL="12700">
              <a:lnSpc>
                <a:spcPct val="100000"/>
              </a:lnSpc>
            </a:pPr>
            <a:r>
              <a:rPr sz="1800" spc="-25" dirty="0">
                <a:solidFill>
                  <a:srgbClr val="474C55"/>
                </a:solidFill>
                <a:latin typeface="Tahoma"/>
                <a:cs typeface="Tahoma"/>
              </a:rPr>
              <a:t>Investments</a:t>
            </a:r>
            <a:r>
              <a:rPr sz="1800" spc="-160" dirty="0">
                <a:solidFill>
                  <a:srgbClr val="474C55"/>
                </a:solidFill>
                <a:latin typeface="Tahoma"/>
                <a:cs typeface="Tahoma"/>
              </a:rPr>
              <a:t> </a:t>
            </a:r>
            <a:r>
              <a:rPr sz="1800" spc="5" dirty="0">
                <a:solidFill>
                  <a:srgbClr val="474C55"/>
                </a:solidFill>
                <a:latin typeface="Tahoma"/>
                <a:cs typeface="Tahoma"/>
              </a:rPr>
              <a:t>Should</a:t>
            </a:r>
            <a:r>
              <a:rPr sz="1800" spc="-160" dirty="0">
                <a:solidFill>
                  <a:srgbClr val="474C55"/>
                </a:solidFill>
                <a:latin typeface="Tahoma"/>
                <a:cs typeface="Tahoma"/>
              </a:rPr>
              <a:t> </a:t>
            </a:r>
            <a:r>
              <a:rPr sz="1800" spc="15" dirty="0">
                <a:solidFill>
                  <a:srgbClr val="474C55"/>
                </a:solidFill>
                <a:latin typeface="Tahoma"/>
                <a:cs typeface="Tahoma"/>
              </a:rPr>
              <a:t>Align</a:t>
            </a:r>
            <a:r>
              <a:rPr sz="1800" spc="-160" dirty="0">
                <a:solidFill>
                  <a:srgbClr val="474C55"/>
                </a:solidFill>
                <a:latin typeface="Tahoma"/>
                <a:cs typeface="Tahoma"/>
              </a:rPr>
              <a:t> </a:t>
            </a:r>
            <a:r>
              <a:rPr sz="1800" spc="-30" dirty="0">
                <a:solidFill>
                  <a:srgbClr val="474C55"/>
                </a:solidFill>
                <a:latin typeface="Tahoma"/>
                <a:cs typeface="Tahoma"/>
              </a:rPr>
              <a:t>With</a:t>
            </a:r>
            <a:r>
              <a:rPr sz="1800" spc="-160" dirty="0">
                <a:solidFill>
                  <a:srgbClr val="474C55"/>
                </a:solidFill>
                <a:latin typeface="Tahoma"/>
                <a:cs typeface="Tahoma"/>
              </a:rPr>
              <a:t> </a:t>
            </a:r>
            <a:r>
              <a:rPr sz="1800" spc="-50" dirty="0">
                <a:solidFill>
                  <a:srgbClr val="474C55"/>
                </a:solidFill>
                <a:latin typeface="Tahoma"/>
                <a:cs typeface="Tahoma"/>
              </a:rPr>
              <a:t>Your</a:t>
            </a:r>
            <a:r>
              <a:rPr sz="1800" spc="-160" dirty="0">
                <a:solidFill>
                  <a:srgbClr val="474C55"/>
                </a:solidFill>
                <a:latin typeface="Tahoma"/>
                <a:cs typeface="Tahoma"/>
              </a:rPr>
              <a:t> </a:t>
            </a:r>
            <a:r>
              <a:rPr sz="1800" spc="10" dirty="0">
                <a:solidFill>
                  <a:srgbClr val="474C55"/>
                </a:solidFill>
                <a:latin typeface="Tahoma"/>
                <a:cs typeface="Tahoma"/>
              </a:rPr>
              <a:t>Goals</a:t>
            </a:r>
            <a:endParaRPr sz="1800">
              <a:latin typeface="Tahoma"/>
              <a:cs typeface="Tahoma"/>
            </a:endParaRPr>
          </a:p>
        </p:txBody>
      </p:sp>
      <p:sp>
        <p:nvSpPr>
          <p:cNvPr id="3" name="object 3"/>
          <p:cNvSpPr/>
          <p:nvPr/>
        </p:nvSpPr>
        <p:spPr>
          <a:xfrm>
            <a:off x="1070170" y="1021086"/>
            <a:ext cx="902969" cy="227329"/>
          </a:xfrm>
          <a:custGeom>
            <a:avLst/>
            <a:gdLst/>
            <a:ahLst/>
            <a:cxnLst/>
            <a:rect l="l" t="t" r="r" b="b"/>
            <a:pathLst>
              <a:path w="902969" h="227330">
                <a:moveTo>
                  <a:pt x="902944" y="0"/>
                </a:moveTo>
                <a:lnTo>
                  <a:pt x="259702" y="0"/>
                </a:lnTo>
                <a:lnTo>
                  <a:pt x="0" y="80708"/>
                </a:lnTo>
                <a:lnTo>
                  <a:pt x="429336" y="227177"/>
                </a:lnTo>
                <a:lnTo>
                  <a:pt x="430453" y="227177"/>
                </a:lnTo>
                <a:lnTo>
                  <a:pt x="902944" y="0"/>
                </a:lnTo>
                <a:close/>
              </a:path>
            </a:pathLst>
          </a:custGeom>
          <a:solidFill>
            <a:srgbClr val="00B0F0"/>
          </a:solidFill>
        </p:spPr>
        <p:txBody>
          <a:bodyPr wrap="square" lIns="0" tIns="0" rIns="0" bIns="0" rtlCol="0"/>
          <a:lstStyle/>
          <a:p>
            <a:endParaRPr/>
          </a:p>
        </p:txBody>
      </p:sp>
      <p:sp>
        <p:nvSpPr>
          <p:cNvPr id="4" name="object 4"/>
          <p:cNvSpPr/>
          <p:nvPr/>
        </p:nvSpPr>
        <p:spPr>
          <a:xfrm>
            <a:off x="599649" y="1101794"/>
            <a:ext cx="900430" cy="146685"/>
          </a:xfrm>
          <a:custGeom>
            <a:avLst/>
            <a:gdLst/>
            <a:ahLst/>
            <a:cxnLst/>
            <a:rect l="l" t="t" r="r" b="b"/>
            <a:pathLst>
              <a:path w="900430" h="146684">
                <a:moveTo>
                  <a:pt x="470522" y="0"/>
                </a:moveTo>
                <a:lnTo>
                  <a:pt x="0" y="146253"/>
                </a:lnTo>
                <a:lnTo>
                  <a:pt x="0" y="146469"/>
                </a:lnTo>
                <a:lnTo>
                  <a:pt x="899858" y="146469"/>
                </a:lnTo>
                <a:lnTo>
                  <a:pt x="470522" y="0"/>
                </a:lnTo>
                <a:close/>
              </a:path>
            </a:pathLst>
          </a:custGeom>
          <a:solidFill>
            <a:srgbClr val="00B0F0"/>
          </a:solidFill>
        </p:spPr>
        <p:txBody>
          <a:bodyPr wrap="square" lIns="0" tIns="0" rIns="0" bIns="0" rtlCol="0"/>
          <a:lstStyle/>
          <a:p>
            <a:endParaRPr/>
          </a:p>
        </p:txBody>
      </p:sp>
      <p:sp>
        <p:nvSpPr>
          <p:cNvPr id="5" name="object 5"/>
          <p:cNvSpPr/>
          <p:nvPr/>
        </p:nvSpPr>
        <p:spPr>
          <a:xfrm>
            <a:off x="457201" y="1021078"/>
            <a:ext cx="613410" cy="228600"/>
          </a:xfrm>
          <a:custGeom>
            <a:avLst/>
            <a:gdLst/>
            <a:ahLst/>
            <a:cxnLst/>
            <a:rect l="l" t="t" r="r" b="b"/>
            <a:pathLst>
              <a:path w="613410" h="228600">
                <a:moveTo>
                  <a:pt x="376339" y="0"/>
                </a:moveTo>
                <a:lnTo>
                  <a:pt x="0" y="0"/>
                </a:lnTo>
                <a:lnTo>
                  <a:pt x="0" y="228117"/>
                </a:lnTo>
                <a:lnTo>
                  <a:pt x="142443" y="226961"/>
                </a:lnTo>
                <a:lnTo>
                  <a:pt x="612965" y="80721"/>
                </a:lnTo>
                <a:lnTo>
                  <a:pt x="376339" y="0"/>
                </a:lnTo>
                <a:close/>
              </a:path>
            </a:pathLst>
          </a:custGeom>
          <a:solidFill>
            <a:srgbClr val="00B0F0"/>
          </a:solidFill>
        </p:spPr>
        <p:txBody>
          <a:bodyPr wrap="square" lIns="0" tIns="0" rIns="0" bIns="0" rtlCol="0"/>
          <a:lstStyle/>
          <a:p>
            <a:endParaRPr/>
          </a:p>
        </p:txBody>
      </p:sp>
      <p:sp>
        <p:nvSpPr>
          <p:cNvPr id="6" name="object 6"/>
          <p:cNvSpPr/>
          <p:nvPr/>
        </p:nvSpPr>
        <p:spPr>
          <a:xfrm>
            <a:off x="833545" y="1021080"/>
            <a:ext cx="496570" cy="81280"/>
          </a:xfrm>
          <a:custGeom>
            <a:avLst/>
            <a:gdLst/>
            <a:ahLst/>
            <a:cxnLst/>
            <a:rect l="l" t="t" r="r" b="b"/>
            <a:pathLst>
              <a:path w="496569" h="81280">
                <a:moveTo>
                  <a:pt x="496316" y="0"/>
                </a:moveTo>
                <a:lnTo>
                  <a:pt x="0" y="0"/>
                </a:lnTo>
                <a:lnTo>
                  <a:pt x="236626" y="80721"/>
                </a:lnTo>
                <a:lnTo>
                  <a:pt x="496316" y="0"/>
                </a:lnTo>
                <a:close/>
              </a:path>
            </a:pathLst>
          </a:custGeom>
          <a:solidFill>
            <a:srgbClr val="00B0F0"/>
          </a:solidFill>
        </p:spPr>
        <p:txBody>
          <a:bodyPr wrap="square" lIns="0" tIns="0" rIns="0" bIns="0" rtlCol="0"/>
          <a:lstStyle/>
          <a:p>
            <a:endParaRPr/>
          </a:p>
        </p:txBody>
      </p:sp>
      <p:sp>
        <p:nvSpPr>
          <p:cNvPr id="7" name="object 7"/>
          <p:cNvSpPr/>
          <p:nvPr/>
        </p:nvSpPr>
        <p:spPr>
          <a:xfrm>
            <a:off x="833540" y="1021078"/>
            <a:ext cx="496570" cy="81280"/>
          </a:xfrm>
          <a:custGeom>
            <a:avLst/>
            <a:gdLst/>
            <a:ahLst/>
            <a:cxnLst/>
            <a:rect l="l" t="t" r="r" b="b"/>
            <a:pathLst>
              <a:path w="496569" h="81280">
                <a:moveTo>
                  <a:pt x="496328" y="0"/>
                </a:moveTo>
                <a:lnTo>
                  <a:pt x="0" y="0"/>
                </a:lnTo>
                <a:lnTo>
                  <a:pt x="236626" y="80721"/>
                </a:lnTo>
                <a:lnTo>
                  <a:pt x="496328" y="0"/>
                </a:lnTo>
                <a:close/>
              </a:path>
            </a:pathLst>
          </a:custGeom>
          <a:solidFill>
            <a:srgbClr val="00B0F0"/>
          </a:solidFill>
        </p:spPr>
        <p:txBody>
          <a:bodyPr wrap="square" lIns="0" tIns="0" rIns="0" bIns="0" rtlCol="0"/>
          <a:lstStyle/>
          <a:p>
            <a:endParaRPr/>
          </a:p>
        </p:txBody>
      </p:sp>
      <p:sp>
        <p:nvSpPr>
          <p:cNvPr id="9" name="object 9"/>
          <p:cNvSpPr txBox="1"/>
          <p:nvPr/>
        </p:nvSpPr>
        <p:spPr>
          <a:xfrm>
            <a:off x="444500" y="1967721"/>
            <a:ext cx="1758314" cy="2049780"/>
          </a:xfrm>
          <a:prstGeom prst="rect">
            <a:avLst/>
          </a:prstGeom>
        </p:spPr>
        <p:txBody>
          <a:bodyPr vert="horz" wrap="square" lIns="0" tIns="0" rIns="0" bIns="0" rtlCol="0">
            <a:spAutoFit/>
          </a:bodyPr>
          <a:lstStyle/>
          <a:p>
            <a:pPr marL="12700">
              <a:lnSpc>
                <a:spcPct val="100000"/>
              </a:lnSpc>
            </a:pPr>
            <a:r>
              <a:rPr sz="1300" spc="-5" dirty="0">
                <a:solidFill>
                  <a:srgbClr val="474C55"/>
                </a:solidFill>
                <a:latin typeface="Calibri"/>
                <a:cs typeface="Calibri"/>
              </a:rPr>
              <a:t>Key</a:t>
            </a:r>
            <a:r>
              <a:rPr sz="1300" spc="-145" dirty="0">
                <a:solidFill>
                  <a:srgbClr val="474C55"/>
                </a:solidFill>
                <a:latin typeface="Calibri"/>
                <a:cs typeface="Calibri"/>
              </a:rPr>
              <a:t> </a:t>
            </a:r>
            <a:r>
              <a:rPr sz="1300" spc="-10" dirty="0">
                <a:solidFill>
                  <a:srgbClr val="474C55"/>
                </a:solidFill>
                <a:latin typeface="Calibri"/>
                <a:cs typeface="Calibri"/>
              </a:rPr>
              <a:t>points</a:t>
            </a:r>
            <a:endParaRPr sz="1300">
              <a:latin typeface="Calibri"/>
              <a:cs typeface="Calibri"/>
            </a:endParaRPr>
          </a:p>
          <a:p>
            <a:pPr marL="113030" marR="104139" indent="-100965">
              <a:lnSpc>
                <a:spcPct val="98300"/>
              </a:lnSpc>
              <a:spcBef>
                <a:spcPts val="560"/>
              </a:spcBef>
            </a:pPr>
            <a:r>
              <a:rPr sz="900" spc="142" baseline="9259" dirty="0">
                <a:solidFill>
                  <a:srgbClr val="474C55"/>
                </a:solidFill>
                <a:latin typeface="Lucida Sans"/>
                <a:cs typeface="Lucida Sans"/>
              </a:rPr>
              <a:t>n </a:t>
            </a:r>
            <a:r>
              <a:rPr sz="1000" spc="-40" dirty="0">
                <a:solidFill>
                  <a:srgbClr val="474C55"/>
                </a:solidFill>
                <a:latin typeface="Calibri"/>
                <a:cs typeface="Calibri"/>
              </a:rPr>
              <a:t>Market </a:t>
            </a:r>
            <a:r>
              <a:rPr sz="1000" spc="-25" dirty="0">
                <a:solidFill>
                  <a:srgbClr val="474C55"/>
                </a:solidFill>
                <a:latin typeface="Calibri"/>
                <a:cs typeface="Calibri"/>
              </a:rPr>
              <a:t>performance </a:t>
            </a:r>
            <a:r>
              <a:rPr sz="1000" spc="-35" dirty="0">
                <a:solidFill>
                  <a:srgbClr val="474C55"/>
                </a:solidFill>
                <a:latin typeface="Calibri"/>
                <a:cs typeface="Calibri"/>
              </a:rPr>
              <a:t>between  </a:t>
            </a:r>
            <a:r>
              <a:rPr sz="1000" spc="-25" dirty="0">
                <a:solidFill>
                  <a:srgbClr val="474C55"/>
                </a:solidFill>
                <a:latin typeface="Calibri"/>
                <a:cs typeface="Calibri"/>
              </a:rPr>
              <a:t>asset </a:t>
            </a:r>
            <a:r>
              <a:rPr sz="1000" spc="-15" dirty="0">
                <a:solidFill>
                  <a:srgbClr val="474C55"/>
                </a:solidFill>
                <a:latin typeface="Calibri"/>
                <a:cs typeface="Calibri"/>
              </a:rPr>
              <a:t>classes </a:t>
            </a:r>
            <a:r>
              <a:rPr sz="1000" spc="-30" dirty="0">
                <a:solidFill>
                  <a:srgbClr val="474C55"/>
                </a:solidFill>
                <a:latin typeface="Calibri"/>
                <a:cs typeface="Calibri"/>
              </a:rPr>
              <a:t>shift over </a:t>
            </a:r>
            <a:r>
              <a:rPr sz="1000" spc="-25" dirty="0">
                <a:solidFill>
                  <a:srgbClr val="474C55"/>
                </a:solidFill>
                <a:latin typeface="Calibri"/>
                <a:cs typeface="Calibri"/>
              </a:rPr>
              <a:t>time,  </a:t>
            </a:r>
            <a:r>
              <a:rPr sz="1000" spc="-20" dirty="0">
                <a:solidFill>
                  <a:srgbClr val="474C55"/>
                </a:solidFill>
                <a:latin typeface="Calibri"/>
                <a:cs typeface="Calibri"/>
              </a:rPr>
              <a:t>which</a:t>
            </a:r>
            <a:r>
              <a:rPr sz="1000" spc="-80" dirty="0">
                <a:solidFill>
                  <a:srgbClr val="474C55"/>
                </a:solidFill>
                <a:latin typeface="Calibri"/>
                <a:cs typeface="Calibri"/>
              </a:rPr>
              <a:t> </a:t>
            </a:r>
            <a:r>
              <a:rPr sz="1000" spc="-30" dirty="0">
                <a:solidFill>
                  <a:srgbClr val="474C55"/>
                </a:solidFill>
                <a:latin typeface="Calibri"/>
                <a:cs typeface="Calibri"/>
              </a:rPr>
              <a:t>may</a:t>
            </a:r>
            <a:r>
              <a:rPr sz="1000" spc="-80" dirty="0">
                <a:solidFill>
                  <a:srgbClr val="474C55"/>
                </a:solidFill>
                <a:latin typeface="Calibri"/>
                <a:cs typeface="Calibri"/>
              </a:rPr>
              <a:t> </a:t>
            </a:r>
            <a:r>
              <a:rPr sz="1000" spc="-30" dirty="0">
                <a:solidFill>
                  <a:srgbClr val="474C55"/>
                </a:solidFill>
                <a:latin typeface="Calibri"/>
                <a:cs typeface="Calibri"/>
              </a:rPr>
              <a:t>alter</a:t>
            </a:r>
            <a:r>
              <a:rPr sz="1000" spc="-80" dirty="0">
                <a:solidFill>
                  <a:srgbClr val="474C55"/>
                </a:solidFill>
                <a:latin typeface="Calibri"/>
                <a:cs typeface="Calibri"/>
              </a:rPr>
              <a:t> </a:t>
            </a:r>
            <a:r>
              <a:rPr sz="1000" spc="-25" dirty="0">
                <a:solidFill>
                  <a:srgbClr val="474C55"/>
                </a:solidFill>
                <a:latin typeface="Calibri"/>
                <a:cs typeface="Calibri"/>
              </a:rPr>
              <a:t>your</a:t>
            </a:r>
            <a:r>
              <a:rPr sz="1000" spc="-80" dirty="0">
                <a:solidFill>
                  <a:srgbClr val="474C55"/>
                </a:solidFill>
                <a:latin typeface="Calibri"/>
                <a:cs typeface="Calibri"/>
              </a:rPr>
              <a:t> </a:t>
            </a:r>
            <a:r>
              <a:rPr sz="1000" spc="-25" dirty="0">
                <a:solidFill>
                  <a:srgbClr val="474C55"/>
                </a:solidFill>
                <a:latin typeface="Calibri"/>
                <a:cs typeface="Calibri"/>
              </a:rPr>
              <a:t>portfolio’s  mix </a:t>
            </a:r>
            <a:r>
              <a:rPr sz="1000" spc="-45" dirty="0">
                <a:solidFill>
                  <a:srgbClr val="474C55"/>
                </a:solidFill>
                <a:latin typeface="Calibri"/>
                <a:cs typeface="Calibri"/>
              </a:rPr>
              <a:t>of</a:t>
            </a:r>
            <a:r>
              <a:rPr sz="1000" spc="-145" dirty="0">
                <a:solidFill>
                  <a:srgbClr val="474C55"/>
                </a:solidFill>
                <a:latin typeface="Calibri"/>
                <a:cs typeface="Calibri"/>
              </a:rPr>
              <a:t> </a:t>
            </a:r>
            <a:r>
              <a:rPr sz="1000" spc="-25" dirty="0">
                <a:solidFill>
                  <a:srgbClr val="474C55"/>
                </a:solidFill>
                <a:latin typeface="Calibri"/>
                <a:cs typeface="Calibri"/>
              </a:rPr>
              <a:t>investments.</a:t>
            </a:r>
            <a:endParaRPr sz="1000">
              <a:latin typeface="Calibri"/>
              <a:cs typeface="Calibri"/>
            </a:endParaRPr>
          </a:p>
          <a:p>
            <a:pPr marL="113030" marR="5080" indent="-100965">
              <a:lnSpc>
                <a:spcPts val="1170"/>
              </a:lnSpc>
              <a:spcBef>
                <a:spcPts val="480"/>
              </a:spcBef>
            </a:pPr>
            <a:r>
              <a:rPr sz="900" spc="142" baseline="9259" dirty="0">
                <a:solidFill>
                  <a:srgbClr val="474C55"/>
                </a:solidFill>
                <a:latin typeface="Lucida Sans"/>
                <a:cs typeface="Lucida Sans"/>
              </a:rPr>
              <a:t>n</a:t>
            </a:r>
            <a:r>
              <a:rPr sz="900" baseline="9259" dirty="0">
                <a:solidFill>
                  <a:srgbClr val="474C55"/>
                </a:solidFill>
                <a:latin typeface="Lucida Sans"/>
                <a:cs typeface="Lucida Sans"/>
              </a:rPr>
              <a:t> </a:t>
            </a:r>
            <a:r>
              <a:rPr sz="1000" spc="-20" dirty="0">
                <a:solidFill>
                  <a:srgbClr val="474C55"/>
                </a:solidFill>
                <a:latin typeface="Calibri"/>
                <a:cs typeface="Calibri"/>
              </a:rPr>
              <a:t>For</a:t>
            </a:r>
            <a:r>
              <a:rPr sz="1000" spc="-70" dirty="0">
                <a:solidFill>
                  <a:srgbClr val="474C55"/>
                </a:solidFill>
                <a:latin typeface="Calibri"/>
                <a:cs typeface="Calibri"/>
              </a:rPr>
              <a:t> </a:t>
            </a:r>
            <a:r>
              <a:rPr sz="1000" spc="-20" dirty="0">
                <a:solidFill>
                  <a:srgbClr val="474C55"/>
                </a:solidFill>
                <a:latin typeface="Calibri"/>
                <a:cs typeface="Calibri"/>
              </a:rPr>
              <a:t>instance,</a:t>
            </a:r>
            <a:r>
              <a:rPr sz="1000" spc="-70" dirty="0">
                <a:solidFill>
                  <a:srgbClr val="474C55"/>
                </a:solidFill>
                <a:latin typeface="Calibri"/>
                <a:cs typeface="Calibri"/>
              </a:rPr>
              <a:t> </a:t>
            </a:r>
            <a:r>
              <a:rPr sz="1000" spc="-35" dirty="0">
                <a:solidFill>
                  <a:srgbClr val="474C55"/>
                </a:solidFill>
                <a:latin typeface="Calibri"/>
                <a:cs typeface="Calibri"/>
              </a:rPr>
              <a:t>if</a:t>
            </a:r>
            <a:r>
              <a:rPr sz="1000" spc="-70" dirty="0">
                <a:solidFill>
                  <a:srgbClr val="474C55"/>
                </a:solidFill>
                <a:latin typeface="Calibri"/>
                <a:cs typeface="Calibri"/>
              </a:rPr>
              <a:t> </a:t>
            </a:r>
            <a:r>
              <a:rPr sz="1000" spc="-15" dirty="0">
                <a:solidFill>
                  <a:srgbClr val="474C55"/>
                </a:solidFill>
                <a:latin typeface="Calibri"/>
                <a:cs typeface="Calibri"/>
              </a:rPr>
              <a:t>stocks</a:t>
            </a:r>
            <a:r>
              <a:rPr sz="1000" spc="-70" dirty="0">
                <a:solidFill>
                  <a:srgbClr val="474C55"/>
                </a:solidFill>
                <a:latin typeface="Calibri"/>
                <a:cs typeface="Calibri"/>
              </a:rPr>
              <a:t> </a:t>
            </a:r>
            <a:r>
              <a:rPr sz="1000" spc="-30" dirty="0">
                <a:solidFill>
                  <a:srgbClr val="474C55"/>
                </a:solidFill>
                <a:latin typeface="Calibri"/>
                <a:cs typeface="Calibri"/>
              </a:rPr>
              <a:t>outperform  </a:t>
            </a:r>
            <a:r>
              <a:rPr sz="1000" spc="-10" dirty="0">
                <a:solidFill>
                  <a:srgbClr val="474C55"/>
                </a:solidFill>
                <a:latin typeface="Calibri"/>
                <a:cs typeface="Calibri"/>
              </a:rPr>
              <a:t>bonds, </a:t>
            </a:r>
            <a:r>
              <a:rPr sz="1000" spc="-25" dirty="0">
                <a:solidFill>
                  <a:srgbClr val="474C55"/>
                </a:solidFill>
                <a:latin typeface="Calibri"/>
                <a:cs typeface="Calibri"/>
              </a:rPr>
              <a:t>your allocation </a:t>
            </a:r>
            <a:r>
              <a:rPr sz="1000" spc="-35" dirty="0">
                <a:solidFill>
                  <a:srgbClr val="474C55"/>
                </a:solidFill>
                <a:latin typeface="Calibri"/>
                <a:cs typeface="Calibri"/>
              </a:rPr>
              <a:t>to </a:t>
            </a:r>
            <a:r>
              <a:rPr sz="1000" spc="-15" dirty="0">
                <a:solidFill>
                  <a:srgbClr val="474C55"/>
                </a:solidFill>
                <a:latin typeface="Calibri"/>
                <a:cs typeface="Calibri"/>
              </a:rPr>
              <a:t>stocks  grows, </a:t>
            </a:r>
            <a:r>
              <a:rPr sz="1000" spc="-25" dirty="0">
                <a:solidFill>
                  <a:srgbClr val="474C55"/>
                </a:solidFill>
                <a:latin typeface="Calibri"/>
                <a:cs typeface="Calibri"/>
              </a:rPr>
              <a:t>potentially </a:t>
            </a:r>
            <a:r>
              <a:rPr sz="1000" spc="-15" dirty="0">
                <a:solidFill>
                  <a:srgbClr val="474C55"/>
                </a:solidFill>
                <a:latin typeface="Calibri"/>
                <a:cs typeface="Calibri"/>
              </a:rPr>
              <a:t>increasing</a:t>
            </a:r>
            <a:r>
              <a:rPr sz="1000" spc="-165" dirty="0">
                <a:solidFill>
                  <a:srgbClr val="474C55"/>
                </a:solidFill>
                <a:latin typeface="Calibri"/>
                <a:cs typeface="Calibri"/>
              </a:rPr>
              <a:t> </a:t>
            </a:r>
            <a:r>
              <a:rPr sz="1000" spc="-15" dirty="0">
                <a:solidFill>
                  <a:srgbClr val="474C55"/>
                </a:solidFill>
                <a:latin typeface="Calibri"/>
                <a:cs typeface="Calibri"/>
              </a:rPr>
              <a:t>risk.</a:t>
            </a:r>
            <a:endParaRPr sz="1000">
              <a:latin typeface="Calibri"/>
              <a:cs typeface="Calibri"/>
            </a:endParaRPr>
          </a:p>
          <a:p>
            <a:pPr marL="113030" marR="55880" indent="-100965">
              <a:lnSpc>
                <a:spcPct val="100000"/>
              </a:lnSpc>
              <a:spcBef>
                <a:spcPts val="409"/>
              </a:spcBef>
            </a:pPr>
            <a:r>
              <a:rPr sz="900" spc="142" baseline="9259" dirty="0">
                <a:solidFill>
                  <a:srgbClr val="474C55"/>
                </a:solidFill>
                <a:latin typeface="Lucida Sans"/>
                <a:cs typeface="Lucida Sans"/>
              </a:rPr>
              <a:t>n</a:t>
            </a:r>
            <a:r>
              <a:rPr sz="900" spc="-15" baseline="9259" dirty="0">
                <a:solidFill>
                  <a:srgbClr val="474C55"/>
                </a:solidFill>
                <a:latin typeface="Lucida Sans"/>
                <a:cs typeface="Lucida Sans"/>
              </a:rPr>
              <a:t> </a:t>
            </a:r>
            <a:r>
              <a:rPr sz="1000" spc="-15" dirty="0">
                <a:solidFill>
                  <a:srgbClr val="474C55"/>
                </a:solidFill>
                <a:latin typeface="Calibri"/>
                <a:cs typeface="Calibri"/>
              </a:rPr>
              <a:t>Conversely,</a:t>
            </a:r>
            <a:r>
              <a:rPr sz="1000" spc="-75" dirty="0">
                <a:solidFill>
                  <a:srgbClr val="474C55"/>
                </a:solidFill>
                <a:latin typeface="Calibri"/>
                <a:cs typeface="Calibri"/>
              </a:rPr>
              <a:t> </a:t>
            </a:r>
            <a:r>
              <a:rPr sz="1000" spc="-35" dirty="0">
                <a:solidFill>
                  <a:srgbClr val="474C55"/>
                </a:solidFill>
                <a:latin typeface="Calibri"/>
                <a:cs typeface="Calibri"/>
              </a:rPr>
              <a:t>if</a:t>
            </a:r>
            <a:r>
              <a:rPr sz="1000" spc="-75" dirty="0">
                <a:solidFill>
                  <a:srgbClr val="474C55"/>
                </a:solidFill>
                <a:latin typeface="Calibri"/>
                <a:cs typeface="Calibri"/>
              </a:rPr>
              <a:t> </a:t>
            </a:r>
            <a:r>
              <a:rPr sz="1000" spc="-10" dirty="0">
                <a:solidFill>
                  <a:srgbClr val="474C55"/>
                </a:solidFill>
                <a:latin typeface="Calibri"/>
                <a:cs typeface="Calibri"/>
              </a:rPr>
              <a:t>bonds</a:t>
            </a:r>
            <a:r>
              <a:rPr sz="1000" spc="-75" dirty="0">
                <a:solidFill>
                  <a:srgbClr val="474C55"/>
                </a:solidFill>
                <a:latin typeface="Calibri"/>
                <a:cs typeface="Calibri"/>
              </a:rPr>
              <a:t> </a:t>
            </a:r>
            <a:r>
              <a:rPr sz="1000" spc="-30" dirty="0">
                <a:solidFill>
                  <a:srgbClr val="474C55"/>
                </a:solidFill>
                <a:latin typeface="Calibri"/>
                <a:cs typeface="Calibri"/>
              </a:rPr>
              <a:t>outperform  </a:t>
            </a:r>
            <a:r>
              <a:rPr sz="1000" spc="-15" dirty="0">
                <a:solidFill>
                  <a:srgbClr val="474C55"/>
                </a:solidFill>
                <a:latin typeface="Calibri"/>
                <a:cs typeface="Calibri"/>
              </a:rPr>
              <a:t>stocks and </a:t>
            </a:r>
            <a:r>
              <a:rPr sz="1000" spc="-25" dirty="0">
                <a:solidFill>
                  <a:srgbClr val="474C55"/>
                </a:solidFill>
                <a:latin typeface="Calibri"/>
                <a:cs typeface="Calibri"/>
              </a:rPr>
              <a:t>your allocation </a:t>
            </a:r>
            <a:r>
              <a:rPr sz="1000" spc="-40" dirty="0">
                <a:solidFill>
                  <a:srgbClr val="474C55"/>
                </a:solidFill>
                <a:latin typeface="Calibri"/>
                <a:cs typeface="Calibri"/>
              </a:rPr>
              <a:t>to  </a:t>
            </a:r>
            <a:r>
              <a:rPr sz="1000" spc="-15" dirty="0">
                <a:solidFill>
                  <a:srgbClr val="474C55"/>
                </a:solidFill>
                <a:latin typeface="Calibri"/>
                <a:cs typeface="Calibri"/>
              </a:rPr>
              <a:t>stocks</a:t>
            </a:r>
            <a:r>
              <a:rPr sz="1000" spc="-65" dirty="0">
                <a:solidFill>
                  <a:srgbClr val="474C55"/>
                </a:solidFill>
                <a:latin typeface="Calibri"/>
                <a:cs typeface="Calibri"/>
              </a:rPr>
              <a:t> </a:t>
            </a:r>
            <a:r>
              <a:rPr sz="1000" spc="-15" dirty="0">
                <a:solidFill>
                  <a:srgbClr val="474C55"/>
                </a:solidFill>
                <a:latin typeface="Calibri"/>
                <a:cs typeface="Calibri"/>
              </a:rPr>
              <a:t>shrinks,</a:t>
            </a:r>
            <a:r>
              <a:rPr sz="1000" spc="-65" dirty="0">
                <a:solidFill>
                  <a:srgbClr val="474C55"/>
                </a:solidFill>
                <a:latin typeface="Calibri"/>
                <a:cs typeface="Calibri"/>
              </a:rPr>
              <a:t> </a:t>
            </a:r>
            <a:r>
              <a:rPr sz="1000" spc="-25" dirty="0">
                <a:solidFill>
                  <a:srgbClr val="474C55"/>
                </a:solidFill>
                <a:latin typeface="Calibri"/>
                <a:cs typeface="Calibri"/>
              </a:rPr>
              <a:t>you</a:t>
            </a:r>
            <a:r>
              <a:rPr sz="1000" spc="-65" dirty="0">
                <a:solidFill>
                  <a:srgbClr val="474C55"/>
                </a:solidFill>
                <a:latin typeface="Calibri"/>
                <a:cs typeface="Calibri"/>
              </a:rPr>
              <a:t> </a:t>
            </a:r>
            <a:r>
              <a:rPr sz="1000" spc="-30" dirty="0">
                <a:solidFill>
                  <a:srgbClr val="474C55"/>
                </a:solidFill>
                <a:latin typeface="Calibri"/>
                <a:cs typeface="Calibri"/>
              </a:rPr>
              <a:t>may</a:t>
            </a:r>
            <a:r>
              <a:rPr sz="1000" spc="-65" dirty="0">
                <a:solidFill>
                  <a:srgbClr val="474C55"/>
                </a:solidFill>
                <a:latin typeface="Calibri"/>
                <a:cs typeface="Calibri"/>
              </a:rPr>
              <a:t> </a:t>
            </a:r>
            <a:r>
              <a:rPr sz="1000" spc="-15" dirty="0">
                <a:solidFill>
                  <a:srgbClr val="474C55"/>
                </a:solidFill>
                <a:latin typeface="Calibri"/>
                <a:cs typeface="Calibri"/>
              </a:rPr>
              <a:t>miss</a:t>
            </a:r>
            <a:r>
              <a:rPr sz="1000" spc="-65" dirty="0">
                <a:solidFill>
                  <a:srgbClr val="474C55"/>
                </a:solidFill>
                <a:latin typeface="Calibri"/>
                <a:cs typeface="Calibri"/>
              </a:rPr>
              <a:t> </a:t>
            </a:r>
            <a:r>
              <a:rPr sz="1000" spc="-35" dirty="0">
                <a:solidFill>
                  <a:srgbClr val="474C55"/>
                </a:solidFill>
                <a:latin typeface="Calibri"/>
                <a:cs typeface="Calibri"/>
              </a:rPr>
              <a:t>out  </a:t>
            </a:r>
            <a:r>
              <a:rPr sz="1000" spc="-25" dirty="0">
                <a:solidFill>
                  <a:srgbClr val="474C55"/>
                </a:solidFill>
                <a:latin typeface="Calibri"/>
                <a:cs typeface="Calibri"/>
              </a:rPr>
              <a:t>on </a:t>
            </a:r>
            <a:r>
              <a:rPr sz="1000" spc="-30" dirty="0">
                <a:solidFill>
                  <a:srgbClr val="474C55"/>
                </a:solidFill>
                <a:latin typeface="Calibri"/>
                <a:cs typeface="Calibri"/>
              </a:rPr>
              <a:t>potential</a:t>
            </a:r>
            <a:r>
              <a:rPr sz="1000" spc="-140" dirty="0">
                <a:solidFill>
                  <a:srgbClr val="474C55"/>
                </a:solidFill>
                <a:latin typeface="Calibri"/>
                <a:cs typeface="Calibri"/>
              </a:rPr>
              <a:t> </a:t>
            </a:r>
            <a:r>
              <a:rPr sz="1000" spc="-20" dirty="0">
                <a:solidFill>
                  <a:srgbClr val="474C55"/>
                </a:solidFill>
                <a:latin typeface="Calibri"/>
                <a:cs typeface="Calibri"/>
              </a:rPr>
              <a:t>growth.</a:t>
            </a:r>
            <a:endParaRPr sz="1000">
              <a:latin typeface="Calibri"/>
              <a:cs typeface="Calibri"/>
            </a:endParaRPr>
          </a:p>
        </p:txBody>
      </p:sp>
      <p:sp>
        <p:nvSpPr>
          <p:cNvPr id="10" name="object 10"/>
          <p:cNvSpPr txBox="1"/>
          <p:nvPr/>
        </p:nvSpPr>
        <p:spPr>
          <a:xfrm>
            <a:off x="2768600" y="1458277"/>
            <a:ext cx="5112385" cy="238760"/>
          </a:xfrm>
          <a:prstGeom prst="rect">
            <a:avLst/>
          </a:prstGeom>
        </p:spPr>
        <p:txBody>
          <a:bodyPr vert="horz" wrap="square" lIns="0" tIns="0" rIns="0" bIns="0" rtlCol="0">
            <a:spAutoFit/>
          </a:bodyPr>
          <a:lstStyle/>
          <a:p>
            <a:pPr marL="12700">
              <a:lnSpc>
                <a:spcPct val="100000"/>
              </a:lnSpc>
            </a:pPr>
            <a:r>
              <a:rPr sz="1500" spc="-5" dirty="0">
                <a:solidFill>
                  <a:srgbClr val="474C55"/>
                </a:solidFill>
                <a:latin typeface="Calibri"/>
                <a:cs typeface="Calibri"/>
              </a:rPr>
              <a:t>Don’t</a:t>
            </a:r>
            <a:r>
              <a:rPr sz="1500" spc="-50" dirty="0">
                <a:solidFill>
                  <a:srgbClr val="474C55"/>
                </a:solidFill>
                <a:latin typeface="Calibri"/>
                <a:cs typeface="Calibri"/>
              </a:rPr>
              <a:t> </a:t>
            </a:r>
            <a:r>
              <a:rPr sz="1500" spc="-5" dirty="0">
                <a:solidFill>
                  <a:srgbClr val="474C55"/>
                </a:solidFill>
                <a:latin typeface="Calibri"/>
                <a:cs typeface="Calibri"/>
              </a:rPr>
              <a:t>make</a:t>
            </a:r>
            <a:r>
              <a:rPr sz="1500" spc="-50" dirty="0">
                <a:solidFill>
                  <a:srgbClr val="474C55"/>
                </a:solidFill>
                <a:latin typeface="Calibri"/>
                <a:cs typeface="Calibri"/>
              </a:rPr>
              <a:t> </a:t>
            </a:r>
            <a:r>
              <a:rPr sz="1500" dirty="0">
                <a:solidFill>
                  <a:srgbClr val="474C55"/>
                </a:solidFill>
                <a:latin typeface="Calibri"/>
                <a:cs typeface="Calibri"/>
              </a:rPr>
              <a:t>unintended</a:t>
            </a:r>
            <a:r>
              <a:rPr sz="1500" spc="-50" dirty="0">
                <a:solidFill>
                  <a:srgbClr val="474C55"/>
                </a:solidFill>
                <a:latin typeface="Calibri"/>
                <a:cs typeface="Calibri"/>
              </a:rPr>
              <a:t> </a:t>
            </a:r>
            <a:r>
              <a:rPr sz="1500" spc="5" dirty="0">
                <a:solidFill>
                  <a:srgbClr val="474C55"/>
                </a:solidFill>
                <a:latin typeface="Calibri"/>
                <a:cs typeface="Calibri"/>
              </a:rPr>
              <a:t>bets.</a:t>
            </a:r>
            <a:r>
              <a:rPr sz="1500" spc="-50" dirty="0">
                <a:solidFill>
                  <a:srgbClr val="474C55"/>
                </a:solidFill>
                <a:latin typeface="Calibri"/>
                <a:cs typeface="Calibri"/>
              </a:rPr>
              <a:t> </a:t>
            </a:r>
            <a:r>
              <a:rPr sz="1500" spc="15" dirty="0">
                <a:solidFill>
                  <a:srgbClr val="474C55"/>
                </a:solidFill>
                <a:latin typeface="Calibri"/>
                <a:cs typeface="Calibri"/>
              </a:rPr>
              <a:t>Consider</a:t>
            </a:r>
            <a:r>
              <a:rPr sz="1500" spc="-50" dirty="0">
                <a:solidFill>
                  <a:srgbClr val="474C55"/>
                </a:solidFill>
                <a:latin typeface="Calibri"/>
                <a:cs typeface="Calibri"/>
              </a:rPr>
              <a:t> </a:t>
            </a:r>
            <a:r>
              <a:rPr sz="1500" spc="10" dirty="0">
                <a:solidFill>
                  <a:srgbClr val="474C55"/>
                </a:solidFill>
                <a:latin typeface="Calibri"/>
                <a:cs typeface="Calibri"/>
              </a:rPr>
              <a:t>rebalancing</a:t>
            </a:r>
            <a:r>
              <a:rPr sz="1500" spc="-50" dirty="0">
                <a:solidFill>
                  <a:srgbClr val="474C55"/>
                </a:solidFill>
                <a:latin typeface="Calibri"/>
                <a:cs typeface="Calibri"/>
              </a:rPr>
              <a:t> </a:t>
            </a:r>
            <a:r>
              <a:rPr sz="1500" dirty="0">
                <a:solidFill>
                  <a:srgbClr val="474C55"/>
                </a:solidFill>
                <a:latin typeface="Calibri"/>
                <a:cs typeface="Calibri"/>
              </a:rPr>
              <a:t>your</a:t>
            </a:r>
            <a:r>
              <a:rPr sz="1500" spc="-50" dirty="0">
                <a:solidFill>
                  <a:srgbClr val="474C55"/>
                </a:solidFill>
                <a:latin typeface="Calibri"/>
                <a:cs typeface="Calibri"/>
              </a:rPr>
              <a:t> </a:t>
            </a:r>
            <a:r>
              <a:rPr sz="1500" spc="-10" dirty="0">
                <a:solidFill>
                  <a:srgbClr val="474C55"/>
                </a:solidFill>
                <a:latin typeface="Calibri"/>
                <a:cs typeface="Calibri"/>
              </a:rPr>
              <a:t>portfolio.</a:t>
            </a:r>
            <a:endParaRPr sz="1500">
              <a:latin typeface="Calibri"/>
              <a:cs typeface="Calibri"/>
            </a:endParaRPr>
          </a:p>
        </p:txBody>
      </p:sp>
      <p:sp>
        <p:nvSpPr>
          <p:cNvPr id="11" name="object 11"/>
          <p:cNvSpPr txBox="1"/>
          <p:nvPr/>
        </p:nvSpPr>
        <p:spPr>
          <a:xfrm>
            <a:off x="2768600" y="6096380"/>
            <a:ext cx="6241415" cy="239395"/>
          </a:xfrm>
          <a:prstGeom prst="rect">
            <a:avLst/>
          </a:prstGeom>
        </p:spPr>
        <p:txBody>
          <a:bodyPr vert="horz" wrap="square" lIns="0" tIns="0" rIns="0" bIns="0" rtlCol="0">
            <a:spAutoFit/>
          </a:bodyPr>
          <a:lstStyle/>
          <a:p>
            <a:pPr marL="12700">
              <a:lnSpc>
                <a:spcPct val="100000"/>
              </a:lnSpc>
            </a:pPr>
            <a:r>
              <a:rPr sz="1500" spc="5" dirty="0">
                <a:solidFill>
                  <a:schemeClr val="accent6">
                    <a:lumMod val="75000"/>
                  </a:schemeClr>
                </a:solidFill>
                <a:latin typeface="Calibri"/>
                <a:cs typeface="Calibri"/>
              </a:rPr>
              <a:t>Rebalancing</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may</a:t>
            </a:r>
            <a:r>
              <a:rPr sz="1500" spc="-45" dirty="0">
                <a:solidFill>
                  <a:schemeClr val="accent6">
                    <a:lumMod val="75000"/>
                  </a:schemeClr>
                </a:solidFill>
                <a:latin typeface="Calibri"/>
                <a:cs typeface="Calibri"/>
              </a:rPr>
              <a:t> </a:t>
            </a:r>
            <a:r>
              <a:rPr sz="1500" spc="-10" dirty="0">
                <a:solidFill>
                  <a:schemeClr val="accent6">
                    <a:lumMod val="75000"/>
                  </a:schemeClr>
                </a:solidFill>
                <a:latin typeface="Calibri"/>
                <a:cs typeface="Calibri"/>
              </a:rPr>
              <a:t>help</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your</a:t>
            </a:r>
            <a:r>
              <a:rPr sz="1500" spc="-45"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portfolio</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stay</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in</a:t>
            </a:r>
            <a:r>
              <a:rPr sz="1500" spc="-45" dirty="0">
                <a:solidFill>
                  <a:schemeClr val="accent6">
                    <a:lumMod val="75000"/>
                  </a:schemeClr>
                </a:solidFill>
                <a:latin typeface="Calibri"/>
                <a:cs typeface="Calibri"/>
              </a:rPr>
              <a:t> </a:t>
            </a:r>
            <a:r>
              <a:rPr sz="1500" spc="-15" dirty="0">
                <a:solidFill>
                  <a:schemeClr val="accent6">
                    <a:lumMod val="75000"/>
                  </a:schemeClr>
                </a:solidFill>
                <a:latin typeface="Calibri"/>
                <a:cs typeface="Calibri"/>
              </a:rPr>
              <a:t>line</a:t>
            </a:r>
            <a:r>
              <a:rPr sz="1500" spc="-45" dirty="0">
                <a:solidFill>
                  <a:schemeClr val="accent6">
                    <a:lumMod val="75000"/>
                  </a:schemeClr>
                </a:solidFill>
                <a:latin typeface="Calibri"/>
                <a:cs typeface="Calibri"/>
              </a:rPr>
              <a:t> </a:t>
            </a:r>
            <a:r>
              <a:rPr sz="1500" spc="-25" dirty="0">
                <a:solidFill>
                  <a:schemeClr val="accent6">
                    <a:lumMod val="75000"/>
                  </a:schemeClr>
                </a:solidFill>
                <a:latin typeface="Calibri"/>
                <a:cs typeface="Calibri"/>
              </a:rPr>
              <a:t>with</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your</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goals</a:t>
            </a:r>
            <a:r>
              <a:rPr sz="1500" spc="-45" dirty="0">
                <a:solidFill>
                  <a:schemeClr val="accent6">
                    <a:lumMod val="75000"/>
                  </a:schemeClr>
                </a:solidFill>
                <a:latin typeface="Calibri"/>
                <a:cs typeface="Calibri"/>
              </a:rPr>
              <a:t> </a:t>
            </a:r>
            <a:r>
              <a:rPr sz="1500" spc="-5" dirty="0">
                <a:solidFill>
                  <a:schemeClr val="accent6">
                    <a:lumMod val="75000"/>
                  </a:schemeClr>
                </a:solidFill>
                <a:latin typeface="Calibri"/>
                <a:cs typeface="Calibri"/>
              </a:rPr>
              <a:t>and</a:t>
            </a:r>
            <a:r>
              <a:rPr sz="1500" spc="-45" dirty="0">
                <a:solidFill>
                  <a:schemeClr val="accent6">
                    <a:lumMod val="75000"/>
                  </a:schemeClr>
                </a:solidFill>
                <a:latin typeface="Calibri"/>
                <a:cs typeface="Calibri"/>
              </a:rPr>
              <a:t> </a:t>
            </a:r>
            <a:r>
              <a:rPr sz="1500" dirty="0">
                <a:solidFill>
                  <a:schemeClr val="accent6">
                    <a:lumMod val="75000"/>
                  </a:schemeClr>
                </a:solidFill>
                <a:latin typeface="Calibri"/>
                <a:cs typeface="Calibri"/>
              </a:rPr>
              <a:t>risk</a:t>
            </a:r>
            <a:r>
              <a:rPr sz="1500" spc="-45" dirty="0">
                <a:solidFill>
                  <a:schemeClr val="accent6">
                    <a:lumMod val="75000"/>
                  </a:schemeClr>
                </a:solidFill>
                <a:latin typeface="Calibri"/>
                <a:cs typeface="Calibri"/>
              </a:rPr>
              <a:t> </a:t>
            </a:r>
            <a:r>
              <a:rPr sz="1500" spc="-20" dirty="0">
                <a:solidFill>
                  <a:schemeClr val="accent6">
                    <a:lumMod val="75000"/>
                  </a:schemeClr>
                </a:solidFill>
                <a:latin typeface="Calibri"/>
                <a:cs typeface="Calibri"/>
              </a:rPr>
              <a:t>tolerance.</a:t>
            </a:r>
            <a:endParaRPr sz="1500">
              <a:solidFill>
                <a:schemeClr val="accent6">
                  <a:lumMod val="75000"/>
                </a:schemeClr>
              </a:solidFill>
              <a:latin typeface="Calibri"/>
              <a:cs typeface="Calibri"/>
            </a:endParaRPr>
          </a:p>
        </p:txBody>
      </p:sp>
      <p:sp>
        <p:nvSpPr>
          <p:cNvPr id="12" name="object 12"/>
          <p:cNvSpPr/>
          <p:nvPr/>
        </p:nvSpPr>
        <p:spPr>
          <a:xfrm>
            <a:off x="2781300" y="609597"/>
            <a:ext cx="290195" cy="290195"/>
          </a:xfrm>
          <a:custGeom>
            <a:avLst/>
            <a:gdLst/>
            <a:ahLst/>
            <a:cxnLst/>
            <a:rect l="l" t="t" r="r" b="b"/>
            <a:pathLst>
              <a:path w="290194" h="290194">
                <a:moveTo>
                  <a:pt x="289953" y="0"/>
                </a:moveTo>
                <a:lnTo>
                  <a:pt x="0" y="289953"/>
                </a:lnTo>
                <a:lnTo>
                  <a:pt x="289953" y="289953"/>
                </a:lnTo>
                <a:lnTo>
                  <a:pt x="289953" y="0"/>
                </a:lnTo>
                <a:close/>
              </a:path>
            </a:pathLst>
          </a:custGeom>
          <a:solidFill>
            <a:srgbClr val="4A0231"/>
          </a:solidFill>
        </p:spPr>
        <p:txBody>
          <a:bodyPr wrap="square" lIns="0" tIns="0" rIns="0" bIns="0" rtlCol="0"/>
          <a:lstStyle/>
          <a:p>
            <a:endParaRPr/>
          </a:p>
        </p:txBody>
      </p:sp>
      <p:sp>
        <p:nvSpPr>
          <p:cNvPr id="13" name="object 13"/>
          <p:cNvSpPr txBox="1"/>
          <p:nvPr/>
        </p:nvSpPr>
        <p:spPr>
          <a:xfrm>
            <a:off x="2781300" y="609600"/>
            <a:ext cx="290195" cy="290195"/>
          </a:xfrm>
          <a:prstGeom prst="rect">
            <a:avLst/>
          </a:prstGeom>
          <a:solidFill>
            <a:schemeClr val="tx2"/>
          </a:solidFill>
        </p:spPr>
        <p:txBody>
          <a:bodyPr vert="horz" wrap="square" lIns="0" tIns="10795" rIns="0" bIns="0" rtlCol="0">
            <a:spAutoFit/>
          </a:bodyPr>
          <a:lstStyle/>
          <a:p>
            <a:pPr marL="92075">
              <a:lnSpc>
                <a:spcPct val="100000"/>
              </a:lnSpc>
              <a:spcBef>
                <a:spcPts val="85"/>
              </a:spcBef>
            </a:pPr>
            <a:r>
              <a:rPr sz="1550" spc="-20" dirty="0">
                <a:solidFill>
                  <a:srgbClr val="FFFFFF"/>
                </a:solidFill>
                <a:latin typeface="Tahoma"/>
                <a:cs typeface="Tahoma"/>
              </a:rPr>
              <a:t>7</a:t>
            </a:r>
            <a:endParaRPr sz="1550">
              <a:latin typeface="Tahoma"/>
              <a:cs typeface="Tahoma"/>
            </a:endParaRPr>
          </a:p>
        </p:txBody>
      </p:sp>
      <p:sp>
        <p:nvSpPr>
          <p:cNvPr id="14" name="object 14"/>
          <p:cNvSpPr txBox="1"/>
          <p:nvPr/>
        </p:nvSpPr>
        <p:spPr>
          <a:xfrm>
            <a:off x="2730500" y="6842759"/>
            <a:ext cx="6236335" cy="504825"/>
          </a:xfrm>
          <a:prstGeom prst="rect">
            <a:avLst/>
          </a:prstGeom>
        </p:spPr>
        <p:txBody>
          <a:bodyPr vert="horz" wrap="square" lIns="0" tIns="0" rIns="0" bIns="0" rtlCol="0">
            <a:spAutoFit/>
          </a:bodyPr>
          <a:lstStyle/>
          <a:p>
            <a:pPr marL="58419" marR="5080" indent="-46355">
              <a:lnSpc>
                <a:spcPts val="900"/>
              </a:lnSpc>
            </a:pPr>
            <a:r>
              <a:rPr sz="675" spc="7" baseline="30864" dirty="0">
                <a:solidFill>
                  <a:srgbClr val="474C55"/>
                </a:solidFill>
                <a:latin typeface="Calibri"/>
                <a:cs typeface="Calibri"/>
              </a:rPr>
              <a:t>1 </a:t>
            </a:r>
            <a:r>
              <a:rPr sz="800" spc="-15" dirty="0">
                <a:solidFill>
                  <a:srgbClr val="474C55"/>
                </a:solidFill>
                <a:latin typeface="Calibri"/>
                <a:cs typeface="Calibri"/>
              </a:rPr>
              <a:t>Time periods </a:t>
            </a:r>
            <a:r>
              <a:rPr sz="800" spc="-25" dirty="0">
                <a:solidFill>
                  <a:srgbClr val="474C55"/>
                </a:solidFill>
                <a:latin typeface="Calibri"/>
                <a:cs typeface="Calibri"/>
              </a:rPr>
              <a:t>above, </a:t>
            </a:r>
            <a:r>
              <a:rPr sz="800" spc="-15" dirty="0">
                <a:solidFill>
                  <a:srgbClr val="474C55"/>
                </a:solidFill>
                <a:latin typeface="Calibri"/>
                <a:cs typeface="Calibri"/>
              </a:rPr>
              <a:t>reflecting </a:t>
            </a:r>
            <a:r>
              <a:rPr sz="800" spc="-25" dirty="0">
                <a:solidFill>
                  <a:srgbClr val="474C55"/>
                </a:solidFill>
                <a:latin typeface="Calibri"/>
                <a:cs typeface="Calibri"/>
              </a:rPr>
              <a:t>a </a:t>
            </a:r>
            <a:r>
              <a:rPr sz="800" spc="-10" dirty="0">
                <a:solidFill>
                  <a:srgbClr val="474C55"/>
                </a:solidFill>
                <a:latin typeface="Calibri"/>
                <a:cs typeface="Calibri"/>
              </a:rPr>
              <a:t>strong stock </a:t>
            </a:r>
            <a:r>
              <a:rPr sz="800" spc="-25" dirty="0">
                <a:solidFill>
                  <a:srgbClr val="474C55"/>
                </a:solidFill>
                <a:latin typeface="Calibri"/>
                <a:cs typeface="Calibri"/>
              </a:rPr>
              <a:t>market </a:t>
            </a:r>
            <a:r>
              <a:rPr sz="800" spc="-15" dirty="0">
                <a:solidFill>
                  <a:srgbClr val="474C55"/>
                </a:solidFill>
                <a:latin typeface="Calibri"/>
                <a:cs typeface="Calibri"/>
              </a:rPr>
              <a:t>and </a:t>
            </a:r>
            <a:r>
              <a:rPr sz="800" spc="-25" dirty="0">
                <a:solidFill>
                  <a:srgbClr val="474C55"/>
                </a:solidFill>
                <a:latin typeface="Calibri"/>
                <a:cs typeface="Calibri"/>
              </a:rPr>
              <a:t>a </a:t>
            </a:r>
            <a:r>
              <a:rPr sz="800" spc="-10" dirty="0">
                <a:solidFill>
                  <a:srgbClr val="474C55"/>
                </a:solidFill>
                <a:latin typeface="Calibri"/>
                <a:cs typeface="Calibri"/>
              </a:rPr>
              <a:t>strong bond </a:t>
            </a:r>
            <a:r>
              <a:rPr sz="800" spc="-25" dirty="0">
                <a:solidFill>
                  <a:srgbClr val="474C55"/>
                </a:solidFill>
                <a:latin typeface="Calibri"/>
                <a:cs typeface="Calibri"/>
              </a:rPr>
              <a:t>market, </a:t>
            </a:r>
            <a:r>
              <a:rPr sz="800" spc="-20" dirty="0">
                <a:solidFill>
                  <a:srgbClr val="474C55"/>
                </a:solidFill>
                <a:latin typeface="Calibri"/>
                <a:cs typeface="Calibri"/>
              </a:rPr>
              <a:t>respectively, </a:t>
            </a:r>
            <a:r>
              <a:rPr sz="800" spc="-30" dirty="0">
                <a:solidFill>
                  <a:srgbClr val="474C55"/>
                </a:solidFill>
                <a:latin typeface="Calibri"/>
                <a:cs typeface="Calibri"/>
              </a:rPr>
              <a:t>are </a:t>
            </a:r>
            <a:r>
              <a:rPr sz="800" spc="-10" dirty="0">
                <a:solidFill>
                  <a:srgbClr val="474C55"/>
                </a:solidFill>
                <a:latin typeface="Calibri"/>
                <a:cs typeface="Calibri"/>
              </a:rPr>
              <a:t>based </a:t>
            </a:r>
            <a:r>
              <a:rPr sz="800" spc="-20" dirty="0">
                <a:solidFill>
                  <a:srgbClr val="474C55"/>
                </a:solidFill>
                <a:latin typeface="Calibri"/>
                <a:cs typeface="Calibri"/>
              </a:rPr>
              <a:t>on performance </a:t>
            </a:r>
            <a:r>
              <a:rPr sz="800" spc="-40" dirty="0">
                <a:solidFill>
                  <a:srgbClr val="474C55"/>
                </a:solidFill>
                <a:latin typeface="Calibri"/>
                <a:cs typeface="Calibri"/>
              </a:rPr>
              <a:t>of </a:t>
            </a:r>
            <a:r>
              <a:rPr sz="800" spc="-25" dirty="0">
                <a:solidFill>
                  <a:srgbClr val="474C55"/>
                </a:solidFill>
                <a:latin typeface="Calibri"/>
                <a:cs typeface="Calibri"/>
              </a:rPr>
              <a:t>the </a:t>
            </a:r>
            <a:r>
              <a:rPr sz="800" spc="-20" dirty="0">
                <a:solidFill>
                  <a:srgbClr val="474C55"/>
                </a:solidFill>
                <a:latin typeface="Calibri"/>
                <a:cs typeface="Calibri"/>
              </a:rPr>
              <a:t>following </a:t>
            </a:r>
            <a:r>
              <a:rPr sz="800" spc="-15" dirty="0">
                <a:solidFill>
                  <a:srgbClr val="474C55"/>
                </a:solidFill>
                <a:latin typeface="Calibri"/>
                <a:cs typeface="Calibri"/>
              </a:rPr>
              <a:t>indices: </a:t>
            </a:r>
            <a:r>
              <a:rPr sz="800" spc="-10" dirty="0">
                <a:solidFill>
                  <a:srgbClr val="474C55"/>
                </a:solidFill>
                <a:latin typeface="Calibri"/>
                <a:cs typeface="Calibri"/>
              </a:rPr>
              <a:t>Stocks </a:t>
            </a:r>
            <a:r>
              <a:rPr sz="800" spc="-30" dirty="0">
                <a:solidFill>
                  <a:srgbClr val="474C55"/>
                </a:solidFill>
                <a:latin typeface="Calibri"/>
                <a:cs typeface="Calibri"/>
              </a:rPr>
              <a:t>are  </a:t>
            </a:r>
            <a:r>
              <a:rPr sz="800" spc="-20" dirty="0">
                <a:solidFill>
                  <a:srgbClr val="474C55"/>
                </a:solidFill>
                <a:latin typeface="Calibri"/>
                <a:cs typeface="Calibri"/>
              </a:rPr>
              <a:t>represented</a:t>
            </a:r>
            <a:r>
              <a:rPr sz="800" spc="-55" dirty="0">
                <a:solidFill>
                  <a:srgbClr val="474C55"/>
                </a:solidFill>
                <a:latin typeface="Calibri"/>
                <a:cs typeface="Calibri"/>
              </a:rPr>
              <a:t> </a:t>
            </a:r>
            <a:r>
              <a:rPr sz="800" spc="-15" dirty="0">
                <a:solidFill>
                  <a:srgbClr val="474C55"/>
                </a:solidFill>
                <a:latin typeface="Calibri"/>
                <a:cs typeface="Calibri"/>
              </a:rPr>
              <a:t>by</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0" dirty="0">
                <a:solidFill>
                  <a:srgbClr val="474C55"/>
                </a:solidFill>
                <a:latin typeface="Calibri"/>
                <a:cs typeface="Calibri"/>
              </a:rPr>
              <a:t>S&amp;P</a:t>
            </a:r>
            <a:r>
              <a:rPr sz="800" spc="-55" dirty="0">
                <a:solidFill>
                  <a:srgbClr val="474C55"/>
                </a:solidFill>
                <a:latin typeface="Calibri"/>
                <a:cs typeface="Calibri"/>
              </a:rPr>
              <a:t> </a:t>
            </a:r>
            <a:r>
              <a:rPr sz="800" dirty="0">
                <a:solidFill>
                  <a:srgbClr val="474C55"/>
                </a:solidFill>
                <a:latin typeface="Calibri"/>
                <a:cs typeface="Calibri"/>
              </a:rPr>
              <a:t>500</a:t>
            </a:r>
            <a:r>
              <a:rPr sz="800" spc="-55" dirty="0">
                <a:solidFill>
                  <a:srgbClr val="474C55"/>
                </a:solidFill>
                <a:latin typeface="Calibri"/>
                <a:cs typeface="Calibri"/>
              </a:rPr>
              <a:t> </a:t>
            </a:r>
            <a:r>
              <a:rPr sz="800" spc="-15" dirty="0">
                <a:solidFill>
                  <a:srgbClr val="474C55"/>
                </a:solidFill>
                <a:latin typeface="Calibri"/>
                <a:cs typeface="Calibri"/>
              </a:rPr>
              <a:t>Index,</a:t>
            </a:r>
            <a:r>
              <a:rPr sz="800" spc="-55" dirty="0">
                <a:solidFill>
                  <a:srgbClr val="474C55"/>
                </a:solidFill>
                <a:latin typeface="Calibri"/>
                <a:cs typeface="Calibri"/>
              </a:rPr>
              <a:t> </a:t>
            </a:r>
            <a:r>
              <a:rPr sz="800" spc="-20" dirty="0">
                <a:solidFill>
                  <a:srgbClr val="474C55"/>
                </a:solidFill>
                <a:latin typeface="Calibri"/>
                <a:cs typeface="Calibri"/>
              </a:rPr>
              <a:t>which</a:t>
            </a:r>
            <a:r>
              <a:rPr sz="800" spc="-55" dirty="0">
                <a:solidFill>
                  <a:srgbClr val="474C55"/>
                </a:solidFill>
                <a:latin typeface="Calibri"/>
                <a:cs typeface="Calibri"/>
              </a:rPr>
              <a:t> </a:t>
            </a:r>
            <a:r>
              <a:rPr sz="800" spc="-20" dirty="0">
                <a:solidFill>
                  <a:srgbClr val="474C55"/>
                </a:solidFill>
                <a:latin typeface="Calibri"/>
                <a:cs typeface="Calibri"/>
              </a:rPr>
              <a:t>measures</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5" dirty="0">
                <a:solidFill>
                  <a:srgbClr val="474C55"/>
                </a:solidFill>
                <a:latin typeface="Calibri"/>
                <a:cs typeface="Calibri"/>
              </a:rPr>
              <a:t>broad</a:t>
            </a:r>
            <a:r>
              <a:rPr sz="800" spc="-55" dirty="0">
                <a:solidFill>
                  <a:srgbClr val="474C55"/>
                </a:solidFill>
                <a:latin typeface="Calibri"/>
                <a:cs typeface="Calibri"/>
              </a:rPr>
              <a:t> </a:t>
            </a:r>
            <a:r>
              <a:rPr sz="800" dirty="0">
                <a:solidFill>
                  <a:srgbClr val="474C55"/>
                </a:solidFill>
                <a:latin typeface="Calibri"/>
                <a:cs typeface="Calibri"/>
              </a:rPr>
              <a:t>US</a:t>
            </a:r>
            <a:r>
              <a:rPr sz="800" spc="-55" dirty="0">
                <a:solidFill>
                  <a:srgbClr val="474C55"/>
                </a:solidFill>
                <a:latin typeface="Calibri"/>
                <a:cs typeface="Calibri"/>
              </a:rPr>
              <a:t> </a:t>
            </a:r>
            <a:r>
              <a:rPr sz="800" spc="-10" dirty="0">
                <a:solidFill>
                  <a:srgbClr val="474C55"/>
                </a:solidFill>
                <a:latin typeface="Calibri"/>
                <a:cs typeface="Calibri"/>
              </a:rPr>
              <a:t>stock</a:t>
            </a:r>
            <a:r>
              <a:rPr sz="800" spc="-55" dirty="0">
                <a:solidFill>
                  <a:srgbClr val="474C55"/>
                </a:solidFill>
                <a:latin typeface="Calibri"/>
                <a:cs typeface="Calibri"/>
              </a:rPr>
              <a:t> </a:t>
            </a:r>
            <a:r>
              <a:rPr sz="800" spc="-25" dirty="0">
                <a:solidFill>
                  <a:srgbClr val="474C55"/>
                </a:solidFill>
                <a:latin typeface="Calibri"/>
                <a:cs typeface="Calibri"/>
              </a:rPr>
              <a:t>market.</a:t>
            </a:r>
            <a:r>
              <a:rPr sz="800" spc="-55" dirty="0">
                <a:solidFill>
                  <a:srgbClr val="474C55"/>
                </a:solidFill>
                <a:latin typeface="Calibri"/>
                <a:cs typeface="Calibri"/>
              </a:rPr>
              <a:t> </a:t>
            </a:r>
            <a:r>
              <a:rPr sz="800" spc="-10" dirty="0">
                <a:solidFill>
                  <a:srgbClr val="474C55"/>
                </a:solidFill>
                <a:latin typeface="Calibri"/>
                <a:cs typeface="Calibri"/>
              </a:rPr>
              <a:t>Bonds</a:t>
            </a:r>
            <a:r>
              <a:rPr sz="800" spc="-55" dirty="0">
                <a:solidFill>
                  <a:srgbClr val="474C55"/>
                </a:solidFill>
                <a:latin typeface="Calibri"/>
                <a:cs typeface="Calibri"/>
              </a:rPr>
              <a:t> </a:t>
            </a:r>
            <a:r>
              <a:rPr sz="800" spc="-30" dirty="0">
                <a:solidFill>
                  <a:srgbClr val="474C55"/>
                </a:solidFill>
                <a:latin typeface="Calibri"/>
                <a:cs typeface="Calibri"/>
              </a:rPr>
              <a:t>are</a:t>
            </a:r>
            <a:r>
              <a:rPr sz="800" spc="-55" dirty="0">
                <a:solidFill>
                  <a:srgbClr val="474C55"/>
                </a:solidFill>
                <a:latin typeface="Calibri"/>
                <a:cs typeface="Calibri"/>
              </a:rPr>
              <a:t> </a:t>
            </a:r>
            <a:r>
              <a:rPr sz="800" spc="-20" dirty="0">
                <a:solidFill>
                  <a:srgbClr val="474C55"/>
                </a:solidFill>
                <a:latin typeface="Calibri"/>
                <a:cs typeface="Calibri"/>
              </a:rPr>
              <a:t>represented</a:t>
            </a:r>
            <a:r>
              <a:rPr sz="800" spc="-55" dirty="0">
                <a:solidFill>
                  <a:srgbClr val="474C55"/>
                </a:solidFill>
                <a:latin typeface="Calibri"/>
                <a:cs typeface="Calibri"/>
              </a:rPr>
              <a:t> </a:t>
            </a:r>
            <a:r>
              <a:rPr sz="800" spc="-15" dirty="0">
                <a:solidFill>
                  <a:srgbClr val="474C55"/>
                </a:solidFill>
                <a:latin typeface="Calibri"/>
                <a:cs typeface="Calibri"/>
              </a:rPr>
              <a:t>by</a:t>
            </a:r>
            <a:r>
              <a:rPr sz="800" spc="-55" dirty="0">
                <a:solidFill>
                  <a:srgbClr val="474C55"/>
                </a:solidFill>
                <a:latin typeface="Calibri"/>
                <a:cs typeface="Calibri"/>
              </a:rPr>
              <a:t> </a:t>
            </a:r>
            <a:r>
              <a:rPr sz="800" spc="-25" dirty="0">
                <a:solidFill>
                  <a:srgbClr val="474C55"/>
                </a:solidFill>
                <a:latin typeface="Calibri"/>
                <a:cs typeface="Calibri"/>
              </a:rPr>
              <a:t>the</a:t>
            </a:r>
            <a:r>
              <a:rPr sz="800" spc="-55" dirty="0">
                <a:solidFill>
                  <a:srgbClr val="474C55"/>
                </a:solidFill>
                <a:latin typeface="Calibri"/>
                <a:cs typeface="Calibri"/>
              </a:rPr>
              <a:t> </a:t>
            </a:r>
            <a:r>
              <a:rPr sz="800" spc="-15" dirty="0">
                <a:solidFill>
                  <a:srgbClr val="474C55"/>
                </a:solidFill>
                <a:latin typeface="Calibri"/>
                <a:cs typeface="Calibri"/>
              </a:rPr>
              <a:t>Bloomberg</a:t>
            </a:r>
            <a:r>
              <a:rPr sz="800" spc="-55" dirty="0">
                <a:solidFill>
                  <a:srgbClr val="474C55"/>
                </a:solidFill>
                <a:latin typeface="Calibri"/>
                <a:cs typeface="Calibri"/>
              </a:rPr>
              <a:t> </a:t>
            </a:r>
            <a:r>
              <a:rPr sz="800" spc="-15" dirty="0">
                <a:solidFill>
                  <a:srgbClr val="474C55"/>
                </a:solidFill>
                <a:latin typeface="Calibri"/>
                <a:cs typeface="Calibri"/>
              </a:rPr>
              <a:t>Barclays</a:t>
            </a:r>
            <a:r>
              <a:rPr sz="800" spc="-55" dirty="0">
                <a:solidFill>
                  <a:srgbClr val="474C55"/>
                </a:solidFill>
                <a:latin typeface="Calibri"/>
                <a:cs typeface="Calibri"/>
              </a:rPr>
              <a:t> </a:t>
            </a:r>
            <a:r>
              <a:rPr sz="800" spc="-5" dirty="0">
                <a:solidFill>
                  <a:srgbClr val="474C55"/>
                </a:solidFill>
                <a:latin typeface="Calibri"/>
                <a:cs typeface="Calibri"/>
              </a:rPr>
              <a:t>U.S.</a:t>
            </a:r>
            <a:r>
              <a:rPr sz="800" spc="-55" dirty="0">
                <a:solidFill>
                  <a:srgbClr val="474C55"/>
                </a:solidFill>
                <a:latin typeface="Calibri"/>
                <a:cs typeface="Calibri"/>
              </a:rPr>
              <a:t> </a:t>
            </a:r>
            <a:r>
              <a:rPr sz="800" spc="-10" dirty="0">
                <a:solidFill>
                  <a:srgbClr val="474C55"/>
                </a:solidFill>
                <a:latin typeface="Calibri"/>
                <a:cs typeface="Calibri"/>
              </a:rPr>
              <a:t>Aggregate</a:t>
            </a:r>
            <a:r>
              <a:rPr sz="800" spc="-55" dirty="0">
                <a:solidFill>
                  <a:srgbClr val="474C55"/>
                </a:solidFill>
                <a:latin typeface="Calibri"/>
                <a:cs typeface="Calibri"/>
              </a:rPr>
              <a:t> </a:t>
            </a:r>
            <a:r>
              <a:rPr sz="800" spc="-10" dirty="0">
                <a:solidFill>
                  <a:srgbClr val="474C55"/>
                </a:solidFill>
                <a:latin typeface="Calibri"/>
                <a:cs typeface="Calibri"/>
              </a:rPr>
              <a:t>Bond</a:t>
            </a:r>
            <a:r>
              <a:rPr sz="800" spc="-55" dirty="0">
                <a:solidFill>
                  <a:srgbClr val="474C55"/>
                </a:solidFill>
                <a:latin typeface="Calibri"/>
                <a:cs typeface="Calibri"/>
              </a:rPr>
              <a:t> </a:t>
            </a:r>
            <a:r>
              <a:rPr sz="800" spc="-15" dirty="0">
                <a:solidFill>
                  <a:srgbClr val="474C55"/>
                </a:solidFill>
                <a:latin typeface="Calibri"/>
                <a:cs typeface="Calibri"/>
              </a:rPr>
              <a:t>Index.  Index</a:t>
            </a:r>
            <a:r>
              <a:rPr sz="800" spc="-50" dirty="0">
                <a:solidFill>
                  <a:srgbClr val="474C55"/>
                </a:solidFill>
                <a:latin typeface="Calibri"/>
                <a:cs typeface="Calibri"/>
              </a:rPr>
              <a:t> </a:t>
            </a:r>
            <a:r>
              <a:rPr sz="800" spc="-20" dirty="0">
                <a:solidFill>
                  <a:srgbClr val="474C55"/>
                </a:solidFill>
                <a:latin typeface="Calibri"/>
                <a:cs typeface="Calibri"/>
              </a:rPr>
              <a:t>performance</a:t>
            </a:r>
            <a:r>
              <a:rPr sz="800" spc="-50" dirty="0">
                <a:solidFill>
                  <a:srgbClr val="474C55"/>
                </a:solidFill>
                <a:latin typeface="Calibri"/>
                <a:cs typeface="Calibri"/>
              </a:rPr>
              <a:t> </a:t>
            </a:r>
            <a:r>
              <a:rPr sz="800" spc="-15" dirty="0">
                <a:solidFill>
                  <a:srgbClr val="474C55"/>
                </a:solidFill>
                <a:latin typeface="Calibri"/>
                <a:cs typeface="Calibri"/>
              </a:rPr>
              <a:t>does</a:t>
            </a:r>
            <a:r>
              <a:rPr sz="800" spc="-50" dirty="0">
                <a:solidFill>
                  <a:srgbClr val="474C55"/>
                </a:solidFill>
                <a:latin typeface="Calibri"/>
                <a:cs typeface="Calibri"/>
              </a:rPr>
              <a:t> </a:t>
            </a:r>
            <a:r>
              <a:rPr sz="800" spc="-25" dirty="0">
                <a:solidFill>
                  <a:srgbClr val="474C55"/>
                </a:solidFill>
                <a:latin typeface="Calibri"/>
                <a:cs typeface="Calibri"/>
              </a:rPr>
              <a:t>not</a:t>
            </a:r>
            <a:r>
              <a:rPr sz="800" spc="-50" dirty="0">
                <a:solidFill>
                  <a:srgbClr val="474C55"/>
                </a:solidFill>
                <a:latin typeface="Calibri"/>
                <a:cs typeface="Calibri"/>
              </a:rPr>
              <a:t> </a:t>
            </a:r>
            <a:r>
              <a:rPr sz="800" spc="-20" dirty="0">
                <a:solidFill>
                  <a:srgbClr val="474C55"/>
                </a:solidFill>
                <a:latin typeface="Calibri"/>
                <a:cs typeface="Calibri"/>
              </a:rPr>
              <a:t>reflect</a:t>
            </a:r>
            <a:r>
              <a:rPr sz="800" spc="-50" dirty="0">
                <a:solidFill>
                  <a:srgbClr val="474C55"/>
                </a:solidFill>
                <a:latin typeface="Calibri"/>
                <a:cs typeface="Calibri"/>
              </a:rPr>
              <a:t> </a:t>
            </a:r>
            <a:r>
              <a:rPr sz="800" spc="-25" dirty="0">
                <a:solidFill>
                  <a:srgbClr val="474C55"/>
                </a:solidFill>
                <a:latin typeface="Calibri"/>
                <a:cs typeface="Calibri"/>
              </a:rPr>
              <a:t>the</a:t>
            </a:r>
            <a:r>
              <a:rPr sz="800" spc="-50" dirty="0">
                <a:solidFill>
                  <a:srgbClr val="474C55"/>
                </a:solidFill>
                <a:latin typeface="Calibri"/>
                <a:cs typeface="Calibri"/>
              </a:rPr>
              <a:t> </a:t>
            </a:r>
            <a:r>
              <a:rPr sz="800" spc="-15" dirty="0">
                <a:solidFill>
                  <a:srgbClr val="474C55"/>
                </a:solidFill>
                <a:latin typeface="Calibri"/>
                <a:cs typeface="Calibri"/>
              </a:rPr>
              <a:t>deduction</a:t>
            </a:r>
            <a:r>
              <a:rPr sz="800" spc="-50" dirty="0">
                <a:solidFill>
                  <a:srgbClr val="474C55"/>
                </a:solidFill>
                <a:latin typeface="Calibri"/>
                <a:cs typeface="Calibri"/>
              </a:rPr>
              <a:t> </a:t>
            </a:r>
            <a:r>
              <a:rPr sz="800" spc="-40" dirty="0">
                <a:solidFill>
                  <a:srgbClr val="474C55"/>
                </a:solidFill>
                <a:latin typeface="Calibri"/>
                <a:cs typeface="Calibri"/>
              </a:rPr>
              <a:t>of</a:t>
            </a:r>
            <a:r>
              <a:rPr sz="800" spc="-50" dirty="0">
                <a:solidFill>
                  <a:srgbClr val="474C55"/>
                </a:solidFill>
                <a:latin typeface="Calibri"/>
                <a:cs typeface="Calibri"/>
              </a:rPr>
              <a:t> </a:t>
            </a:r>
            <a:r>
              <a:rPr sz="800" spc="-25" dirty="0">
                <a:solidFill>
                  <a:srgbClr val="474C55"/>
                </a:solidFill>
                <a:latin typeface="Calibri"/>
                <a:cs typeface="Calibri"/>
              </a:rPr>
              <a:t>any</a:t>
            </a:r>
            <a:r>
              <a:rPr sz="800" spc="-50" dirty="0">
                <a:solidFill>
                  <a:srgbClr val="474C55"/>
                </a:solidFill>
                <a:latin typeface="Calibri"/>
                <a:cs typeface="Calibri"/>
              </a:rPr>
              <a:t> </a:t>
            </a:r>
            <a:r>
              <a:rPr sz="800" spc="-25" dirty="0">
                <a:solidFill>
                  <a:srgbClr val="474C55"/>
                </a:solidFill>
                <a:latin typeface="Calibri"/>
                <a:cs typeface="Calibri"/>
              </a:rPr>
              <a:t>investment-related</a:t>
            </a:r>
            <a:r>
              <a:rPr sz="800" spc="-50" dirty="0">
                <a:solidFill>
                  <a:srgbClr val="474C55"/>
                </a:solidFill>
                <a:latin typeface="Calibri"/>
                <a:cs typeface="Calibri"/>
              </a:rPr>
              <a:t> </a:t>
            </a:r>
            <a:r>
              <a:rPr sz="800" spc="-20" dirty="0">
                <a:solidFill>
                  <a:srgbClr val="474C55"/>
                </a:solidFill>
                <a:latin typeface="Calibri"/>
                <a:cs typeface="Calibri"/>
              </a:rPr>
              <a:t>fees</a:t>
            </a:r>
            <a:r>
              <a:rPr sz="800" spc="-50" dirty="0">
                <a:solidFill>
                  <a:srgbClr val="474C55"/>
                </a:solidFill>
                <a:latin typeface="Calibri"/>
                <a:cs typeface="Calibri"/>
              </a:rPr>
              <a:t> </a:t>
            </a:r>
            <a:r>
              <a:rPr sz="800" spc="-15" dirty="0">
                <a:solidFill>
                  <a:srgbClr val="474C55"/>
                </a:solidFill>
                <a:latin typeface="Calibri"/>
                <a:cs typeface="Calibri"/>
              </a:rPr>
              <a:t>and</a:t>
            </a:r>
            <a:r>
              <a:rPr sz="800" spc="-50" dirty="0">
                <a:solidFill>
                  <a:srgbClr val="474C55"/>
                </a:solidFill>
                <a:latin typeface="Calibri"/>
                <a:cs typeface="Calibri"/>
              </a:rPr>
              <a:t> </a:t>
            </a:r>
            <a:r>
              <a:rPr sz="800" spc="-15" dirty="0">
                <a:solidFill>
                  <a:srgbClr val="474C55"/>
                </a:solidFill>
                <a:latin typeface="Calibri"/>
                <a:cs typeface="Calibri"/>
              </a:rPr>
              <a:t>expenses.</a:t>
            </a:r>
            <a:r>
              <a:rPr sz="800" spc="-50" dirty="0">
                <a:solidFill>
                  <a:srgbClr val="474C55"/>
                </a:solidFill>
                <a:latin typeface="Calibri"/>
                <a:cs typeface="Calibri"/>
              </a:rPr>
              <a:t> </a:t>
            </a:r>
            <a:r>
              <a:rPr sz="800" spc="-25" dirty="0">
                <a:solidFill>
                  <a:srgbClr val="474C55"/>
                </a:solidFill>
                <a:latin typeface="Calibri"/>
                <a:cs typeface="Calibri"/>
              </a:rPr>
              <a:t>It</a:t>
            </a:r>
            <a:r>
              <a:rPr sz="800" spc="-50" dirty="0">
                <a:solidFill>
                  <a:srgbClr val="474C55"/>
                </a:solidFill>
                <a:latin typeface="Calibri"/>
                <a:cs typeface="Calibri"/>
              </a:rPr>
              <a:t> </a:t>
            </a:r>
            <a:r>
              <a:rPr sz="800" spc="-10" dirty="0">
                <a:solidFill>
                  <a:srgbClr val="474C55"/>
                </a:solidFill>
                <a:latin typeface="Calibri"/>
                <a:cs typeface="Calibri"/>
              </a:rPr>
              <a:t>is</a:t>
            </a:r>
            <a:r>
              <a:rPr sz="800" spc="-50" dirty="0">
                <a:solidFill>
                  <a:srgbClr val="474C55"/>
                </a:solidFill>
                <a:latin typeface="Calibri"/>
                <a:cs typeface="Calibri"/>
              </a:rPr>
              <a:t> </a:t>
            </a:r>
            <a:r>
              <a:rPr sz="800" spc="-25" dirty="0">
                <a:solidFill>
                  <a:srgbClr val="474C55"/>
                </a:solidFill>
                <a:latin typeface="Calibri"/>
                <a:cs typeface="Calibri"/>
              </a:rPr>
              <a:t>not</a:t>
            </a:r>
            <a:r>
              <a:rPr sz="800" spc="-50" dirty="0">
                <a:solidFill>
                  <a:srgbClr val="474C55"/>
                </a:solidFill>
                <a:latin typeface="Calibri"/>
                <a:cs typeface="Calibri"/>
              </a:rPr>
              <a:t> </a:t>
            </a:r>
            <a:r>
              <a:rPr sz="800" spc="-15" dirty="0">
                <a:solidFill>
                  <a:srgbClr val="474C55"/>
                </a:solidFill>
                <a:latin typeface="Calibri"/>
                <a:cs typeface="Calibri"/>
              </a:rPr>
              <a:t>possible</a:t>
            </a:r>
            <a:r>
              <a:rPr sz="800" spc="-50" dirty="0">
                <a:solidFill>
                  <a:srgbClr val="474C55"/>
                </a:solidFill>
                <a:latin typeface="Calibri"/>
                <a:cs typeface="Calibri"/>
              </a:rPr>
              <a:t> </a:t>
            </a:r>
            <a:r>
              <a:rPr sz="800" spc="-30" dirty="0">
                <a:solidFill>
                  <a:srgbClr val="474C55"/>
                </a:solidFill>
                <a:latin typeface="Calibri"/>
                <a:cs typeface="Calibri"/>
              </a:rPr>
              <a:t>to</a:t>
            </a:r>
            <a:r>
              <a:rPr sz="800" spc="-50" dirty="0">
                <a:solidFill>
                  <a:srgbClr val="474C55"/>
                </a:solidFill>
                <a:latin typeface="Calibri"/>
                <a:cs typeface="Calibri"/>
              </a:rPr>
              <a:t> </a:t>
            </a:r>
            <a:r>
              <a:rPr sz="800" spc="-20" dirty="0">
                <a:solidFill>
                  <a:srgbClr val="474C55"/>
                </a:solidFill>
                <a:latin typeface="Calibri"/>
                <a:cs typeface="Calibri"/>
              </a:rPr>
              <a:t>invest</a:t>
            </a:r>
            <a:r>
              <a:rPr sz="800" spc="-50" dirty="0">
                <a:solidFill>
                  <a:srgbClr val="474C55"/>
                </a:solidFill>
                <a:latin typeface="Calibri"/>
                <a:cs typeface="Calibri"/>
              </a:rPr>
              <a:t> </a:t>
            </a:r>
            <a:r>
              <a:rPr sz="800" spc="-15" dirty="0">
                <a:solidFill>
                  <a:srgbClr val="474C55"/>
                </a:solidFill>
                <a:latin typeface="Calibri"/>
                <a:cs typeface="Calibri"/>
              </a:rPr>
              <a:t>directly</a:t>
            </a:r>
            <a:r>
              <a:rPr sz="800" spc="-50" dirty="0">
                <a:solidFill>
                  <a:srgbClr val="474C55"/>
                </a:solidFill>
                <a:latin typeface="Calibri"/>
                <a:cs typeface="Calibri"/>
              </a:rPr>
              <a:t> </a:t>
            </a:r>
            <a:r>
              <a:rPr sz="800" spc="-15" dirty="0">
                <a:solidFill>
                  <a:srgbClr val="474C55"/>
                </a:solidFill>
                <a:latin typeface="Calibri"/>
                <a:cs typeface="Calibri"/>
              </a:rPr>
              <a:t>in</a:t>
            </a:r>
            <a:r>
              <a:rPr sz="800" spc="-50" dirty="0">
                <a:solidFill>
                  <a:srgbClr val="474C55"/>
                </a:solidFill>
                <a:latin typeface="Calibri"/>
                <a:cs typeface="Calibri"/>
              </a:rPr>
              <a:t> </a:t>
            </a:r>
            <a:r>
              <a:rPr sz="800" spc="-20" dirty="0">
                <a:solidFill>
                  <a:srgbClr val="474C55"/>
                </a:solidFill>
                <a:latin typeface="Calibri"/>
                <a:cs typeface="Calibri"/>
              </a:rPr>
              <a:t>an</a:t>
            </a:r>
            <a:r>
              <a:rPr sz="800" spc="-50" dirty="0">
                <a:solidFill>
                  <a:srgbClr val="474C55"/>
                </a:solidFill>
                <a:latin typeface="Calibri"/>
                <a:cs typeface="Calibri"/>
              </a:rPr>
              <a:t> </a:t>
            </a:r>
            <a:r>
              <a:rPr sz="800" spc="-15" dirty="0">
                <a:solidFill>
                  <a:srgbClr val="474C55"/>
                </a:solidFill>
                <a:latin typeface="Calibri"/>
                <a:cs typeface="Calibri"/>
              </a:rPr>
              <a:t>index.</a:t>
            </a:r>
            <a:endParaRPr sz="800">
              <a:latin typeface="Calibri"/>
              <a:cs typeface="Calibri"/>
            </a:endParaRPr>
          </a:p>
          <a:p>
            <a:pPr marL="57150">
              <a:lnSpc>
                <a:spcPct val="100000"/>
              </a:lnSpc>
              <a:spcBef>
                <a:spcPts val="220"/>
              </a:spcBef>
            </a:pPr>
            <a:r>
              <a:rPr sz="800" spc="-15" dirty="0">
                <a:solidFill>
                  <a:srgbClr val="474C55"/>
                </a:solidFill>
                <a:latin typeface="Trebuchet MS"/>
                <a:cs typeface="Trebuchet MS"/>
              </a:rPr>
              <a:t>Past</a:t>
            </a:r>
            <a:r>
              <a:rPr sz="800" spc="-114" dirty="0">
                <a:solidFill>
                  <a:srgbClr val="474C55"/>
                </a:solidFill>
                <a:latin typeface="Trebuchet MS"/>
                <a:cs typeface="Trebuchet MS"/>
              </a:rPr>
              <a:t> </a:t>
            </a:r>
            <a:r>
              <a:rPr sz="800" spc="-25" dirty="0">
                <a:solidFill>
                  <a:srgbClr val="474C55"/>
                </a:solidFill>
                <a:latin typeface="Trebuchet MS"/>
                <a:cs typeface="Trebuchet MS"/>
              </a:rPr>
              <a:t>performance</a:t>
            </a:r>
            <a:r>
              <a:rPr sz="800" spc="-114" dirty="0">
                <a:solidFill>
                  <a:srgbClr val="474C55"/>
                </a:solidFill>
                <a:latin typeface="Trebuchet MS"/>
                <a:cs typeface="Trebuchet MS"/>
              </a:rPr>
              <a:t> </a:t>
            </a:r>
            <a:r>
              <a:rPr sz="800" spc="-5" dirty="0">
                <a:solidFill>
                  <a:srgbClr val="474C55"/>
                </a:solidFill>
                <a:latin typeface="Trebuchet MS"/>
                <a:cs typeface="Trebuchet MS"/>
              </a:rPr>
              <a:t>is</a:t>
            </a:r>
            <a:r>
              <a:rPr sz="800" spc="-114" dirty="0">
                <a:solidFill>
                  <a:srgbClr val="474C55"/>
                </a:solidFill>
                <a:latin typeface="Trebuchet MS"/>
                <a:cs typeface="Trebuchet MS"/>
              </a:rPr>
              <a:t> </a:t>
            </a:r>
            <a:r>
              <a:rPr sz="800" spc="-5" dirty="0">
                <a:solidFill>
                  <a:srgbClr val="474C55"/>
                </a:solidFill>
                <a:latin typeface="Trebuchet MS"/>
                <a:cs typeface="Trebuchet MS"/>
              </a:rPr>
              <a:t>no</a:t>
            </a:r>
            <a:r>
              <a:rPr sz="800" spc="-114" dirty="0">
                <a:solidFill>
                  <a:srgbClr val="474C55"/>
                </a:solidFill>
                <a:latin typeface="Trebuchet MS"/>
                <a:cs typeface="Trebuchet MS"/>
              </a:rPr>
              <a:t> </a:t>
            </a:r>
            <a:r>
              <a:rPr sz="800" spc="-20" dirty="0">
                <a:solidFill>
                  <a:srgbClr val="474C55"/>
                </a:solidFill>
                <a:latin typeface="Trebuchet MS"/>
                <a:cs typeface="Trebuchet MS"/>
              </a:rPr>
              <a:t>guarantee</a:t>
            </a:r>
            <a:r>
              <a:rPr sz="800" spc="-114" dirty="0">
                <a:solidFill>
                  <a:srgbClr val="474C55"/>
                </a:solidFill>
                <a:latin typeface="Trebuchet MS"/>
                <a:cs typeface="Trebuchet MS"/>
              </a:rPr>
              <a:t> </a:t>
            </a:r>
            <a:r>
              <a:rPr sz="800" spc="-35" dirty="0">
                <a:solidFill>
                  <a:srgbClr val="474C55"/>
                </a:solidFill>
                <a:latin typeface="Trebuchet MS"/>
                <a:cs typeface="Trebuchet MS"/>
              </a:rPr>
              <a:t>of</a:t>
            </a:r>
            <a:r>
              <a:rPr sz="800" spc="-114" dirty="0">
                <a:solidFill>
                  <a:srgbClr val="474C55"/>
                </a:solidFill>
                <a:latin typeface="Trebuchet MS"/>
                <a:cs typeface="Trebuchet MS"/>
              </a:rPr>
              <a:t> </a:t>
            </a:r>
            <a:r>
              <a:rPr sz="800" spc="-30" dirty="0">
                <a:solidFill>
                  <a:srgbClr val="474C55"/>
                </a:solidFill>
                <a:latin typeface="Trebuchet MS"/>
                <a:cs typeface="Trebuchet MS"/>
              </a:rPr>
              <a:t>future</a:t>
            </a:r>
            <a:r>
              <a:rPr sz="800" spc="-114" dirty="0">
                <a:solidFill>
                  <a:srgbClr val="474C55"/>
                </a:solidFill>
                <a:latin typeface="Trebuchet MS"/>
                <a:cs typeface="Trebuchet MS"/>
              </a:rPr>
              <a:t> </a:t>
            </a:r>
            <a:r>
              <a:rPr sz="800" spc="-25" dirty="0">
                <a:solidFill>
                  <a:srgbClr val="474C55"/>
                </a:solidFill>
                <a:latin typeface="Trebuchet MS"/>
                <a:cs typeface="Trebuchet MS"/>
              </a:rPr>
              <a:t>results.</a:t>
            </a:r>
            <a:endParaRPr sz="800">
              <a:latin typeface="Trebuchet MS"/>
              <a:cs typeface="Trebuchet MS"/>
            </a:endParaRPr>
          </a:p>
        </p:txBody>
      </p:sp>
      <p:sp>
        <p:nvSpPr>
          <p:cNvPr id="15" name="object 15"/>
          <p:cNvSpPr/>
          <p:nvPr/>
        </p:nvSpPr>
        <p:spPr>
          <a:xfrm>
            <a:off x="2833902" y="3147376"/>
            <a:ext cx="638810" cy="1276985"/>
          </a:xfrm>
          <a:custGeom>
            <a:avLst/>
            <a:gdLst/>
            <a:ahLst/>
            <a:cxnLst/>
            <a:rect l="l" t="t" r="r" b="b"/>
            <a:pathLst>
              <a:path w="638810" h="1276985">
                <a:moveTo>
                  <a:pt x="638467" y="0"/>
                </a:moveTo>
                <a:lnTo>
                  <a:pt x="590817" y="1751"/>
                </a:lnTo>
                <a:lnTo>
                  <a:pt x="544119" y="6922"/>
                </a:lnTo>
                <a:lnTo>
                  <a:pt x="498495" y="15391"/>
                </a:lnTo>
                <a:lnTo>
                  <a:pt x="454069" y="27033"/>
                </a:lnTo>
                <a:lnTo>
                  <a:pt x="410965" y="41724"/>
                </a:lnTo>
                <a:lnTo>
                  <a:pt x="369305" y="59343"/>
                </a:lnTo>
                <a:lnTo>
                  <a:pt x="329214" y="79764"/>
                </a:lnTo>
                <a:lnTo>
                  <a:pt x="290815" y="102864"/>
                </a:lnTo>
                <a:lnTo>
                  <a:pt x="254231" y="128521"/>
                </a:lnTo>
                <a:lnTo>
                  <a:pt x="219585" y="156610"/>
                </a:lnTo>
                <a:lnTo>
                  <a:pt x="187002" y="187009"/>
                </a:lnTo>
                <a:lnTo>
                  <a:pt x="156605" y="219593"/>
                </a:lnTo>
                <a:lnTo>
                  <a:pt x="128516" y="254239"/>
                </a:lnTo>
                <a:lnTo>
                  <a:pt x="102861" y="290824"/>
                </a:lnTo>
                <a:lnTo>
                  <a:pt x="79761" y="329224"/>
                </a:lnTo>
                <a:lnTo>
                  <a:pt x="59340" y="369315"/>
                </a:lnTo>
                <a:lnTo>
                  <a:pt x="41723" y="410976"/>
                </a:lnTo>
                <a:lnTo>
                  <a:pt x="27032" y="454081"/>
                </a:lnTo>
                <a:lnTo>
                  <a:pt x="15390" y="498507"/>
                </a:lnTo>
                <a:lnTo>
                  <a:pt x="6922" y="544131"/>
                </a:lnTo>
                <a:lnTo>
                  <a:pt x="1751" y="590830"/>
                </a:lnTo>
                <a:lnTo>
                  <a:pt x="0" y="638479"/>
                </a:lnTo>
                <a:lnTo>
                  <a:pt x="1751" y="686127"/>
                </a:lnTo>
                <a:lnTo>
                  <a:pt x="6922" y="732824"/>
                </a:lnTo>
                <a:lnTo>
                  <a:pt x="15390" y="778447"/>
                </a:lnTo>
                <a:lnTo>
                  <a:pt x="27032" y="822872"/>
                </a:lnTo>
                <a:lnTo>
                  <a:pt x="41723" y="865976"/>
                </a:lnTo>
                <a:lnTo>
                  <a:pt x="59340" y="907635"/>
                </a:lnTo>
                <a:lnTo>
                  <a:pt x="79761" y="947726"/>
                </a:lnTo>
                <a:lnTo>
                  <a:pt x="102861" y="986126"/>
                </a:lnTo>
                <a:lnTo>
                  <a:pt x="128516" y="1022710"/>
                </a:lnTo>
                <a:lnTo>
                  <a:pt x="156605" y="1057355"/>
                </a:lnTo>
                <a:lnTo>
                  <a:pt x="187002" y="1089939"/>
                </a:lnTo>
                <a:lnTo>
                  <a:pt x="219585" y="1120337"/>
                </a:lnTo>
                <a:lnTo>
                  <a:pt x="254231" y="1148426"/>
                </a:lnTo>
                <a:lnTo>
                  <a:pt x="290815" y="1174082"/>
                </a:lnTo>
                <a:lnTo>
                  <a:pt x="329214" y="1197183"/>
                </a:lnTo>
                <a:lnTo>
                  <a:pt x="369305" y="1217604"/>
                </a:lnTo>
                <a:lnTo>
                  <a:pt x="410965" y="1235222"/>
                </a:lnTo>
                <a:lnTo>
                  <a:pt x="454069" y="1249913"/>
                </a:lnTo>
                <a:lnTo>
                  <a:pt x="498495" y="1261555"/>
                </a:lnTo>
                <a:lnTo>
                  <a:pt x="544119" y="1270023"/>
                </a:lnTo>
                <a:lnTo>
                  <a:pt x="590817" y="1275195"/>
                </a:lnTo>
                <a:lnTo>
                  <a:pt x="638467" y="1276946"/>
                </a:lnTo>
                <a:lnTo>
                  <a:pt x="638467" y="0"/>
                </a:lnTo>
                <a:close/>
              </a:path>
            </a:pathLst>
          </a:custGeom>
          <a:solidFill>
            <a:srgbClr val="00607B"/>
          </a:solidFill>
        </p:spPr>
        <p:txBody>
          <a:bodyPr wrap="square" lIns="0" tIns="0" rIns="0" bIns="0" rtlCol="0"/>
          <a:lstStyle/>
          <a:p>
            <a:endParaRPr/>
          </a:p>
        </p:txBody>
      </p:sp>
      <p:sp>
        <p:nvSpPr>
          <p:cNvPr id="16" name="object 16"/>
          <p:cNvSpPr/>
          <p:nvPr/>
        </p:nvSpPr>
        <p:spPr>
          <a:xfrm>
            <a:off x="3472369" y="3147376"/>
            <a:ext cx="638810" cy="1276985"/>
          </a:xfrm>
          <a:custGeom>
            <a:avLst/>
            <a:gdLst/>
            <a:ahLst/>
            <a:cxnLst/>
            <a:rect l="l" t="t" r="r" b="b"/>
            <a:pathLst>
              <a:path w="638810" h="1276985">
                <a:moveTo>
                  <a:pt x="0" y="0"/>
                </a:moveTo>
                <a:lnTo>
                  <a:pt x="0" y="1276946"/>
                </a:lnTo>
                <a:lnTo>
                  <a:pt x="47649" y="1275195"/>
                </a:lnTo>
                <a:lnTo>
                  <a:pt x="94347" y="1270023"/>
                </a:lnTo>
                <a:lnTo>
                  <a:pt x="139971" y="1261555"/>
                </a:lnTo>
                <a:lnTo>
                  <a:pt x="184397" y="1249913"/>
                </a:lnTo>
                <a:lnTo>
                  <a:pt x="227502" y="1235222"/>
                </a:lnTo>
                <a:lnTo>
                  <a:pt x="269161" y="1217604"/>
                </a:lnTo>
                <a:lnTo>
                  <a:pt x="309252" y="1197183"/>
                </a:lnTo>
                <a:lnTo>
                  <a:pt x="347651" y="1174082"/>
                </a:lnTo>
                <a:lnTo>
                  <a:pt x="384235" y="1148426"/>
                </a:lnTo>
                <a:lnTo>
                  <a:pt x="418881" y="1120337"/>
                </a:lnTo>
                <a:lnTo>
                  <a:pt x="451464" y="1089939"/>
                </a:lnTo>
                <a:lnTo>
                  <a:pt x="481861" y="1057355"/>
                </a:lnTo>
                <a:lnTo>
                  <a:pt x="509950" y="1022710"/>
                </a:lnTo>
                <a:lnTo>
                  <a:pt x="535606" y="986126"/>
                </a:lnTo>
                <a:lnTo>
                  <a:pt x="558705" y="947726"/>
                </a:lnTo>
                <a:lnTo>
                  <a:pt x="579126" y="907635"/>
                </a:lnTo>
                <a:lnTo>
                  <a:pt x="596743" y="865976"/>
                </a:lnTo>
                <a:lnTo>
                  <a:pt x="611435" y="822872"/>
                </a:lnTo>
                <a:lnTo>
                  <a:pt x="623076" y="778447"/>
                </a:lnTo>
                <a:lnTo>
                  <a:pt x="631544" y="732824"/>
                </a:lnTo>
                <a:lnTo>
                  <a:pt x="636715" y="686127"/>
                </a:lnTo>
                <a:lnTo>
                  <a:pt x="638467" y="638479"/>
                </a:lnTo>
                <a:lnTo>
                  <a:pt x="636715" y="590830"/>
                </a:lnTo>
                <a:lnTo>
                  <a:pt x="631544" y="544131"/>
                </a:lnTo>
                <a:lnTo>
                  <a:pt x="623076" y="498507"/>
                </a:lnTo>
                <a:lnTo>
                  <a:pt x="611435" y="454081"/>
                </a:lnTo>
                <a:lnTo>
                  <a:pt x="596743" y="410976"/>
                </a:lnTo>
                <a:lnTo>
                  <a:pt x="579126" y="369315"/>
                </a:lnTo>
                <a:lnTo>
                  <a:pt x="558705" y="329224"/>
                </a:lnTo>
                <a:lnTo>
                  <a:pt x="535606" y="290824"/>
                </a:lnTo>
                <a:lnTo>
                  <a:pt x="509950" y="254239"/>
                </a:lnTo>
                <a:lnTo>
                  <a:pt x="481861" y="219593"/>
                </a:lnTo>
                <a:lnTo>
                  <a:pt x="451464" y="187009"/>
                </a:lnTo>
                <a:lnTo>
                  <a:pt x="418881" y="156610"/>
                </a:lnTo>
                <a:lnTo>
                  <a:pt x="384235" y="128521"/>
                </a:lnTo>
                <a:lnTo>
                  <a:pt x="347651" y="102864"/>
                </a:lnTo>
                <a:lnTo>
                  <a:pt x="309252" y="79764"/>
                </a:lnTo>
                <a:lnTo>
                  <a:pt x="269161" y="59343"/>
                </a:lnTo>
                <a:lnTo>
                  <a:pt x="227502" y="41724"/>
                </a:lnTo>
                <a:lnTo>
                  <a:pt x="184397" y="27033"/>
                </a:lnTo>
                <a:lnTo>
                  <a:pt x="139971" y="15391"/>
                </a:lnTo>
                <a:lnTo>
                  <a:pt x="94347" y="6922"/>
                </a:lnTo>
                <a:lnTo>
                  <a:pt x="47649" y="1751"/>
                </a:lnTo>
                <a:lnTo>
                  <a:pt x="0" y="0"/>
                </a:lnTo>
                <a:close/>
              </a:path>
            </a:pathLst>
          </a:custGeom>
          <a:solidFill>
            <a:srgbClr val="94A9BA"/>
          </a:solidFill>
        </p:spPr>
        <p:txBody>
          <a:bodyPr wrap="square" lIns="0" tIns="0" rIns="0" bIns="0" rtlCol="0"/>
          <a:lstStyle/>
          <a:p>
            <a:endParaRPr/>
          </a:p>
        </p:txBody>
      </p:sp>
      <p:sp>
        <p:nvSpPr>
          <p:cNvPr id="17" name="object 17"/>
          <p:cNvSpPr/>
          <p:nvPr/>
        </p:nvSpPr>
        <p:spPr>
          <a:xfrm>
            <a:off x="4413332" y="3149302"/>
            <a:ext cx="1082040" cy="1276985"/>
          </a:xfrm>
          <a:custGeom>
            <a:avLst/>
            <a:gdLst/>
            <a:ahLst/>
            <a:cxnLst/>
            <a:rect l="l" t="t" r="r" b="b"/>
            <a:pathLst>
              <a:path w="1082039" h="1276985">
                <a:moveTo>
                  <a:pt x="638378" y="0"/>
                </a:moveTo>
                <a:lnTo>
                  <a:pt x="588118" y="1842"/>
                </a:lnTo>
                <a:lnTo>
                  <a:pt x="538946" y="7349"/>
                </a:lnTo>
                <a:lnTo>
                  <a:pt x="490946" y="16484"/>
                </a:lnTo>
                <a:lnTo>
                  <a:pt x="444202" y="29215"/>
                </a:lnTo>
                <a:lnTo>
                  <a:pt x="398800" y="45507"/>
                </a:lnTo>
                <a:lnTo>
                  <a:pt x="354823" y="65326"/>
                </a:lnTo>
                <a:lnTo>
                  <a:pt x="312356" y="88639"/>
                </a:lnTo>
                <a:lnTo>
                  <a:pt x="271483" y="115411"/>
                </a:lnTo>
                <a:lnTo>
                  <a:pt x="232288" y="145608"/>
                </a:lnTo>
                <a:lnTo>
                  <a:pt x="194856" y="179197"/>
                </a:lnTo>
                <a:lnTo>
                  <a:pt x="161795" y="213554"/>
                </a:lnTo>
                <a:lnTo>
                  <a:pt x="131795" y="249712"/>
                </a:lnTo>
                <a:lnTo>
                  <a:pt x="104858" y="287495"/>
                </a:lnTo>
                <a:lnTo>
                  <a:pt x="80987" y="326729"/>
                </a:lnTo>
                <a:lnTo>
                  <a:pt x="60185" y="367239"/>
                </a:lnTo>
                <a:lnTo>
                  <a:pt x="42456" y="408851"/>
                </a:lnTo>
                <a:lnTo>
                  <a:pt x="27802" y="451389"/>
                </a:lnTo>
                <a:lnTo>
                  <a:pt x="16226" y="494680"/>
                </a:lnTo>
                <a:lnTo>
                  <a:pt x="7732" y="538548"/>
                </a:lnTo>
                <a:lnTo>
                  <a:pt x="2322" y="582820"/>
                </a:lnTo>
                <a:lnTo>
                  <a:pt x="0" y="627321"/>
                </a:lnTo>
                <a:lnTo>
                  <a:pt x="768" y="671875"/>
                </a:lnTo>
                <a:lnTo>
                  <a:pt x="4629" y="716309"/>
                </a:lnTo>
                <a:lnTo>
                  <a:pt x="11588" y="760448"/>
                </a:lnTo>
                <a:lnTo>
                  <a:pt x="21646" y="804118"/>
                </a:lnTo>
                <a:lnTo>
                  <a:pt x="34806" y="847143"/>
                </a:lnTo>
                <a:lnTo>
                  <a:pt x="51072" y="889349"/>
                </a:lnTo>
                <a:lnTo>
                  <a:pt x="70447" y="930562"/>
                </a:lnTo>
                <a:lnTo>
                  <a:pt x="92934" y="970607"/>
                </a:lnTo>
                <a:lnTo>
                  <a:pt x="118535" y="1009310"/>
                </a:lnTo>
                <a:lnTo>
                  <a:pt x="147255" y="1046495"/>
                </a:lnTo>
                <a:lnTo>
                  <a:pt x="179095" y="1081989"/>
                </a:lnTo>
                <a:lnTo>
                  <a:pt x="213455" y="1115049"/>
                </a:lnTo>
                <a:lnTo>
                  <a:pt x="249614" y="1145050"/>
                </a:lnTo>
                <a:lnTo>
                  <a:pt x="287398" y="1171987"/>
                </a:lnTo>
                <a:lnTo>
                  <a:pt x="326633" y="1195859"/>
                </a:lnTo>
                <a:lnTo>
                  <a:pt x="367144" y="1216661"/>
                </a:lnTo>
                <a:lnTo>
                  <a:pt x="408757" y="1234391"/>
                </a:lnTo>
                <a:lnTo>
                  <a:pt x="451296" y="1249045"/>
                </a:lnTo>
                <a:lnTo>
                  <a:pt x="494588" y="1260622"/>
                </a:lnTo>
                <a:lnTo>
                  <a:pt x="538457" y="1269116"/>
                </a:lnTo>
                <a:lnTo>
                  <a:pt x="582729" y="1274527"/>
                </a:lnTo>
                <a:lnTo>
                  <a:pt x="627230" y="1276850"/>
                </a:lnTo>
                <a:lnTo>
                  <a:pt x="671785" y="1276082"/>
                </a:lnTo>
                <a:lnTo>
                  <a:pt x="716220" y="1272220"/>
                </a:lnTo>
                <a:lnTo>
                  <a:pt x="760359" y="1265262"/>
                </a:lnTo>
                <a:lnTo>
                  <a:pt x="804029" y="1255204"/>
                </a:lnTo>
                <a:lnTo>
                  <a:pt x="847054" y="1242044"/>
                </a:lnTo>
                <a:lnTo>
                  <a:pt x="889260" y="1225777"/>
                </a:lnTo>
                <a:lnTo>
                  <a:pt x="930473" y="1206402"/>
                </a:lnTo>
                <a:lnTo>
                  <a:pt x="970518" y="1183914"/>
                </a:lnTo>
                <a:lnTo>
                  <a:pt x="1009221" y="1158312"/>
                </a:lnTo>
                <a:lnTo>
                  <a:pt x="1046406" y="1129591"/>
                </a:lnTo>
                <a:lnTo>
                  <a:pt x="1081900" y="1097749"/>
                </a:lnTo>
                <a:lnTo>
                  <a:pt x="638378" y="638479"/>
                </a:lnTo>
                <a:lnTo>
                  <a:pt x="638378" y="0"/>
                </a:lnTo>
                <a:close/>
              </a:path>
            </a:pathLst>
          </a:custGeom>
          <a:solidFill>
            <a:srgbClr val="00607B"/>
          </a:solidFill>
        </p:spPr>
        <p:txBody>
          <a:bodyPr wrap="square" lIns="0" tIns="0" rIns="0" bIns="0" rtlCol="0"/>
          <a:lstStyle/>
          <a:p>
            <a:endParaRPr/>
          </a:p>
        </p:txBody>
      </p:sp>
      <p:sp>
        <p:nvSpPr>
          <p:cNvPr id="18" name="object 18"/>
          <p:cNvSpPr/>
          <p:nvPr/>
        </p:nvSpPr>
        <p:spPr>
          <a:xfrm>
            <a:off x="5051710" y="3149302"/>
            <a:ext cx="638810" cy="1097915"/>
          </a:xfrm>
          <a:custGeom>
            <a:avLst/>
            <a:gdLst/>
            <a:ahLst/>
            <a:cxnLst/>
            <a:rect l="l" t="t" r="r" b="b"/>
            <a:pathLst>
              <a:path w="638810" h="1097914">
                <a:moveTo>
                  <a:pt x="0" y="0"/>
                </a:moveTo>
                <a:lnTo>
                  <a:pt x="0" y="638479"/>
                </a:lnTo>
                <a:lnTo>
                  <a:pt x="443522" y="1097749"/>
                </a:lnTo>
                <a:lnTo>
                  <a:pt x="481029" y="1058890"/>
                </a:lnTo>
                <a:lnTo>
                  <a:pt x="514441" y="1018677"/>
                </a:lnTo>
                <a:lnTo>
                  <a:pt x="543793" y="977031"/>
                </a:lnTo>
                <a:lnTo>
                  <a:pt x="569119" y="933868"/>
                </a:lnTo>
                <a:lnTo>
                  <a:pt x="590453" y="889107"/>
                </a:lnTo>
                <a:lnTo>
                  <a:pt x="607830" y="842667"/>
                </a:lnTo>
                <a:lnTo>
                  <a:pt x="621286" y="794466"/>
                </a:lnTo>
                <a:lnTo>
                  <a:pt x="630854" y="744422"/>
                </a:lnTo>
                <a:lnTo>
                  <a:pt x="636569" y="692454"/>
                </a:lnTo>
                <a:lnTo>
                  <a:pt x="638467" y="638479"/>
                </a:lnTo>
                <a:lnTo>
                  <a:pt x="636715" y="590830"/>
                </a:lnTo>
                <a:lnTo>
                  <a:pt x="631544" y="544131"/>
                </a:lnTo>
                <a:lnTo>
                  <a:pt x="623076" y="498507"/>
                </a:lnTo>
                <a:lnTo>
                  <a:pt x="611435" y="454081"/>
                </a:lnTo>
                <a:lnTo>
                  <a:pt x="596743" y="410976"/>
                </a:lnTo>
                <a:lnTo>
                  <a:pt x="579126" y="369315"/>
                </a:lnTo>
                <a:lnTo>
                  <a:pt x="558705" y="329224"/>
                </a:lnTo>
                <a:lnTo>
                  <a:pt x="535606" y="290824"/>
                </a:lnTo>
                <a:lnTo>
                  <a:pt x="509950" y="254239"/>
                </a:lnTo>
                <a:lnTo>
                  <a:pt x="481861" y="219593"/>
                </a:lnTo>
                <a:lnTo>
                  <a:pt x="451464" y="187009"/>
                </a:lnTo>
                <a:lnTo>
                  <a:pt x="418881" y="156610"/>
                </a:lnTo>
                <a:lnTo>
                  <a:pt x="384235" y="128521"/>
                </a:lnTo>
                <a:lnTo>
                  <a:pt x="347651" y="102864"/>
                </a:lnTo>
                <a:lnTo>
                  <a:pt x="309252" y="79764"/>
                </a:lnTo>
                <a:lnTo>
                  <a:pt x="269161" y="59343"/>
                </a:lnTo>
                <a:lnTo>
                  <a:pt x="227502" y="41724"/>
                </a:lnTo>
                <a:lnTo>
                  <a:pt x="184397" y="27033"/>
                </a:lnTo>
                <a:lnTo>
                  <a:pt x="139971" y="15391"/>
                </a:lnTo>
                <a:lnTo>
                  <a:pt x="94347" y="6922"/>
                </a:lnTo>
                <a:lnTo>
                  <a:pt x="47649" y="1751"/>
                </a:lnTo>
                <a:lnTo>
                  <a:pt x="0" y="0"/>
                </a:lnTo>
                <a:close/>
              </a:path>
            </a:pathLst>
          </a:custGeom>
          <a:solidFill>
            <a:srgbClr val="94A9BA"/>
          </a:solidFill>
        </p:spPr>
        <p:txBody>
          <a:bodyPr wrap="square" lIns="0" tIns="0" rIns="0" bIns="0" rtlCol="0"/>
          <a:lstStyle/>
          <a:p>
            <a:endParaRPr/>
          </a:p>
        </p:txBody>
      </p:sp>
      <p:sp>
        <p:nvSpPr>
          <p:cNvPr id="19" name="object 19"/>
          <p:cNvSpPr/>
          <p:nvPr/>
        </p:nvSpPr>
        <p:spPr>
          <a:xfrm>
            <a:off x="3121850" y="3439867"/>
            <a:ext cx="714375" cy="714375"/>
          </a:xfrm>
          <a:custGeom>
            <a:avLst/>
            <a:gdLst/>
            <a:ahLst/>
            <a:cxnLst/>
            <a:rect l="l" t="t" r="r" b="b"/>
            <a:pathLst>
              <a:path w="714375" h="714375">
                <a:moveTo>
                  <a:pt x="357073" y="0"/>
                </a:moveTo>
                <a:lnTo>
                  <a:pt x="308620" y="3259"/>
                </a:lnTo>
                <a:lnTo>
                  <a:pt x="262149" y="12755"/>
                </a:lnTo>
                <a:lnTo>
                  <a:pt x="218084" y="28062"/>
                </a:lnTo>
                <a:lnTo>
                  <a:pt x="176851" y="48753"/>
                </a:lnTo>
                <a:lnTo>
                  <a:pt x="138876" y="74404"/>
                </a:lnTo>
                <a:lnTo>
                  <a:pt x="104584" y="104589"/>
                </a:lnTo>
                <a:lnTo>
                  <a:pt x="74400" y="138882"/>
                </a:lnTo>
                <a:lnTo>
                  <a:pt x="48751" y="176857"/>
                </a:lnTo>
                <a:lnTo>
                  <a:pt x="28060" y="218089"/>
                </a:lnTo>
                <a:lnTo>
                  <a:pt x="12755" y="262153"/>
                </a:lnTo>
                <a:lnTo>
                  <a:pt x="3259" y="308623"/>
                </a:lnTo>
                <a:lnTo>
                  <a:pt x="0" y="357073"/>
                </a:lnTo>
                <a:lnTo>
                  <a:pt x="3259" y="405526"/>
                </a:lnTo>
                <a:lnTo>
                  <a:pt x="12755" y="451998"/>
                </a:lnTo>
                <a:lnTo>
                  <a:pt x="28060" y="496063"/>
                </a:lnTo>
                <a:lnTo>
                  <a:pt x="48751" y="537297"/>
                </a:lnTo>
                <a:lnTo>
                  <a:pt x="74400" y="575274"/>
                </a:lnTo>
                <a:lnTo>
                  <a:pt x="104584" y="609568"/>
                </a:lnTo>
                <a:lnTo>
                  <a:pt x="138876" y="639753"/>
                </a:lnTo>
                <a:lnTo>
                  <a:pt x="176851" y="665404"/>
                </a:lnTo>
                <a:lnTo>
                  <a:pt x="218084" y="686096"/>
                </a:lnTo>
                <a:lnTo>
                  <a:pt x="262149" y="701403"/>
                </a:lnTo>
                <a:lnTo>
                  <a:pt x="308620" y="710899"/>
                </a:lnTo>
                <a:lnTo>
                  <a:pt x="357073" y="714159"/>
                </a:lnTo>
                <a:lnTo>
                  <a:pt x="405525" y="710899"/>
                </a:lnTo>
                <a:lnTo>
                  <a:pt x="451997" y="701403"/>
                </a:lnTo>
                <a:lnTo>
                  <a:pt x="496062" y="686096"/>
                </a:lnTo>
                <a:lnTo>
                  <a:pt x="537294" y="665404"/>
                </a:lnTo>
                <a:lnTo>
                  <a:pt x="575269" y="639753"/>
                </a:lnTo>
                <a:lnTo>
                  <a:pt x="609561" y="609568"/>
                </a:lnTo>
                <a:lnTo>
                  <a:pt x="639745" y="575274"/>
                </a:lnTo>
                <a:lnTo>
                  <a:pt x="665395" y="537297"/>
                </a:lnTo>
                <a:lnTo>
                  <a:pt x="686085" y="496063"/>
                </a:lnTo>
                <a:lnTo>
                  <a:pt x="701391" y="451998"/>
                </a:lnTo>
                <a:lnTo>
                  <a:pt x="710886" y="405526"/>
                </a:lnTo>
                <a:lnTo>
                  <a:pt x="714146" y="357073"/>
                </a:lnTo>
                <a:lnTo>
                  <a:pt x="710886" y="308623"/>
                </a:lnTo>
                <a:lnTo>
                  <a:pt x="701391" y="262153"/>
                </a:lnTo>
                <a:lnTo>
                  <a:pt x="686085" y="218089"/>
                </a:lnTo>
                <a:lnTo>
                  <a:pt x="665395" y="176857"/>
                </a:lnTo>
                <a:lnTo>
                  <a:pt x="639745" y="138882"/>
                </a:lnTo>
                <a:lnTo>
                  <a:pt x="609561" y="104589"/>
                </a:lnTo>
                <a:lnTo>
                  <a:pt x="575269" y="74404"/>
                </a:lnTo>
                <a:lnTo>
                  <a:pt x="537294" y="48753"/>
                </a:lnTo>
                <a:lnTo>
                  <a:pt x="496062" y="28062"/>
                </a:lnTo>
                <a:lnTo>
                  <a:pt x="451997" y="12755"/>
                </a:lnTo>
                <a:lnTo>
                  <a:pt x="405525" y="3259"/>
                </a:lnTo>
                <a:lnTo>
                  <a:pt x="357073" y="0"/>
                </a:lnTo>
                <a:close/>
              </a:path>
            </a:pathLst>
          </a:custGeom>
          <a:solidFill>
            <a:srgbClr val="FFFFFF"/>
          </a:solidFill>
        </p:spPr>
        <p:txBody>
          <a:bodyPr wrap="square" lIns="0" tIns="0" rIns="0" bIns="0" rtlCol="0"/>
          <a:lstStyle/>
          <a:p>
            <a:endParaRPr/>
          </a:p>
        </p:txBody>
      </p:sp>
      <p:sp>
        <p:nvSpPr>
          <p:cNvPr id="20" name="object 20"/>
          <p:cNvSpPr/>
          <p:nvPr/>
        </p:nvSpPr>
        <p:spPr>
          <a:xfrm>
            <a:off x="4686911" y="3439867"/>
            <a:ext cx="714375" cy="714375"/>
          </a:xfrm>
          <a:custGeom>
            <a:avLst/>
            <a:gdLst/>
            <a:ahLst/>
            <a:cxnLst/>
            <a:rect l="l" t="t" r="r" b="b"/>
            <a:pathLst>
              <a:path w="714375" h="714375">
                <a:moveTo>
                  <a:pt x="357073" y="0"/>
                </a:moveTo>
                <a:lnTo>
                  <a:pt x="308620" y="3259"/>
                </a:lnTo>
                <a:lnTo>
                  <a:pt x="262149" y="12755"/>
                </a:lnTo>
                <a:lnTo>
                  <a:pt x="218084" y="28062"/>
                </a:lnTo>
                <a:lnTo>
                  <a:pt x="176851" y="48753"/>
                </a:lnTo>
                <a:lnTo>
                  <a:pt x="138876" y="74404"/>
                </a:lnTo>
                <a:lnTo>
                  <a:pt x="104584" y="104589"/>
                </a:lnTo>
                <a:lnTo>
                  <a:pt x="74400" y="138882"/>
                </a:lnTo>
                <a:lnTo>
                  <a:pt x="48751" y="176857"/>
                </a:lnTo>
                <a:lnTo>
                  <a:pt x="28060" y="218089"/>
                </a:lnTo>
                <a:lnTo>
                  <a:pt x="12755" y="262153"/>
                </a:lnTo>
                <a:lnTo>
                  <a:pt x="3259" y="308623"/>
                </a:lnTo>
                <a:lnTo>
                  <a:pt x="0" y="357073"/>
                </a:lnTo>
                <a:lnTo>
                  <a:pt x="3259" y="405526"/>
                </a:lnTo>
                <a:lnTo>
                  <a:pt x="12755" y="451998"/>
                </a:lnTo>
                <a:lnTo>
                  <a:pt x="28060" y="496063"/>
                </a:lnTo>
                <a:lnTo>
                  <a:pt x="48751" y="537297"/>
                </a:lnTo>
                <a:lnTo>
                  <a:pt x="74400" y="575274"/>
                </a:lnTo>
                <a:lnTo>
                  <a:pt x="104584" y="609568"/>
                </a:lnTo>
                <a:lnTo>
                  <a:pt x="138876" y="639753"/>
                </a:lnTo>
                <a:lnTo>
                  <a:pt x="176851" y="665404"/>
                </a:lnTo>
                <a:lnTo>
                  <a:pt x="218084" y="686096"/>
                </a:lnTo>
                <a:lnTo>
                  <a:pt x="262149" y="701403"/>
                </a:lnTo>
                <a:lnTo>
                  <a:pt x="308620" y="710899"/>
                </a:lnTo>
                <a:lnTo>
                  <a:pt x="357073" y="714159"/>
                </a:lnTo>
                <a:lnTo>
                  <a:pt x="405523" y="710899"/>
                </a:lnTo>
                <a:lnTo>
                  <a:pt x="451992" y="701403"/>
                </a:lnTo>
                <a:lnTo>
                  <a:pt x="496056" y="686096"/>
                </a:lnTo>
                <a:lnTo>
                  <a:pt x="537289" y="665404"/>
                </a:lnTo>
                <a:lnTo>
                  <a:pt x="575264" y="639753"/>
                </a:lnTo>
                <a:lnTo>
                  <a:pt x="609557" y="609568"/>
                </a:lnTo>
                <a:lnTo>
                  <a:pt x="639741" y="575274"/>
                </a:lnTo>
                <a:lnTo>
                  <a:pt x="665392" y="537297"/>
                </a:lnTo>
                <a:lnTo>
                  <a:pt x="686083" y="496063"/>
                </a:lnTo>
                <a:lnTo>
                  <a:pt x="701390" y="451998"/>
                </a:lnTo>
                <a:lnTo>
                  <a:pt x="710886" y="405526"/>
                </a:lnTo>
                <a:lnTo>
                  <a:pt x="714146" y="357073"/>
                </a:lnTo>
                <a:lnTo>
                  <a:pt x="710886" y="308623"/>
                </a:lnTo>
                <a:lnTo>
                  <a:pt x="701390" y="262153"/>
                </a:lnTo>
                <a:lnTo>
                  <a:pt x="686083" y="218089"/>
                </a:lnTo>
                <a:lnTo>
                  <a:pt x="665392" y="176857"/>
                </a:lnTo>
                <a:lnTo>
                  <a:pt x="639741" y="138882"/>
                </a:lnTo>
                <a:lnTo>
                  <a:pt x="609557" y="104589"/>
                </a:lnTo>
                <a:lnTo>
                  <a:pt x="575264" y="74404"/>
                </a:lnTo>
                <a:lnTo>
                  <a:pt x="537289" y="48753"/>
                </a:lnTo>
                <a:lnTo>
                  <a:pt x="496056" y="28062"/>
                </a:lnTo>
                <a:lnTo>
                  <a:pt x="451992" y="12755"/>
                </a:lnTo>
                <a:lnTo>
                  <a:pt x="405523" y="3259"/>
                </a:lnTo>
                <a:lnTo>
                  <a:pt x="357073" y="0"/>
                </a:lnTo>
                <a:close/>
              </a:path>
            </a:pathLst>
          </a:custGeom>
          <a:solidFill>
            <a:srgbClr val="FFFFFF"/>
          </a:solidFill>
        </p:spPr>
        <p:txBody>
          <a:bodyPr wrap="square" lIns="0" tIns="0" rIns="0" bIns="0" rtlCol="0"/>
          <a:lstStyle/>
          <a:p>
            <a:endParaRPr/>
          </a:p>
        </p:txBody>
      </p:sp>
      <p:sp>
        <p:nvSpPr>
          <p:cNvPr id="21" name="object 21"/>
          <p:cNvSpPr txBox="1"/>
          <p:nvPr/>
        </p:nvSpPr>
        <p:spPr>
          <a:xfrm>
            <a:off x="5408290" y="3459551"/>
            <a:ext cx="203200" cy="153670"/>
          </a:xfrm>
          <a:prstGeom prst="rect">
            <a:avLst/>
          </a:prstGeom>
        </p:spPr>
        <p:txBody>
          <a:bodyPr vert="horz" wrap="square" lIns="0" tIns="0" rIns="0" bIns="0" rtlCol="0">
            <a:spAutoFit/>
          </a:bodyPr>
          <a:lstStyle/>
          <a:p>
            <a:pPr marL="12700">
              <a:lnSpc>
                <a:spcPct val="100000"/>
              </a:lnSpc>
            </a:pPr>
            <a:r>
              <a:rPr sz="900" spc="-15" dirty="0">
                <a:solidFill>
                  <a:srgbClr val="FFFFFF"/>
                </a:solidFill>
                <a:latin typeface="Tahoma"/>
                <a:cs typeface="Tahoma"/>
              </a:rPr>
              <a:t>38</a:t>
            </a:r>
            <a:r>
              <a:rPr sz="750" b="1" spc="15" baseline="27777" dirty="0">
                <a:solidFill>
                  <a:srgbClr val="FFFFFF"/>
                </a:solidFill>
                <a:latin typeface="Century Gothic"/>
                <a:cs typeface="Century Gothic"/>
              </a:rPr>
              <a:t>%</a:t>
            </a:r>
            <a:endParaRPr sz="750" baseline="27777">
              <a:latin typeface="Century Gothic"/>
              <a:cs typeface="Century Gothic"/>
            </a:endParaRPr>
          </a:p>
        </p:txBody>
      </p:sp>
      <p:sp>
        <p:nvSpPr>
          <p:cNvPr id="22" name="object 22"/>
          <p:cNvSpPr txBox="1"/>
          <p:nvPr/>
        </p:nvSpPr>
        <p:spPr>
          <a:xfrm>
            <a:off x="4477336" y="3868740"/>
            <a:ext cx="203200" cy="153670"/>
          </a:xfrm>
          <a:prstGeom prst="rect">
            <a:avLst/>
          </a:prstGeom>
        </p:spPr>
        <p:txBody>
          <a:bodyPr vert="horz" wrap="square" lIns="0" tIns="0" rIns="0" bIns="0" rtlCol="0">
            <a:spAutoFit/>
          </a:bodyPr>
          <a:lstStyle/>
          <a:p>
            <a:pPr marL="12700">
              <a:lnSpc>
                <a:spcPct val="100000"/>
              </a:lnSpc>
            </a:pPr>
            <a:r>
              <a:rPr sz="900" spc="-15" dirty="0">
                <a:solidFill>
                  <a:srgbClr val="FFFFFF"/>
                </a:solidFill>
                <a:latin typeface="Tahoma"/>
                <a:cs typeface="Tahoma"/>
              </a:rPr>
              <a:t>62</a:t>
            </a:r>
            <a:r>
              <a:rPr sz="750" b="1" spc="15" baseline="27777" dirty="0">
                <a:solidFill>
                  <a:srgbClr val="FFFFFF"/>
                </a:solidFill>
                <a:latin typeface="Century Gothic"/>
                <a:cs typeface="Century Gothic"/>
              </a:rPr>
              <a:t>%</a:t>
            </a:r>
            <a:endParaRPr sz="750" baseline="27777">
              <a:latin typeface="Century Gothic"/>
              <a:cs typeface="Century Gothic"/>
            </a:endParaRPr>
          </a:p>
        </p:txBody>
      </p:sp>
      <p:sp>
        <p:nvSpPr>
          <p:cNvPr id="23" name="object 23"/>
          <p:cNvSpPr txBox="1"/>
          <p:nvPr/>
        </p:nvSpPr>
        <p:spPr>
          <a:xfrm>
            <a:off x="2768598" y="2421167"/>
            <a:ext cx="1461135" cy="328295"/>
          </a:xfrm>
          <a:prstGeom prst="rect">
            <a:avLst/>
          </a:prstGeom>
        </p:spPr>
        <p:txBody>
          <a:bodyPr vert="horz" wrap="square" lIns="0" tIns="0" rIns="0" bIns="0" rtlCol="0">
            <a:spAutoFit/>
          </a:bodyPr>
          <a:lstStyle/>
          <a:p>
            <a:pPr marL="12700">
              <a:lnSpc>
                <a:spcPct val="100000"/>
              </a:lnSpc>
            </a:pPr>
            <a:r>
              <a:rPr sz="1000" spc="-30" dirty="0">
                <a:solidFill>
                  <a:srgbClr val="474C55"/>
                </a:solidFill>
                <a:latin typeface="Tahoma"/>
                <a:cs typeface="Tahoma"/>
              </a:rPr>
              <a:t>Stocks outperformed</a:t>
            </a:r>
            <a:r>
              <a:rPr sz="1000" spc="-254" dirty="0">
                <a:solidFill>
                  <a:srgbClr val="474C55"/>
                </a:solidFill>
                <a:latin typeface="Tahoma"/>
                <a:cs typeface="Tahoma"/>
              </a:rPr>
              <a:t> </a:t>
            </a:r>
            <a:r>
              <a:rPr sz="1000" spc="-70" dirty="0">
                <a:solidFill>
                  <a:srgbClr val="474C55"/>
                </a:solidFill>
                <a:latin typeface="Tahoma"/>
                <a:cs typeface="Tahoma"/>
              </a:rPr>
              <a:t>bon</a:t>
            </a:r>
            <a:r>
              <a:rPr sz="825" spc="-104" baseline="35353" dirty="0">
                <a:solidFill>
                  <a:srgbClr val="474C55"/>
                </a:solidFill>
                <a:latin typeface="Tahoma"/>
                <a:cs typeface="Tahoma"/>
              </a:rPr>
              <a:t>1</a:t>
            </a:r>
            <a:r>
              <a:rPr sz="1000" spc="-70" dirty="0">
                <a:solidFill>
                  <a:srgbClr val="474C55"/>
                </a:solidFill>
                <a:latin typeface="Tahoma"/>
                <a:cs typeface="Tahoma"/>
              </a:rPr>
              <a:t>ds</a:t>
            </a:r>
            <a:endParaRPr sz="1000">
              <a:latin typeface="Tahoma"/>
              <a:cs typeface="Tahoma"/>
            </a:endParaRPr>
          </a:p>
          <a:p>
            <a:pPr marL="12700">
              <a:lnSpc>
                <a:spcPct val="100000"/>
              </a:lnSpc>
              <a:spcBef>
                <a:spcPts val="95"/>
              </a:spcBef>
            </a:pPr>
            <a:r>
              <a:rPr sz="1000" spc="-15" dirty="0">
                <a:solidFill>
                  <a:srgbClr val="474C55"/>
                </a:solidFill>
                <a:latin typeface="Calibri"/>
                <a:cs typeface="Calibri"/>
              </a:rPr>
              <a:t>1/1/03–10/9/07</a:t>
            </a:r>
            <a:endParaRPr sz="1000">
              <a:latin typeface="Calibri"/>
              <a:cs typeface="Calibri"/>
            </a:endParaRPr>
          </a:p>
        </p:txBody>
      </p:sp>
      <p:sp>
        <p:nvSpPr>
          <p:cNvPr id="24" name="object 24"/>
          <p:cNvSpPr/>
          <p:nvPr/>
        </p:nvSpPr>
        <p:spPr>
          <a:xfrm>
            <a:off x="3044338" y="2940634"/>
            <a:ext cx="1019810" cy="152400"/>
          </a:xfrm>
          <a:custGeom>
            <a:avLst/>
            <a:gdLst/>
            <a:ahLst/>
            <a:cxnLst/>
            <a:rect l="l" t="t" r="r" b="b"/>
            <a:pathLst>
              <a:path w="1019810" h="152400">
                <a:moveTo>
                  <a:pt x="1019644" y="0"/>
                </a:moveTo>
                <a:lnTo>
                  <a:pt x="0" y="0"/>
                </a:lnTo>
                <a:lnTo>
                  <a:pt x="0" y="151866"/>
                </a:lnTo>
                <a:lnTo>
                  <a:pt x="943711" y="151866"/>
                </a:lnTo>
                <a:lnTo>
                  <a:pt x="1019644" y="0"/>
                </a:lnTo>
                <a:close/>
              </a:path>
            </a:pathLst>
          </a:custGeom>
          <a:solidFill>
            <a:srgbClr val="FFFFFF"/>
          </a:solidFill>
        </p:spPr>
        <p:txBody>
          <a:bodyPr wrap="square" lIns="0" tIns="0" rIns="0" bIns="0" rtlCol="0"/>
          <a:lstStyle/>
          <a:p>
            <a:endParaRPr/>
          </a:p>
        </p:txBody>
      </p:sp>
      <p:sp>
        <p:nvSpPr>
          <p:cNvPr id="25" name="object 25"/>
          <p:cNvSpPr txBox="1"/>
          <p:nvPr/>
        </p:nvSpPr>
        <p:spPr>
          <a:xfrm>
            <a:off x="2783159" y="2933599"/>
            <a:ext cx="3031490" cy="118745"/>
          </a:xfrm>
          <a:prstGeom prst="rect">
            <a:avLst/>
          </a:prstGeom>
        </p:spPr>
        <p:txBody>
          <a:bodyPr vert="horz" wrap="square" lIns="0" tIns="0" rIns="0" bIns="0" rtlCol="0">
            <a:spAutoFit/>
          </a:bodyPr>
          <a:lstStyle/>
          <a:p>
            <a:pPr marL="12700">
              <a:lnSpc>
                <a:spcPct val="100000"/>
              </a:lnSpc>
              <a:tabLst>
                <a:tab pos="330835" algn="l"/>
                <a:tab pos="1716405" algn="l"/>
                <a:tab pos="3018155" algn="l"/>
              </a:tabLst>
            </a:pPr>
            <a:r>
              <a:rPr sz="700" strike="sngStrike" spc="-40" dirty="0">
                <a:solidFill>
                  <a:srgbClr val="6D6E71"/>
                </a:solidFill>
                <a:latin typeface="Arial Narrow"/>
                <a:cs typeface="Arial Narrow"/>
              </a:rPr>
              <a:t> 	</a:t>
            </a:r>
            <a:r>
              <a:rPr sz="700" strike="sngStrike" spc="20" dirty="0">
                <a:solidFill>
                  <a:srgbClr val="6D6E71"/>
                </a:solidFill>
                <a:latin typeface="Arial Narrow"/>
                <a:cs typeface="Arial Narrow"/>
              </a:rPr>
              <a:t>ORIGINAL</a:t>
            </a:r>
            <a:r>
              <a:rPr sz="700" strike="sngStrike" spc="-40" dirty="0">
                <a:solidFill>
                  <a:srgbClr val="6D6E71"/>
                </a:solidFill>
                <a:latin typeface="Arial Narrow"/>
                <a:cs typeface="Arial Narrow"/>
              </a:rPr>
              <a:t> </a:t>
            </a:r>
            <a:r>
              <a:rPr sz="700" strike="sngStrike" spc="20" dirty="0">
                <a:solidFill>
                  <a:srgbClr val="6D6E71"/>
                </a:solidFill>
                <a:latin typeface="Arial Narrow"/>
                <a:cs typeface="Arial Narrow"/>
              </a:rPr>
              <a:t>ALLOCATION	</a:t>
            </a:r>
            <a:r>
              <a:rPr sz="700" strike="noStrike" dirty="0">
                <a:solidFill>
                  <a:srgbClr val="6D6E71"/>
                </a:solidFill>
                <a:latin typeface="Arial Narrow"/>
                <a:cs typeface="Arial Narrow"/>
              </a:rPr>
              <a:t>AGGRESSIVE</a:t>
            </a:r>
            <a:r>
              <a:rPr sz="700" strike="noStrike" spc="-40" dirty="0">
                <a:solidFill>
                  <a:srgbClr val="6D6E71"/>
                </a:solidFill>
                <a:latin typeface="Arial Narrow"/>
                <a:cs typeface="Arial Narrow"/>
              </a:rPr>
              <a:t> </a:t>
            </a:r>
            <a:r>
              <a:rPr sz="700" strike="noStrike" spc="20" dirty="0">
                <a:solidFill>
                  <a:srgbClr val="6D6E71"/>
                </a:solidFill>
                <a:latin typeface="Arial Narrow"/>
                <a:cs typeface="Arial Narrow"/>
              </a:rPr>
              <a:t>ALLOCATION  </a:t>
            </a:r>
            <a:r>
              <a:rPr sz="700" strike="noStrike" spc="40" dirty="0">
                <a:solidFill>
                  <a:srgbClr val="6D6E71"/>
                </a:solidFill>
                <a:latin typeface="Arial Narrow"/>
                <a:cs typeface="Arial Narrow"/>
              </a:rPr>
              <a:t> </a:t>
            </a:r>
            <a:r>
              <a:rPr sz="700" u="dash" strike="noStrike" spc="-40" dirty="0">
                <a:solidFill>
                  <a:srgbClr val="6D6E71"/>
                </a:solidFill>
                <a:latin typeface="Arial Narrow"/>
                <a:cs typeface="Arial Narrow"/>
              </a:rPr>
              <a:t> </a:t>
            </a:r>
            <a:r>
              <a:rPr sz="700" u="dash" strike="noStrike" dirty="0">
                <a:solidFill>
                  <a:srgbClr val="6D6E71"/>
                </a:solidFill>
                <a:latin typeface="Arial Narrow"/>
                <a:cs typeface="Arial Narrow"/>
              </a:rPr>
              <a:t>	</a:t>
            </a:r>
            <a:endParaRPr sz="700">
              <a:latin typeface="Arial Narrow"/>
              <a:cs typeface="Arial Narrow"/>
            </a:endParaRPr>
          </a:p>
        </p:txBody>
      </p:sp>
      <p:sp>
        <p:nvSpPr>
          <p:cNvPr id="26" name="object 26"/>
          <p:cNvSpPr txBox="1"/>
          <p:nvPr/>
        </p:nvSpPr>
        <p:spPr>
          <a:xfrm>
            <a:off x="2880785" y="3631709"/>
            <a:ext cx="1186180" cy="273685"/>
          </a:xfrm>
          <a:prstGeom prst="rect">
            <a:avLst/>
          </a:prstGeom>
        </p:spPr>
        <p:txBody>
          <a:bodyPr vert="horz" wrap="square" lIns="0" tIns="0" rIns="0" bIns="0" rtlCol="0">
            <a:spAutoFit/>
          </a:bodyPr>
          <a:lstStyle/>
          <a:p>
            <a:pPr algn="ctr">
              <a:lnSpc>
                <a:spcPct val="100000"/>
              </a:lnSpc>
              <a:tabLst>
                <a:tab pos="375920" algn="l"/>
                <a:tab pos="982344" algn="l"/>
              </a:tabLst>
            </a:pPr>
            <a:r>
              <a:rPr sz="900" spc="-15" dirty="0">
                <a:solidFill>
                  <a:srgbClr val="FFFFFF"/>
                </a:solidFill>
                <a:latin typeface="Tahoma"/>
                <a:cs typeface="Tahoma"/>
              </a:rPr>
              <a:t>50</a:t>
            </a:r>
            <a:r>
              <a:rPr sz="750" b="1" spc="15" baseline="27777" dirty="0">
                <a:solidFill>
                  <a:srgbClr val="FFFFFF"/>
                </a:solidFill>
                <a:latin typeface="Century Gothic"/>
                <a:cs typeface="Century Gothic"/>
              </a:rPr>
              <a:t>%	</a:t>
            </a:r>
            <a:r>
              <a:rPr sz="800" spc="-15" dirty="0">
                <a:solidFill>
                  <a:srgbClr val="474C55"/>
                </a:solidFill>
                <a:latin typeface="Calibri"/>
                <a:cs typeface="Calibri"/>
              </a:rPr>
              <a:t>Allocation	</a:t>
            </a:r>
            <a:r>
              <a:rPr sz="900" spc="-15" dirty="0">
                <a:solidFill>
                  <a:srgbClr val="FFFFFF"/>
                </a:solidFill>
                <a:latin typeface="Tahoma"/>
                <a:cs typeface="Tahoma"/>
              </a:rPr>
              <a:t>50</a:t>
            </a:r>
            <a:r>
              <a:rPr sz="750" b="1" spc="15" baseline="27777" dirty="0">
                <a:solidFill>
                  <a:srgbClr val="FFFFFF"/>
                </a:solidFill>
                <a:latin typeface="Century Gothic"/>
                <a:cs typeface="Century Gothic"/>
              </a:rPr>
              <a:t>%</a:t>
            </a:r>
            <a:endParaRPr sz="750" baseline="27777">
              <a:latin typeface="Century Gothic"/>
              <a:cs typeface="Century Gothic"/>
            </a:endParaRPr>
          </a:p>
          <a:p>
            <a:pPr marL="10160" algn="ctr">
              <a:lnSpc>
                <a:spcPct val="100000"/>
              </a:lnSpc>
              <a:spcBef>
                <a:spcPts val="15"/>
              </a:spcBef>
            </a:pPr>
            <a:r>
              <a:rPr sz="800" spc="-15" dirty="0">
                <a:solidFill>
                  <a:srgbClr val="474C55"/>
                </a:solidFill>
                <a:latin typeface="Calibri"/>
                <a:cs typeface="Calibri"/>
              </a:rPr>
              <a:t>on</a:t>
            </a:r>
            <a:r>
              <a:rPr sz="800" spc="-125" dirty="0">
                <a:solidFill>
                  <a:srgbClr val="474C55"/>
                </a:solidFill>
                <a:latin typeface="Calibri"/>
                <a:cs typeface="Calibri"/>
              </a:rPr>
              <a:t> </a:t>
            </a:r>
            <a:r>
              <a:rPr sz="800" spc="-5" dirty="0">
                <a:solidFill>
                  <a:srgbClr val="474C55"/>
                </a:solidFill>
                <a:latin typeface="Calibri"/>
                <a:cs typeface="Calibri"/>
              </a:rPr>
              <a:t>1/1/03</a:t>
            </a:r>
            <a:endParaRPr sz="800">
              <a:latin typeface="Calibri"/>
              <a:cs typeface="Calibri"/>
            </a:endParaRPr>
          </a:p>
        </p:txBody>
      </p:sp>
      <p:sp>
        <p:nvSpPr>
          <p:cNvPr id="27" name="object 27"/>
          <p:cNvSpPr txBox="1"/>
          <p:nvPr/>
        </p:nvSpPr>
        <p:spPr>
          <a:xfrm>
            <a:off x="4779882" y="3536959"/>
            <a:ext cx="518159" cy="518795"/>
          </a:xfrm>
          <a:prstGeom prst="rect">
            <a:avLst/>
          </a:prstGeom>
        </p:spPr>
        <p:txBody>
          <a:bodyPr vert="horz" wrap="square" lIns="0" tIns="0" rIns="0" bIns="0" rtlCol="0">
            <a:spAutoFit/>
          </a:bodyPr>
          <a:lstStyle/>
          <a:p>
            <a:pPr marL="12700" marR="5080" indent="-8255" algn="ctr">
              <a:lnSpc>
                <a:spcPct val="103800"/>
              </a:lnSpc>
            </a:pPr>
            <a:r>
              <a:rPr sz="800" spc="-10" dirty="0">
                <a:solidFill>
                  <a:srgbClr val="474C55"/>
                </a:solidFill>
                <a:latin typeface="Calibri"/>
                <a:cs typeface="Calibri"/>
              </a:rPr>
              <a:t>Unbalanced  </a:t>
            </a:r>
            <a:r>
              <a:rPr sz="800" spc="-15" dirty="0">
                <a:solidFill>
                  <a:srgbClr val="474C55"/>
                </a:solidFill>
                <a:latin typeface="Calibri"/>
                <a:cs typeface="Calibri"/>
              </a:rPr>
              <a:t>on </a:t>
            </a:r>
            <a:r>
              <a:rPr sz="800" spc="-20" dirty="0">
                <a:solidFill>
                  <a:srgbClr val="474C55"/>
                </a:solidFill>
                <a:latin typeface="Calibri"/>
                <a:cs typeface="Calibri"/>
              </a:rPr>
              <a:t>10/9/07,  a </a:t>
            </a:r>
            <a:r>
              <a:rPr sz="800" spc="-5" dirty="0">
                <a:solidFill>
                  <a:srgbClr val="474C55"/>
                </a:solidFill>
                <a:latin typeface="Calibri"/>
                <a:cs typeface="Calibri"/>
              </a:rPr>
              <a:t>stock  </a:t>
            </a:r>
            <a:r>
              <a:rPr sz="800" spc="-20" dirty="0">
                <a:solidFill>
                  <a:srgbClr val="474C55"/>
                </a:solidFill>
                <a:latin typeface="Calibri"/>
                <a:cs typeface="Calibri"/>
              </a:rPr>
              <a:t>market</a:t>
            </a:r>
            <a:r>
              <a:rPr sz="800" spc="-125" dirty="0">
                <a:solidFill>
                  <a:srgbClr val="474C55"/>
                </a:solidFill>
                <a:latin typeface="Calibri"/>
                <a:cs typeface="Calibri"/>
              </a:rPr>
              <a:t> </a:t>
            </a:r>
            <a:r>
              <a:rPr sz="800" spc="5" dirty="0">
                <a:solidFill>
                  <a:srgbClr val="474C55"/>
                </a:solidFill>
                <a:latin typeface="Calibri"/>
                <a:cs typeface="Calibri"/>
              </a:rPr>
              <a:t>high</a:t>
            </a:r>
            <a:endParaRPr sz="800">
              <a:latin typeface="Calibri"/>
              <a:cs typeface="Calibri"/>
            </a:endParaRPr>
          </a:p>
        </p:txBody>
      </p:sp>
      <p:sp>
        <p:nvSpPr>
          <p:cNvPr id="28" name="object 28"/>
          <p:cNvSpPr txBox="1"/>
          <p:nvPr/>
        </p:nvSpPr>
        <p:spPr>
          <a:xfrm>
            <a:off x="4279379" y="4491314"/>
            <a:ext cx="1548130" cy="504825"/>
          </a:xfrm>
          <a:prstGeom prst="rect">
            <a:avLst/>
          </a:prstGeom>
        </p:spPr>
        <p:txBody>
          <a:bodyPr vert="horz" wrap="square" lIns="0" tIns="0" rIns="0" bIns="0" rtlCol="0">
            <a:spAutoFit/>
          </a:bodyPr>
          <a:lstStyle/>
          <a:p>
            <a:pPr marL="12065" marR="5080" indent="-6350" algn="ctr">
              <a:lnSpc>
                <a:spcPct val="108000"/>
              </a:lnSpc>
            </a:pPr>
            <a:r>
              <a:rPr sz="1000" spc="-20" dirty="0">
                <a:solidFill>
                  <a:srgbClr val="89163E"/>
                </a:solidFill>
                <a:latin typeface="Tahoma"/>
                <a:cs typeface="Tahoma"/>
              </a:rPr>
              <a:t>Portfolio</a:t>
            </a:r>
            <a:r>
              <a:rPr sz="1000" spc="-155" dirty="0">
                <a:solidFill>
                  <a:srgbClr val="89163E"/>
                </a:solidFill>
                <a:latin typeface="Tahoma"/>
                <a:cs typeface="Tahoma"/>
              </a:rPr>
              <a:t> </a:t>
            </a:r>
            <a:r>
              <a:rPr sz="1000" spc="-45" dirty="0">
                <a:solidFill>
                  <a:srgbClr val="89163E"/>
                </a:solidFill>
                <a:latin typeface="Tahoma"/>
                <a:cs typeface="Tahoma"/>
              </a:rPr>
              <a:t>may</a:t>
            </a:r>
            <a:r>
              <a:rPr sz="1000" spc="-155" dirty="0">
                <a:solidFill>
                  <a:srgbClr val="89163E"/>
                </a:solidFill>
                <a:latin typeface="Tahoma"/>
                <a:cs typeface="Tahoma"/>
              </a:rPr>
              <a:t> </a:t>
            </a:r>
            <a:r>
              <a:rPr sz="1000" spc="-30" dirty="0">
                <a:solidFill>
                  <a:srgbClr val="89163E"/>
                </a:solidFill>
                <a:latin typeface="Tahoma"/>
                <a:cs typeface="Tahoma"/>
              </a:rPr>
              <a:t>be</a:t>
            </a:r>
            <a:r>
              <a:rPr sz="1000" spc="-155" dirty="0">
                <a:solidFill>
                  <a:srgbClr val="89163E"/>
                </a:solidFill>
                <a:latin typeface="Tahoma"/>
                <a:cs typeface="Tahoma"/>
              </a:rPr>
              <a:t> </a:t>
            </a:r>
            <a:r>
              <a:rPr sz="1000" spc="-25" dirty="0">
                <a:solidFill>
                  <a:srgbClr val="89163E"/>
                </a:solidFill>
                <a:latin typeface="Tahoma"/>
                <a:cs typeface="Tahoma"/>
              </a:rPr>
              <a:t>too</a:t>
            </a:r>
            <a:r>
              <a:rPr sz="1000" spc="-155" dirty="0">
                <a:solidFill>
                  <a:srgbClr val="89163E"/>
                </a:solidFill>
                <a:latin typeface="Tahoma"/>
                <a:cs typeface="Tahoma"/>
              </a:rPr>
              <a:t> </a:t>
            </a:r>
            <a:r>
              <a:rPr sz="1000" spc="-20" dirty="0">
                <a:solidFill>
                  <a:srgbClr val="89163E"/>
                </a:solidFill>
                <a:latin typeface="Tahoma"/>
                <a:cs typeface="Tahoma"/>
              </a:rPr>
              <a:t>risky</a:t>
            </a:r>
            <a:r>
              <a:rPr sz="1000" spc="-155" dirty="0">
                <a:solidFill>
                  <a:srgbClr val="89163E"/>
                </a:solidFill>
                <a:latin typeface="Tahoma"/>
                <a:cs typeface="Tahoma"/>
              </a:rPr>
              <a:t> </a:t>
            </a:r>
            <a:r>
              <a:rPr sz="1000" spc="-30" dirty="0">
                <a:solidFill>
                  <a:srgbClr val="89163E"/>
                </a:solidFill>
                <a:latin typeface="Tahoma"/>
                <a:cs typeface="Tahoma"/>
              </a:rPr>
              <a:t>and  </a:t>
            </a:r>
            <a:r>
              <a:rPr sz="1000" spc="-20" dirty="0">
                <a:solidFill>
                  <a:srgbClr val="89163E"/>
                </a:solidFill>
                <a:latin typeface="Tahoma"/>
                <a:cs typeface="Tahoma"/>
              </a:rPr>
              <a:t>could </a:t>
            </a:r>
            <a:r>
              <a:rPr sz="1000" spc="-30" dirty="0">
                <a:solidFill>
                  <a:srgbClr val="89163E"/>
                </a:solidFill>
                <a:latin typeface="Tahoma"/>
                <a:cs typeface="Tahoma"/>
              </a:rPr>
              <a:t>lose </a:t>
            </a:r>
            <a:r>
              <a:rPr sz="1000" spc="-40" dirty="0">
                <a:solidFill>
                  <a:srgbClr val="89163E"/>
                </a:solidFill>
                <a:latin typeface="Tahoma"/>
                <a:cs typeface="Tahoma"/>
              </a:rPr>
              <a:t>more </a:t>
            </a:r>
            <a:r>
              <a:rPr sz="1000" spc="-35" dirty="0">
                <a:solidFill>
                  <a:srgbClr val="89163E"/>
                </a:solidFill>
                <a:latin typeface="Tahoma"/>
                <a:cs typeface="Tahoma"/>
              </a:rPr>
              <a:t>than </a:t>
            </a:r>
            <a:r>
              <a:rPr sz="1000" spc="-30" dirty="0">
                <a:solidFill>
                  <a:srgbClr val="89163E"/>
                </a:solidFill>
                <a:latin typeface="Tahoma"/>
                <a:cs typeface="Tahoma"/>
              </a:rPr>
              <a:t>the  </a:t>
            </a:r>
            <a:r>
              <a:rPr sz="1000" spc="-20" dirty="0">
                <a:solidFill>
                  <a:srgbClr val="89163E"/>
                </a:solidFill>
                <a:latin typeface="Tahoma"/>
                <a:cs typeface="Tahoma"/>
              </a:rPr>
              <a:t>original</a:t>
            </a:r>
            <a:r>
              <a:rPr sz="1000" spc="-145" dirty="0">
                <a:solidFill>
                  <a:srgbClr val="89163E"/>
                </a:solidFill>
                <a:latin typeface="Tahoma"/>
                <a:cs typeface="Tahoma"/>
              </a:rPr>
              <a:t> </a:t>
            </a:r>
            <a:r>
              <a:rPr sz="1000" spc="-20" dirty="0">
                <a:solidFill>
                  <a:srgbClr val="89163E"/>
                </a:solidFill>
                <a:latin typeface="Tahoma"/>
                <a:cs typeface="Tahoma"/>
              </a:rPr>
              <a:t>portfolio</a:t>
            </a:r>
            <a:r>
              <a:rPr sz="1000" spc="-145" dirty="0">
                <a:solidFill>
                  <a:srgbClr val="89163E"/>
                </a:solidFill>
                <a:latin typeface="Tahoma"/>
                <a:cs typeface="Tahoma"/>
              </a:rPr>
              <a:t> </a:t>
            </a:r>
            <a:r>
              <a:rPr sz="1000" spc="-20" dirty="0">
                <a:solidFill>
                  <a:srgbClr val="89163E"/>
                </a:solidFill>
                <a:latin typeface="Tahoma"/>
                <a:cs typeface="Tahoma"/>
              </a:rPr>
              <a:t>if</a:t>
            </a:r>
            <a:r>
              <a:rPr sz="1000" spc="-145" dirty="0">
                <a:solidFill>
                  <a:srgbClr val="89163E"/>
                </a:solidFill>
                <a:latin typeface="Tahoma"/>
                <a:cs typeface="Tahoma"/>
              </a:rPr>
              <a:t> </a:t>
            </a:r>
            <a:r>
              <a:rPr sz="1000" spc="-25" dirty="0">
                <a:solidFill>
                  <a:srgbClr val="89163E"/>
                </a:solidFill>
                <a:latin typeface="Tahoma"/>
                <a:cs typeface="Tahoma"/>
              </a:rPr>
              <a:t>stocks</a:t>
            </a:r>
            <a:r>
              <a:rPr sz="1000" spc="-145" dirty="0">
                <a:solidFill>
                  <a:srgbClr val="89163E"/>
                </a:solidFill>
                <a:latin typeface="Tahoma"/>
                <a:cs typeface="Tahoma"/>
              </a:rPr>
              <a:t> </a:t>
            </a:r>
            <a:r>
              <a:rPr sz="1000" spc="-30" dirty="0">
                <a:solidFill>
                  <a:srgbClr val="89163E"/>
                </a:solidFill>
                <a:latin typeface="Tahoma"/>
                <a:cs typeface="Tahoma"/>
              </a:rPr>
              <a:t>fall.</a:t>
            </a:r>
            <a:endParaRPr sz="1000">
              <a:latin typeface="Tahoma"/>
              <a:cs typeface="Tahoma"/>
            </a:endParaRPr>
          </a:p>
        </p:txBody>
      </p:sp>
      <p:sp>
        <p:nvSpPr>
          <p:cNvPr id="29" name="object 29"/>
          <p:cNvSpPr/>
          <p:nvPr/>
        </p:nvSpPr>
        <p:spPr>
          <a:xfrm>
            <a:off x="6410629" y="3147809"/>
            <a:ext cx="629285" cy="1257935"/>
          </a:xfrm>
          <a:custGeom>
            <a:avLst/>
            <a:gdLst/>
            <a:ahLst/>
            <a:cxnLst/>
            <a:rect l="l" t="t" r="r" b="b"/>
            <a:pathLst>
              <a:path w="629284" h="1257935">
                <a:moveTo>
                  <a:pt x="628929" y="0"/>
                </a:moveTo>
                <a:lnTo>
                  <a:pt x="581990" y="1725"/>
                </a:lnTo>
                <a:lnTo>
                  <a:pt x="535988" y="6819"/>
                </a:lnTo>
                <a:lnTo>
                  <a:pt x="491045" y="15161"/>
                </a:lnTo>
                <a:lnTo>
                  <a:pt x="447282" y="26629"/>
                </a:lnTo>
                <a:lnTo>
                  <a:pt x="404821" y="41101"/>
                </a:lnTo>
                <a:lnTo>
                  <a:pt x="363784" y="58457"/>
                </a:lnTo>
                <a:lnTo>
                  <a:pt x="324292" y="78573"/>
                </a:lnTo>
                <a:lnTo>
                  <a:pt x="286466" y="101329"/>
                </a:lnTo>
                <a:lnTo>
                  <a:pt x="250429" y="126602"/>
                </a:lnTo>
                <a:lnTo>
                  <a:pt x="216301" y="154272"/>
                </a:lnTo>
                <a:lnTo>
                  <a:pt x="184205" y="184216"/>
                </a:lnTo>
                <a:lnTo>
                  <a:pt x="154262" y="216313"/>
                </a:lnTo>
                <a:lnTo>
                  <a:pt x="126594" y="250442"/>
                </a:lnTo>
                <a:lnTo>
                  <a:pt x="101321" y="286481"/>
                </a:lnTo>
                <a:lnTo>
                  <a:pt x="78567" y="324307"/>
                </a:lnTo>
                <a:lnTo>
                  <a:pt x="58452" y="363800"/>
                </a:lnTo>
                <a:lnTo>
                  <a:pt x="41098" y="404838"/>
                </a:lnTo>
                <a:lnTo>
                  <a:pt x="26627" y="447299"/>
                </a:lnTo>
                <a:lnTo>
                  <a:pt x="15160" y="491061"/>
                </a:lnTo>
                <a:lnTo>
                  <a:pt x="6818" y="536003"/>
                </a:lnTo>
                <a:lnTo>
                  <a:pt x="1725" y="582004"/>
                </a:lnTo>
                <a:lnTo>
                  <a:pt x="0" y="628942"/>
                </a:lnTo>
                <a:lnTo>
                  <a:pt x="1725" y="675877"/>
                </a:lnTo>
                <a:lnTo>
                  <a:pt x="6818" y="721877"/>
                </a:lnTo>
                <a:lnTo>
                  <a:pt x="15160" y="766818"/>
                </a:lnTo>
                <a:lnTo>
                  <a:pt x="26627" y="810579"/>
                </a:lnTo>
                <a:lnTo>
                  <a:pt x="41098" y="853039"/>
                </a:lnTo>
                <a:lnTo>
                  <a:pt x="58452" y="894076"/>
                </a:lnTo>
                <a:lnTo>
                  <a:pt x="78567" y="933568"/>
                </a:lnTo>
                <a:lnTo>
                  <a:pt x="101321" y="971393"/>
                </a:lnTo>
                <a:lnTo>
                  <a:pt x="126594" y="1007431"/>
                </a:lnTo>
                <a:lnTo>
                  <a:pt x="154262" y="1041559"/>
                </a:lnTo>
                <a:lnTo>
                  <a:pt x="184205" y="1073656"/>
                </a:lnTo>
                <a:lnTo>
                  <a:pt x="216301" y="1103600"/>
                </a:lnTo>
                <a:lnTo>
                  <a:pt x="250429" y="1131269"/>
                </a:lnTo>
                <a:lnTo>
                  <a:pt x="286466" y="1156543"/>
                </a:lnTo>
                <a:lnTo>
                  <a:pt x="324292" y="1179298"/>
                </a:lnTo>
                <a:lnTo>
                  <a:pt x="363784" y="1199414"/>
                </a:lnTo>
                <a:lnTo>
                  <a:pt x="404821" y="1216769"/>
                </a:lnTo>
                <a:lnTo>
                  <a:pt x="447282" y="1231241"/>
                </a:lnTo>
                <a:lnTo>
                  <a:pt x="491045" y="1242709"/>
                </a:lnTo>
                <a:lnTo>
                  <a:pt x="535988" y="1251051"/>
                </a:lnTo>
                <a:lnTo>
                  <a:pt x="581990" y="1256146"/>
                </a:lnTo>
                <a:lnTo>
                  <a:pt x="628929" y="1257871"/>
                </a:lnTo>
                <a:lnTo>
                  <a:pt x="628929" y="0"/>
                </a:lnTo>
                <a:close/>
              </a:path>
            </a:pathLst>
          </a:custGeom>
          <a:solidFill>
            <a:srgbClr val="00607B"/>
          </a:solidFill>
        </p:spPr>
        <p:txBody>
          <a:bodyPr wrap="square" lIns="0" tIns="0" rIns="0" bIns="0" rtlCol="0"/>
          <a:lstStyle/>
          <a:p>
            <a:endParaRPr/>
          </a:p>
        </p:txBody>
      </p:sp>
      <p:sp>
        <p:nvSpPr>
          <p:cNvPr id="30" name="object 30"/>
          <p:cNvSpPr/>
          <p:nvPr/>
        </p:nvSpPr>
        <p:spPr>
          <a:xfrm>
            <a:off x="7039559" y="3147809"/>
            <a:ext cx="629285" cy="1257935"/>
          </a:xfrm>
          <a:custGeom>
            <a:avLst/>
            <a:gdLst/>
            <a:ahLst/>
            <a:cxnLst/>
            <a:rect l="l" t="t" r="r" b="b"/>
            <a:pathLst>
              <a:path w="629284" h="1257935">
                <a:moveTo>
                  <a:pt x="0" y="0"/>
                </a:moveTo>
                <a:lnTo>
                  <a:pt x="0" y="1257871"/>
                </a:lnTo>
                <a:lnTo>
                  <a:pt x="46935" y="1256146"/>
                </a:lnTo>
                <a:lnTo>
                  <a:pt x="92935" y="1251051"/>
                </a:lnTo>
                <a:lnTo>
                  <a:pt x="137876" y="1242709"/>
                </a:lnTo>
                <a:lnTo>
                  <a:pt x="181637" y="1231241"/>
                </a:lnTo>
                <a:lnTo>
                  <a:pt x="224097" y="1216769"/>
                </a:lnTo>
                <a:lnTo>
                  <a:pt x="265133" y="1199414"/>
                </a:lnTo>
                <a:lnTo>
                  <a:pt x="304625" y="1179298"/>
                </a:lnTo>
                <a:lnTo>
                  <a:pt x="342451" y="1156543"/>
                </a:lnTo>
                <a:lnTo>
                  <a:pt x="378489" y="1131269"/>
                </a:lnTo>
                <a:lnTo>
                  <a:pt x="412617" y="1103600"/>
                </a:lnTo>
                <a:lnTo>
                  <a:pt x="444714" y="1073656"/>
                </a:lnTo>
                <a:lnTo>
                  <a:pt x="474658" y="1041559"/>
                </a:lnTo>
                <a:lnTo>
                  <a:pt x="502327" y="1007431"/>
                </a:lnTo>
                <a:lnTo>
                  <a:pt x="527600" y="971393"/>
                </a:lnTo>
                <a:lnTo>
                  <a:pt x="550356" y="933568"/>
                </a:lnTo>
                <a:lnTo>
                  <a:pt x="570472" y="894076"/>
                </a:lnTo>
                <a:lnTo>
                  <a:pt x="587827" y="853039"/>
                </a:lnTo>
                <a:lnTo>
                  <a:pt x="602299" y="810579"/>
                </a:lnTo>
                <a:lnTo>
                  <a:pt x="613767" y="766818"/>
                </a:lnTo>
                <a:lnTo>
                  <a:pt x="622109" y="721877"/>
                </a:lnTo>
                <a:lnTo>
                  <a:pt x="627204" y="675877"/>
                </a:lnTo>
                <a:lnTo>
                  <a:pt x="628929" y="628942"/>
                </a:lnTo>
                <a:lnTo>
                  <a:pt x="627204" y="582004"/>
                </a:lnTo>
                <a:lnTo>
                  <a:pt x="622109" y="536003"/>
                </a:lnTo>
                <a:lnTo>
                  <a:pt x="613767" y="491061"/>
                </a:lnTo>
                <a:lnTo>
                  <a:pt x="602299" y="447299"/>
                </a:lnTo>
                <a:lnTo>
                  <a:pt x="587827" y="404838"/>
                </a:lnTo>
                <a:lnTo>
                  <a:pt x="570472" y="363800"/>
                </a:lnTo>
                <a:lnTo>
                  <a:pt x="550356" y="324307"/>
                </a:lnTo>
                <a:lnTo>
                  <a:pt x="527600" y="286481"/>
                </a:lnTo>
                <a:lnTo>
                  <a:pt x="502327" y="250442"/>
                </a:lnTo>
                <a:lnTo>
                  <a:pt x="474658" y="216313"/>
                </a:lnTo>
                <a:lnTo>
                  <a:pt x="444714" y="184216"/>
                </a:lnTo>
                <a:lnTo>
                  <a:pt x="412617" y="154272"/>
                </a:lnTo>
                <a:lnTo>
                  <a:pt x="378489" y="126602"/>
                </a:lnTo>
                <a:lnTo>
                  <a:pt x="342451" y="101329"/>
                </a:lnTo>
                <a:lnTo>
                  <a:pt x="304625" y="78573"/>
                </a:lnTo>
                <a:lnTo>
                  <a:pt x="265133" y="58457"/>
                </a:lnTo>
                <a:lnTo>
                  <a:pt x="224097" y="41101"/>
                </a:lnTo>
                <a:lnTo>
                  <a:pt x="181637" y="26629"/>
                </a:lnTo>
                <a:lnTo>
                  <a:pt x="137876" y="15161"/>
                </a:lnTo>
                <a:lnTo>
                  <a:pt x="92935" y="6819"/>
                </a:lnTo>
                <a:lnTo>
                  <a:pt x="46935" y="1725"/>
                </a:lnTo>
                <a:lnTo>
                  <a:pt x="0" y="0"/>
                </a:lnTo>
                <a:close/>
              </a:path>
            </a:pathLst>
          </a:custGeom>
          <a:solidFill>
            <a:srgbClr val="94A9BA"/>
          </a:solidFill>
        </p:spPr>
        <p:txBody>
          <a:bodyPr wrap="square" lIns="0" tIns="0" rIns="0" bIns="0" rtlCol="0"/>
          <a:lstStyle/>
          <a:p>
            <a:endParaRPr/>
          </a:p>
        </p:txBody>
      </p:sp>
      <p:sp>
        <p:nvSpPr>
          <p:cNvPr id="31" name="object 31"/>
          <p:cNvSpPr/>
          <p:nvPr/>
        </p:nvSpPr>
        <p:spPr>
          <a:xfrm>
            <a:off x="7920124" y="3147809"/>
            <a:ext cx="629285" cy="791845"/>
          </a:xfrm>
          <a:custGeom>
            <a:avLst/>
            <a:gdLst/>
            <a:ahLst/>
            <a:cxnLst/>
            <a:rect l="l" t="t" r="r" b="b"/>
            <a:pathLst>
              <a:path w="629284" h="791845">
                <a:moveTo>
                  <a:pt x="628804" y="0"/>
                </a:moveTo>
                <a:lnTo>
                  <a:pt x="587466" y="1326"/>
                </a:lnTo>
                <a:lnTo>
                  <a:pt x="546694" y="5322"/>
                </a:lnTo>
                <a:lnTo>
                  <a:pt x="506276" y="12017"/>
                </a:lnTo>
                <a:lnTo>
                  <a:pt x="466003" y="21437"/>
                </a:lnTo>
                <a:lnTo>
                  <a:pt x="421113" y="35251"/>
                </a:lnTo>
                <a:lnTo>
                  <a:pt x="378000" y="52076"/>
                </a:lnTo>
                <a:lnTo>
                  <a:pt x="336750" y="71765"/>
                </a:lnTo>
                <a:lnTo>
                  <a:pt x="297448" y="94168"/>
                </a:lnTo>
                <a:lnTo>
                  <a:pt x="260181" y="119136"/>
                </a:lnTo>
                <a:lnTo>
                  <a:pt x="225035" y="146520"/>
                </a:lnTo>
                <a:lnTo>
                  <a:pt x="192096" y="176171"/>
                </a:lnTo>
                <a:lnTo>
                  <a:pt x="161449" y="207941"/>
                </a:lnTo>
                <a:lnTo>
                  <a:pt x="133181" y="241680"/>
                </a:lnTo>
                <a:lnTo>
                  <a:pt x="107377" y="277240"/>
                </a:lnTo>
                <a:lnTo>
                  <a:pt x="84125" y="314471"/>
                </a:lnTo>
                <a:lnTo>
                  <a:pt x="63509" y="353224"/>
                </a:lnTo>
                <a:lnTo>
                  <a:pt x="45616" y="393351"/>
                </a:lnTo>
                <a:lnTo>
                  <a:pt x="30531" y="434702"/>
                </a:lnTo>
                <a:lnTo>
                  <a:pt x="18341" y="477128"/>
                </a:lnTo>
                <a:lnTo>
                  <a:pt x="9132" y="520482"/>
                </a:lnTo>
                <a:lnTo>
                  <a:pt x="2989" y="564613"/>
                </a:lnTo>
                <a:lnTo>
                  <a:pt x="0" y="609372"/>
                </a:lnTo>
                <a:lnTo>
                  <a:pt x="248" y="654611"/>
                </a:lnTo>
                <a:lnTo>
                  <a:pt x="3822" y="700181"/>
                </a:lnTo>
                <a:lnTo>
                  <a:pt x="10806" y="745933"/>
                </a:lnTo>
                <a:lnTo>
                  <a:pt x="21287" y="791718"/>
                </a:lnTo>
                <a:lnTo>
                  <a:pt x="628804" y="628942"/>
                </a:lnTo>
                <a:lnTo>
                  <a:pt x="628804" y="0"/>
                </a:lnTo>
                <a:close/>
              </a:path>
            </a:pathLst>
          </a:custGeom>
          <a:solidFill>
            <a:srgbClr val="00607B"/>
          </a:solidFill>
        </p:spPr>
        <p:txBody>
          <a:bodyPr wrap="square" lIns="0" tIns="0" rIns="0" bIns="0" rtlCol="0"/>
          <a:lstStyle/>
          <a:p>
            <a:endParaRPr/>
          </a:p>
        </p:txBody>
      </p:sp>
      <p:sp>
        <p:nvSpPr>
          <p:cNvPr id="32" name="object 32"/>
          <p:cNvSpPr/>
          <p:nvPr/>
        </p:nvSpPr>
        <p:spPr>
          <a:xfrm>
            <a:off x="7941411" y="3147809"/>
            <a:ext cx="1236980" cy="1257935"/>
          </a:xfrm>
          <a:custGeom>
            <a:avLst/>
            <a:gdLst/>
            <a:ahLst/>
            <a:cxnLst/>
            <a:rect l="l" t="t" r="r" b="b"/>
            <a:pathLst>
              <a:path w="1236979" h="1257935">
                <a:moveTo>
                  <a:pt x="607517" y="0"/>
                </a:moveTo>
                <a:lnTo>
                  <a:pt x="607517" y="628942"/>
                </a:lnTo>
                <a:lnTo>
                  <a:pt x="0" y="791718"/>
                </a:lnTo>
                <a:lnTo>
                  <a:pt x="15012" y="840422"/>
                </a:lnTo>
                <a:lnTo>
                  <a:pt x="33306" y="886996"/>
                </a:lnTo>
                <a:lnTo>
                  <a:pt x="54744" y="931333"/>
                </a:lnTo>
                <a:lnTo>
                  <a:pt x="79186" y="973329"/>
                </a:lnTo>
                <a:lnTo>
                  <a:pt x="106495" y="1012876"/>
                </a:lnTo>
                <a:lnTo>
                  <a:pt x="136532" y="1049869"/>
                </a:lnTo>
                <a:lnTo>
                  <a:pt x="169161" y="1084201"/>
                </a:lnTo>
                <a:lnTo>
                  <a:pt x="204241" y="1115767"/>
                </a:lnTo>
                <a:lnTo>
                  <a:pt x="241635" y="1144460"/>
                </a:lnTo>
                <a:lnTo>
                  <a:pt x="281206" y="1170175"/>
                </a:lnTo>
                <a:lnTo>
                  <a:pt x="322814" y="1192805"/>
                </a:lnTo>
                <a:lnTo>
                  <a:pt x="366321" y="1212244"/>
                </a:lnTo>
                <a:lnTo>
                  <a:pt x="411590" y="1228387"/>
                </a:lnTo>
                <a:lnTo>
                  <a:pt x="458483" y="1241127"/>
                </a:lnTo>
                <a:lnTo>
                  <a:pt x="506860" y="1250359"/>
                </a:lnTo>
                <a:lnTo>
                  <a:pt x="556584" y="1255975"/>
                </a:lnTo>
                <a:lnTo>
                  <a:pt x="607517" y="1257871"/>
                </a:lnTo>
                <a:lnTo>
                  <a:pt x="654452" y="1256146"/>
                </a:lnTo>
                <a:lnTo>
                  <a:pt x="700452" y="1251051"/>
                </a:lnTo>
                <a:lnTo>
                  <a:pt x="745393" y="1242709"/>
                </a:lnTo>
                <a:lnTo>
                  <a:pt x="789154" y="1231241"/>
                </a:lnTo>
                <a:lnTo>
                  <a:pt x="831614" y="1216769"/>
                </a:lnTo>
                <a:lnTo>
                  <a:pt x="872651" y="1199414"/>
                </a:lnTo>
                <a:lnTo>
                  <a:pt x="912143" y="1179298"/>
                </a:lnTo>
                <a:lnTo>
                  <a:pt x="949968" y="1156543"/>
                </a:lnTo>
                <a:lnTo>
                  <a:pt x="986006" y="1131269"/>
                </a:lnTo>
                <a:lnTo>
                  <a:pt x="1020134" y="1103600"/>
                </a:lnTo>
                <a:lnTo>
                  <a:pt x="1052231" y="1073656"/>
                </a:lnTo>
                <a:lnTo>
                  <a:pt x="1082175" y="1041559"/>
                </a:lnTo>
                <a:lnTo>
                  <a:pt x="1109844" y="1007431"/>
                </a:lnTo>
                <a:lnTo>
                  <a:pt x="1135118" y="971393"/>
                </a:lnTo>
                <a:lnTo>
                  <a:pt x="1157873" y="933568"/>
                </a:lnTo>
                <a:lnTo>
                  <a:pt x="1177989" y="894076"/>
                </a:lnTo>
                <a:lnTo>
                  <a:pt x="1195344" y="853039"/>
                </a:lnTo>
                <a:lnTo>
                  <a:pt x="1209817" y="810579"/>
                </a:lnTo>
                <a:lnTo>
                  <a:pt x="1221285" y="766818"/>
                </a:lnTo>
                <a:lnTo>
                  <a:pt x="1229627" y="721877"/>
                </a:lnTo>
                <a:lnTo>
                  <a:pt x="1234721" y="675877"/>
                </a:lnTo>
                <a:lnTo>
                  <a:pt x="1236446" y="628942"/>
                </a:lnTo>
                <a:lnTo>
                  <a:pt x="1234721" y="582004"/>
                </a:lnTo>
                <a:lnTo>
                  <a:pt x="1229627" y="536003"/>
                </a:lnTo>
                <a:lnTo>
                  <a:pt x="1221285" y="491061"/>
                </a:lnTo>
                <a:lnTo>
                  <a:pt x="1209817" y="447299"/>
                </a:lnTo>
                <a:lnTo>
                  <a:pt x="1195344" y="404838"/>
                </a:lnTo>
                <a:lnTo>
                  <a:pt x="1177989" y="363800"/>
                </a:lnTo>
                <a:lnTo>
                  <a:pt x="1157873" y="324307"/>
                </a:lnTo>
                <a:lnTo>
                  <a:pt x="1135118" y="286481"/>
                </a:lnTo>
                <a:lnTo>
                  <a:pt x="1109844" y="250442"/>
                </a:lnTo>
                <a:lnTo>
                  <a:pt x="1082175" y="216313"/>
                </a:lnTo>
                <a:lnTo>
                  <a:pt x="1052231" y="184216"/>
                </a:lnTo>
                <a:lnTo>
                  <a:pt x="1020134" y="154272"/>
                </a:lnTo>
                <a:lnTo>
                  <a:pt x="986006" y="126602"/>
                </a:lnTo>
                <a:lnTo>
                  <a:pt x="949968" y="101329"/>
                </a:lnTo>
                <a:lnTo>
                  <a:pt x="912143" y="78573"/>
                </a:lnTo>
                <a:lnTo>
                  <a:pt x="872651" y="58457"/>
                </a:lnTo>
                <a:lnTo>
                  <a:pt x="831614" y="41101"/>
                </a:lnTo>
                <a:lnTo>
                  <a:pt x="789154" y="26629"/>
                </a:lnTo>
                <a:lnTo>
                  <a:pt x="745393" y="15161"/>
                </a:lnTo>
                <a:lnTo>
                  <a:pt x="700452" y="6819"/>
                </a:lnTo>
                <a:lnTo>
                  <a:pt x="654452" y="1725"/>
                </a:lnTo>
                <a:lnTo>
                  <a:pt x="607517" y="0"/>
                </a:lnTo>
                <a:close/>
              </a:path>
            </a:pathLst>
          </a:custGeom>
          <a:solidFill>
            <a:srgbClr val="94A9BA"/>
          </a:solidFill>
        </p:spPr>
        <p:txBody>
          <a:bodyPr wrap="square" lIns="0" tIns="0" rIns="0" bIns="0" rtlCol="0"/>
          <a:lstStyle/>
          <a:p>
            <a:endParaRPr/>
          </a:p>
        </p:txBody>
      </p:sp>
      <p:sp>
        <p:nvSpPr>
          <p:cNvPr id="33" name="object 33"/>
          <p:cNvSpPr txBox="1"/>
          <p:nvPr/>
        </p:nvSpPr>
        <p:spPr>
          <a:xfrm>
            <a:off x="6444142" y="3629552"/>
            <a:ext cx="200660" cy="146685"/>
          </a:xfrm>
          <a:prstGeom prst="rect">
            <a:avLst/>
          </a:prstGeom>
        </p:spPr>
        <p:txBody>
          <a:bodyPr vert="horz" wrap="square" lIns="0" tIns="0" rIns="0" bIns="0" rtlCol="0">
            <a:spAutoFit/>
          </a:bodyPr>
          <a:lstStyle/>
          <a:p>
            <a:pPr marL="12700">
              <a:lnSpc>
                <a:spcPct val="100000"/>
              </a:lnSpc>
            </a:pPr>
            <a:r>
              <a:rPr sz="850" spc="5" dirty="0">
                <a:solidFill>
                  <a:srgbClr val="FFFFFF"/>
                </a:solidFill>
                <a:latin typeface="Tahoma"/>
                <a:cs typeface="Tahoma"/>
              </a:rPr>
              <a:t>50</a:t>
            </a:r>
            <a:r>
              <a:rPr sz="750" b="1" spc="7" baseline="27777" dirty="0">
                <a:solidFill>
                  <a:srgbClr val="FFFFFF"/>
                </a:solidFill>
                <a:latin typeface="Century Gothic"/>
                <a:cs typeface="Century Gothic"/>
              </a:rPr>
              <a:t>%</a:t>
            </a:r>
            <a:endParaRPr sz="750" baseline="27777">
              <a:latin typeface="Century Gothic"/>
              <a:cs typeface="Century Gothic"/>
            </a:endParaRPr>
          </a:p>
        </p:txBody>
      </p:sp>
      <p:sp>
        <p:nvSpPr>
          <p:cNvPr id="34" name="object 34"/>
          <p:cNvSpPr txBox="1"/>
          <p:nvPr/>
        </p:nvSpPr>
        <p:spPr>
          <a:xfrm>
            <a:off x="7420677" y="3629539"/>
            <a:ext cx="200660" cy="146685"/>
          </a:xfrm>
          <a:prstGeom prst="rect">
            <a:avLst/>
          </a:prstGeom>
        </p:spPr>
        <p:txBody>
          <a:bodyPr vert="horz" wrap="square" lIns="0" tIns="0" rIns="0" bIns="0" rtlCol="0">
            <a:spAutoFit/>
          </a:bodyPr>
          <a:lstStyle/>
          <a:p>
            <a:pPr marL="12700">
              <a:lnSpc>
                <a:spcPct val="100000"/>
              </a:lnSpc>
            </a:pPr>
            <a:r>
              <a:rPr sz="850" spc="5" dirty="0">
                <a:solidFill>
                  <a:srgbClr val="FFFFFF"/>
                </a:solidFill>
                <a:latin typeface="Tahoma"/>
                <a:cs typeface="Tahoma"/>
              </a:rPr>
              <a:t>50</a:t>
            </a:r>
            <a:r>
              <a:rPr sz="750" b="1" spc="7" baseline="27777" dirty="0">
                <a:solidFill>
                  <a:srgbClr val="FFFFFF"/>
                </a:solidFill>
                <a:latin typeface="Century Gothic"/>
                <a:cs typeface="Century Gothic"/>
              </a:rPr>
              <a:t>%</a:t>
            </a:r>
            <a:endParaRPr sz="750" baseline="27777">
              <a:latin typeface="Century Gothic"/>
              <a:cs typeface="Century Gothic"/>
            </a:endParaRPr>
          </a:p>
        </p:txBody>
      </p:sp>
      <p:sp>
        <p:nvSpPr>
          <p:cNvPr id="35" name="object 35"/>
          <p:cNvSpPr txBox="1"/>
          <p:nvPr/>
        </p:nvSpPr>
        <p:spPr>
          <a:xfrm>
            <a:off x="8850696" y="4020525"/>
            <a:ext cx="200660" cy="146685"/>
          </a:xfrm>
          <a:prstGeom prst="rect">
            <a:avLst/>
          </a:prstGeom>
        </p:spPr>
        <p:txBody>
          <a:bodyPr vert="horz" wrap="square" lIns="0" tIns="0" rIns="0" bIns="0" rtlCol="0">
            <a:spAutoFit/>
          </a:bodyPr>
          <a:lstStyle/>
          <a:p>
            <a:pPr marL="12700">
              <a:lnSpc>
                <a:spcPct val="100000"/>
              </a:lnSpc>
            </a:pPr>
            <a:r>
              <a:rPr sz="850" spc="5" dirty="0">
                <a:solidFill>
                  <a:srgbClr val="FFFFFF"/>
                </a:solidFill>
                <a:latin typeface="Tahoma"/>
                <a:cs typeface="Tahoma"/>
              </a:rPr>
              <a:t>71</a:t>
            </a:r>
            <a:r>
              <a:rPr sz="750" b="1" spc="7" baseline="27777" dirty="0">
                <a:solidFill>
                  <a:srgbClr val="FFFFFF"/>
                </a:solidFill>
                <a:latin typeface="Century Gothic"/>
                <a:cs typeface="Century Gothic"/>
              </a:rPr>
              <a:t>%</a:t>
            </a:r>
            <a:endParaRPr sz="750" baseline="27777">
              <a:latin typeface="Century Gothic"/>
              <a:cs typeface="Century Gothic"/>
            </a:endParaRPr>
          </a:p>
        </p:txBody>
      </p:sp>
      <p:sp>
        <p:nvSpPr>
          <p:cNvPr id="36" name="object 36"/>
          <p:cNvSpPr txBox="1"/>
          <p:nvPr/>
        </p:nvSpPr>
        <p:spPr>
          <a:xfrm>
            <a:off x="8055123" y="3414251"/>
            <a:ext cx="200660" cy="146685"/>
          </a:xfrm>
          <a:prstGeom prst="rect">
            <a:avLst/>
          </a:prstGeom>
        </p:spPr>
        <p:txBody>
          <a:bodyPr vert="horz" wrap="square" lIns="0" tIns="0" rIns="0" bIns="0" rtlCol="0">
            <a:spAutoFit/>
          </a:bodyPr>
          <a:lstStyle/>
          <a:p>
            <a:pPr marL="12700">
              <a:lnSpc>
                <a:spcPct val="100000"/>
              </a:lnSpc>
            </a:pPr>
            <a:r>
              <a:rPr sz="850" spc="5" dirty="0">
                <a:solidFill>
                  <a:srgbClr val="FFFFFF"/>
                </a:solidFill>
                <a:latin typeface="Tahoma"/>
                <a:cs typeface="Tahoma"/>
              </a:rPr>
              <a:t>29</a:t>
            </a:r>
            <a:r>
              <a:rPr sz="750" b="1" spc="7" baseline="27777" dirty="0">
                <a:solidFill>
                  <a:srgbClr val="FFFFFF"/>
                </a:solidFill>
                <a:latin typeface="Century Gothic"/>
                <a:cs typeface="Century Gothic"/>
              </a:rPr>
              <a:t>%</a:t>
            </a:r>
            <a:endParaRPr sz="750" baseline="27777">
              <a:latin typeface="Century Gothic"/>
              <a:cs typeface="Century Gothic"/>
            </a:endParaRPr>
          </a:p>
        </p:txBody>
      </p:sp>
      <p:sp>
        <p:nvSpPr>
          <p:cNvPr id="37" name="object 37"/>
          <p:cNvSpPr/>
          <p:nvPr/>
        </p:nvSpPr>
        <p:spPr>
          <a:xfrm>
            <a:off x="6685967" y="3435931"/>
            <a:ext cx="703580" cy="703580"/>
          </a:xfrm>
          <a:custGeom>
            <a:avLst/>
            <a:gdLst/>
            <a:ahLst/>
            <a:cxnLst/>
            <a:rect l="l" t="t" r="r" b="b"/>
            <a:pathLst>
              <a:path w="703579" h="703579">
                <a:moveTo>
                  <a:pt x="351739" y="0"/>
                </a:moveTo>
                <a:lnTo>
                  <a:pt x="304010" y="3211"/>
                </a:lnTo>
                <a:lnTo>
                  <a:pt x="258233" y="12565"/>
                </a:lnTo>
                <a:lnTo>
                  <a:pt x="214826" y="27643"/>
                </a:lnTo>
                <a:lnTo>
                  <a:pt x="174210" y="48025"/>
                </a:lnTo>
                <a:lnTo>
                  <a:pt x="136802" y="73293"/>
                </a:lnTo>
                <a:lnTo>
                  <a:pt x="103022" y="103027"/>
                </a:lnTo>
                <a:lnTo>
                  <a:pt x="73289" y="136807"/>
                </a:lnTo>
                <a:lnTo>
                  <a:pt x="48022" y="174215"/>
                </a:lnTo>
                <a:lnTo>
                  <a:pt x="27641" y="214832"/>
                </a:lnTo>
                <a:lnTo>
                  <a:pt x="12564" y="258237"/>
                </a:lnTo>
                <a:lnTo>
                  <a:pt x="3210" y="304013"/>
                </a:lnTo>
                <a:lnTo>
                  <a:pt x="0" y="351739"/>
                </a:lnTo>
                <a:lnTo>
                  <a:pt x="3210" y="399468"/>
                </a:lnTo>
                <a:lnTo>
                  <a:pt x="12564" y="445246"/>
                </a:lnTo>
                <a:lnTo>
                  <a:pt x="27641" y="488653"/>
                </a:lnTo>
                <a:lnTo>
                  <a:pt x="48022" y="529271"/>
                </a:lnTo>
                <a:lnTo>
                  <a:pt x="73289" y="566680"/>
                </a:lnTo>
                <a:lnTo>
                  <a:pt x="103022" y="600462"/>
                </a:lnTo>
                <a:lnTo>
                  <a:pt x="136802" y="630196"/>
                </a:lnTo>
                <a:lnTo>
                  <a:pt x="174210" y="655464"/>
                </a:lnTo>
                <a:lnTo>
                  <a:pt x="214826" y="675847"/>
                </a:lnTo>
                <a:lnTo>
                  <a:pt x="258233" y="690925"/>
                </a:lnTo>
                <a:lnTo>
                  <a:pt x="304010" y="700279"/>
                </a:lnTo>
                <a:lnTo>
                  <a:pt x="351739" y="703491"/>
                </a:lnTo>
                <a:lnTo>
                  <a:pt x="399465" y="700279"/>
                </a:lnTo>
                <a:lnTo>
                  <a:pt x="445240" y="690925"/>
                </a:lnTo>
                <a:lnTo>
                  <a:pt x="488646" y="675847"/>
                </a:lnTo>
                <a:lnTo>
                  <a:pt x="529262" y="655464"/>
                </a:lnTo>
                <a:lnTo>
                  <a:pt x="566670" y="630196"/>
                </a:lnTo>
                <a:lnTo>
                  <a:pt x="600451" y="600462"/>
                </a:lnTo>
                <a:lnTo>
                  <a:pt x="630184" y="566680"/>
                </a:lnTo>
                <a:lnTo>
                  <a:pt x="655452" y="529271"/>
                </a:lnTo>
                <a:lnTo>
                  <a:pt x="675835" y="488653"/>
                </a:lnTo>
                <a:lnTo>
                  <a:pt x="690912" y="445246"/>
                </a:lnTo>
                <a:lnTo>
                  <a:pt x="700267" y="399468"/>
                </a:lnTo>
                <a:lnTo>
                  <a:pt x="703478" y="351739"/>
                </a:lnTo>
                <a:lnTo>
                  <a:pt x="700267" y="304013"/>
                </a:lnTo>
                <a:lnTo>
                  <a:pt x="690912" y="258237"/>
                </a:lnTo>
                <a:lnTo>
                  <a:pt x="675835" y="214832"/>
                </a:lnTo>
                <a:lnTo>
                  <a:pt x="655452" y="174215"/>
                </a:lnTo>
                <a:lnTo>
                  <a:pt x="630184" y="136807"/>
                </a:lnTo>
                <a:lnTo>
                  <a:pt x="600451" y="103027"/>
                </a:lnTo>
                <a:lnTo>
                  <a:pt x="566670" y="73293"/>
                </a:lnTo>
                <a:lnTo>
                  <a:pt x="529262" y="48025"/>
                </a:lnTo>
                <a:lnTo>
                  <a:pt x="488646" y="27643"/>
                </a:lnTo>
                <a:lnTo>
                  <a:pt x="445240" y="12565"/>
                </a:lnTo>
                <a:lnTo>
                  <a:pt x="399465" y="3211"/>
                </a:lnTo>
                <a:lnTo>
                  <a:pt x="351739" y="0"/>
                </a:lnTo>
                <a:close/>
              </a:path>
            </a:pathLst>
          </a:custGeom>
          <a:solidFill>
            <a:srgbClr val="FFFFFF"/>
          </a:solidFill>
        </p:spPr>
        <p:txBody>
          <a:bodyPr wrap="square" lIns="0" tIns="0" rIns="0" bIns="0" rtlCol="0"/>
          <a:lstStyle/>
          <a:p>
            <a:endParaRPr/>
          </a:p>
        </p:txBody>
      </p:sp>
      <p:sp>
        <p:nvSpPr>
          <p:cNvPr id="38" name="object 38"/>
          <p:cNvSpPr/>
          <p:nvPr/>
        </p:nvSpPr>
        <p:spPr>
          <a:xfrm>
            <a:off x="8194399" y="3435931"/>
            <a:ext cx="703580" cy="703580"/>
          </a:xfrm>
          <a:custGeom>
            <a:avLst/>
            <a:gdLst/>
            <a:ahLst/>
            <a:cxnLst/>
            <a:rect l="l" t="t" r="r" b="b"/>
            <a:pathLst>
              <a:path w="703579" h="703579">
                <a:moveTo>
                  <a:pt x="351739" y="0"/>
                </a:moveTo>
                <a:lnTo>
                  <a:pt x="304010" y="3211"/>
                </a:lnTo>
                <a:lnTo>
                  <a:pt x="258233" y="12565"/>
                </a:lnTo>
                <a:lnTo>
                  <a:pt x="214826" y="27643"/>
                </a:lnTo>
                <a:lnTo>
                  <a:pt x="174210" y="48025"/>
                </a:lnTo>
                <a:lnTo>
                  <a:pt x="136802" y="73293"/>
                </a:lnTo>
                <a:lnTo>
                  <a:pt x="103022" y="103027"/>
                </a:lnTo>
                <a:lnTo>
                  <a:pt x="73289" y="136807"/>
                </a:lnTo>
                <a:lnTo>
                  <a:pt x="48022" y="174215"/>
                </a:lnTo>
                <a:lnTo>
                  <a:pt x="27641" y="214832"/>
                </a:lnTo>
                <a:lnTo>
                  <a:pt x="12564" y="258237"/>
                </a:lnTo>
                <a:lnTo>
                  <a:pt x="3210" y="304013"/>
                </a:lnTo>
                <a:lnTo>
                  <a:pt x="0" y="351739"/>
                </a:lnTo>
                <a:lnTo>
                  <a:pt x="3210" y="399468"/>
                </a:lnTo>
                <a:lnTo>
                  <a:pt x="12564" y="445246"/>
                </a:lnTo>
                <a:lnTo>
                  <a:pt x="27641" y="488653"/>
                </a:lnTo>
                <a:lnTo>
                  <a:pt x="48022" y="529271"/>
                </a:lnTo>
                <a:lnTo>
                  <a:pt x="73289" y="566680"/>
                </a:lnTo>
                <a:lnTo>
                  <a:pt x="103022" y="600462"/>
                </a:lnTo>
                <a:lnTo>
                  <a:pt x="136802" y="630196"/>
                </a:lnTo>
                <a:lnTo>
                  <a:pt x="174210" y="655464"/>
                </a:lnTo>
                <a:lnTo>
                  <a:pt x="214826" y="675847"/>
                </a:lnTo>
                <a:lnTo>
                  <a:pt x="258233" y="690925"/>
                </a:lnTo>
                <a:lnTo>
                  <a:pt x="304010" y="700279"/>
                </a:lnTo>
                <a:lnTo>
                  <a:pt x="351739" y="703491"/>
                </a:lnTo>
                <a:lnTo>
                  <a:pt x="399465" y="700279"/>
                </a:lnTo>
                <a:lnTo>
                  <a:pt x="445240" y="690925"/>
                </a:lnTo>
                <a:lnTo>
                  <a:pt x="488646" y="675847"/>
                </a:lnTo>
                <a:lnTo>
                  <a:pt x="529262" y="655464"/>
                </a:lnTo>
                <a:lnTo>
                  <a:pt x="566670" y="630196"/>
                </a:lnTo>
                <a:lnTo>
                  <a:pt x="600451" y="600462"/>
                </a:lnTo>
                <a:lnTo>
                  <a:pt x="630184" y="566680"/>
                </a:lnTo>
                <a:lnTo>
                  <a:pt x="655452" y="529271"/>
                </a:lnTo>
                <a:lnTo>
                  <a:pt x="675835" y="488653"/>
                </a:lnTo>
                <a:lnTo>
                  <a:pt x="690912" y="445246"/>
                </a:lnTo>
                <a:lnTo>
                  <a:pt x="700267" y="399468"/>
                </a:lnTo>
                <a:lnTo>
                  <a:pt x="703478" y="351739"/>
                </a:lnTo>
                <a:lnTo>
                  <a:pt x="700267" y="304013"/>
                </a:lnTo>
                <a:lnTo>
                  <a:pt x="690912" y="258237"/>
                </a:lnTo>
                <a:lnTo>
                  <a:pt x="675835" y="214832"/>
                </a:lnTo>
                <a:lnTo>
                  <a:pt x="655452" y="174215"/>
                </a:lnTo>
                <a:lnTo>
                  <a:pt x="630184" y="136807"/>
                </a:lnTo>
                <a:lnTo>
                  <a:pt x="600451" y="103027"/>
                </a:lnTo>
                <a:lnTo>
                  <a:pt x="566670" y="73293"/>
                </a:lnTo>
                <a:lnTo>
                  <a:pt x="529262" y="48025"/>
                </a:lnTo>
                <a:lnTo>
                  <a:pt x="488646" y="27643"/>
                </a:lnTo>
                <a:lnTo>
                  <a:pt x="445240" y="12565"/>
                </a:lnTo>
                <a:lnTo>
                  <a:pt x="399465" y="3211"/>
                </a:lnTo>
                <a:lnTo>
                  <a:pt x="351739" y="0"/>
                </a:lnTo>
                <a:close/>
              </a:path>
            </a:pathLst>
          </a:custGeom>
          <a:solidFill>
            <a:srgbClr val="FFFFFF"/>
          </a:solidFill>
        </p:spPr>
        <p:txBody>
          <a:bodyPr wrap="square" lIns="0" tIns="0" rIns="0" bIns="0" rtlCol="0"/>
          <a:lstStyle/>
          <a:p>
            <a:endParaRPr/>
          </a:p>
        </p:txBody>
      </p:sp>
      <p:sp>
        <p:nvSpPr>
          <p:cNvPr id="39" name="object 39"/>
          <p:cNvSpPr txBox="1"/>
          <p:nvPr/>
        </p:nvSpPr>
        <p:spPr>
          <a:xfrm>
            <a:off x="6307329" y="2425971"/>
            <a:ext cx="1431290" cy="319405"/>
          </a:xfrm>
          <a:prstGeom prst="rect">
            <a:avLst/>
          </a:prstGeom>
        </p:spPr>
        <p:txBody>
          <a:bodyPr vert="horz" wrap="square" lIns="0" tIns="0" rIns="0" bIns="0" rtlCol="0">
            <a:spAutoFit/>
          </a:bodyPr>
          <a:lstStyle/>
          <a:p>
            <a:pPr marL="12700">
              <a:lnSpc>
                <a:spcPct val="100000"/>
              </a:lnSpc>
            </a:pPr>
            <a:r>
              <a:rPr sz="950" spc="-5" dirty="0">
                <a:solidFill>
                  <a:srgbClr val="474C55"/>
                </a:solidFill>
                <a:latin typeface="Tahoma"/>
                <a:cs typeface="Tahoma"/>
              </a:rPr>
              <a:t>Bonds</a:t>
            </a:r>
            <a:r>
              <a:rPr sz="950" spc="-135" dirty="0">
                <a:solidFill>
                  <a:srgbClr val="474C55"/>
                </a:solidFill>
                <a:latin typeface="Tahoma"/>
                <a:cs typeface="Tahoma"/>
              </a:rPr>
              <a:t> </a:t>
            </a:r>
            <a:r>
              <a:rPr sz="950" spc="-10" dirty="0">
                <a:solidFill>
                  <a:srgbClr val="474C55"/>
                </a:solidFill>
                <a:latin typeface="Tahoma"/>
                <a:cs typeface="Tahoma"/>
              </a:rPr>
              <a:t>outperformed</a:t>
            </a:r>
            <a:r>
              <a:rPr sz="950" spc="-135" dirty="0">
                <a:solidFill>
                  <a:srgbClr val="474C55"/>
                </a:solidFill>
                <a:latin typeface="Tahoma"/>
                <a:cs typeface="Tahoma"/>
              </a:rPr>
              <a:t> </a:t>
            </a:r>
            <a:r>
              <a:rPr sz="950" spc="-55" dirty="0">
                <a:solidFill>
                  <a:srgbClr val="474C55"/>
                </a:solidFill>
                <a:latin typeface="Tahoma"/>
                <a:cs typeface="Tahoma"/>
              </a:rPr>
              <a:t>stoc</a:t>
            </a:r>
            <a:r>
              <a:rPr sz="825" spc="-82" baseline="35353" dirty="0">
                <a:solidFill>
                  <a:srgbClr val="474C55"/>
                </a:solidFill>
                <a:latin typeface="Tahoma"/>
                <a:cs typeface="Tahoma"/>
              </a:rPr>
              <a:t>1</a:t>
            </a:r>
            <a:r>
              <a:rPr sz="950" spc="-55" dirty="0">
                <a:solidFill>
                  <a:srgbClr val="474C55"/>
                </a:solidFill>
                <a:latin typeface="Tahoma"/>
                <a:cs typeface="Tahoma"/>
              </a:rPr>
              <a:t>ks</a:t>
            </a:r>
            <a:endParaRPr sz="950">
              <a:latin typeface="Tahoma"/>
              <a:cs typeface="Tahoma"/>
            </a:endParaRPr>
          </a:p>
          <a:p>
            <a:pPr marL="12700">
              <a:lnSpc>
                <a:spcPct val="100000"/>
              </a:lnSpc>
              <a:spcBef>
                <a:spcPts val="135"/>
              </a:spcBef>
            </a:pPr>
            <a:r>
              <a:rPr sz="950" spc="5" dirty="0">
                <a:solidFill>
                  <a:srgbClr val="474C55"/>
                </a:solidFill>
                <a:latin typeface="Calibri"/>
                <a:cs typeface="Calibri"/>
              </a:rPr>
              <a:t>10/10/07–3/9/09</a:t>
            </a:r>
            <a:endParaRPr sz="950">
              <a:latin typeface="Calibri"/>
              <a:cs typeface="Calibri"/>
            </a:endParaRPr>
          </a:p>
        </p:txBody>
      </p:sp>
      <p:sp>
        <p:nvSpPr>
          <p:cNvPr id="40" name="object 40"/>
          <p:cNvSpPr/>
          <p:nvPr/>
        </p:nvSpPr>
        <p:spPr>
          <a:xfrm>
            <a:off x="6338878" y="2990480"/>
            <a:ext cx="196850" cy="0"/>
          </a:xfrm>
          <a:custGeom>
            <a:avLst/>
            <a:gdLst/>
            <a:ahLst/>
            <a:cxnLst/>
            <a:rect l="l" t="t" r="r" b="b"/>
            <a:pathLst>
              <a:path w="196850">
                <a:moveTo>
                  <a:pt x="0" y="0"/>
                </a:moveTo>
                <a:lnTo>
                  <a:pt x="196681" y="0"/>
                </a:lnTo>
              </a:path>
            </a:pathLst>
          </a:custGeom>
          <a:ln w="6235">
            <a:solidFill>
              <a:srgbClr val="939598"/>
            </a:solidFill>
            <a:prstDash val="sysDot"/>
          </a:ln>
        </p:spPr>
        <p:txBody>
          <a:bodyPr wrap="square" lIns="0" tIns="0" rIns="0" bIns="0" rtlCol="0"/>
          <a:lstStyle/>
          <a:p>
            <a:endParaRPr/>
          </a:p>
        </p:txBody>
      </p:sp>
      <p:sp>
        <p:nvSpPr>
          <p:cNvPr id="41" name="object 41"/>
          <p:cNvSpPr/>
          <p:nvPr/>
        </p:nvSpPr>
        <p:spPr>
          <a:xfrm>
            <a:off x="6338873" y="2976455"/>
            <a:ext cx="0" cy="28575"/>
          </a:xfrm>
          <a:custGeom>
            <a:avLst/>
            <a:gdLst/>
            <a:ahLst/>
            <a:cxnLst/>
            <a:rect l="l" t="t" r="r" b="b"/>
            <a:pathLst>
              <a:path h="28575">
                <a:moveTo>
                  <a:pt x="0" y="0"/>
                </a:moveTo>
                <a:lnTo>
                  <a:pt x="0" y="28054"/>
                </a:lnTo>
              </a:path>
            </a:pathLst>
          </a:custGeom>
          <a:ln w="6235">
            <a:solidFill>
              <a:srgbClr val="939598"/>
            </a:solidFill>
          </a:ln>
        </p:spPr>
        <p:txBody>
          <a:bodyPr wrap="square" lIns="0" tIns="0" rIns="0" bIns="0" rtlCol="0"/>
          <a:lstStyle/>
          <a:p>
            <a:endParaRPr/>
          </a:p>
        </p:txBody>
      </p:sp>
      <p:sp>
        <p:nvSpPr>
          <p:cNvPr id="42" name="object 42"/>
          <p:cNvSpPr txBox="1"/>
          <p:nvPr/>
        </p:nvSpPr>
        <p:spPr>
          <a:xfrm>
            <a:off x="6616986" y="2931317"/>
            <a:ext cx="2693035" cy="112395"/>
          </a:xfrm>
          <a:prstGeom prst="rect">
            <a:avLst/>
          </a:prstGeom>
        </p:spPr>
        <p:txBody>
          <a:bodyPr vert="horz" wrap="square" lIns="0" tIns="0" rIns="0" bIns="0" rtlCol="0">
            <a:spAutoFit/>
          </a:bodyPr>
          <a:lstStyle/>
          <a:p>
            <a:pPr marL="12700">
              <a:lnSpc>
                <a:spcPct val="100000"/>
              </a:lnSpc>
              <a:tabLst>
                <a:tab pos="1346835" algn="l"/>
                <a:tab pos="2679700" algn="l"/>
              </a:tabLst>
            </a:pPr>
            <a:r>
              <a:rPr sz="650" spc="40" dirty="0">
                <a:solidFill>
                  <a:srgbClr val="6D6E71"/>
                </a:solidFill>
                <a:latin typeface="Arial Narrow"/>
                <a:cs typeface="Arial Narrow"/>
              </a:rPr>
              <a:t>ORIGINAL</a:t>
            </a:r>
            <a:r>
              <a:rPr sz="650" spc="-30" dirty="0">
                <a:solidFill>
                  <a:srgbClr val="6D6E71"/>
                </a:solidFill>
                <a:latin typeface="Arial Narrow"/>
                <a:cs typeface="Arial Narrow"/>
              </a:rPr>
              <a:t> </a:t>
            </a:r>
            <a:r>
              <a:rPr sz="650" spc="40" dirty="0">
                <a:solidFill>
                  <a:srgbClr val="6D6E71"/>
                </a:solidFill>
                <a:latin typeface="Arial Narrow"/>
                <a:cs typeface="Arial Narrow"/>
              </a:rPr>
              <a:t>ALLOCATION</a:t>
            </a:r>
            <a:r>
              <a:rPr sz="650" u="dash" spc="40" dirty="0">
                <a:solidFill>
                  <a:srgbClr val="6D6E71"/>
                </a:solidFill>
                <a:latin typeface="Arial Narrow"/>
                <a:cs typeface="Arial Narrow"/>
              </a:rPr>
              <a:t>	</a:t>
            </a:r>
            <a:r>
              <a:rPr sz="975" spc="44" baseline="8547" dirty="0">
                <a:solidFill>
                  <a:srgbClr val="6D6E71"/>
                </a:solidFill>
                <a:latin typeface="Arial Narrow"/>
                <a:cs typeface="Arial Narrow"/>
              </a:rPr>
              <a:t>CONSERVATIVE</a:t>
            </a:r>
            <a:r>
              <a:rPr sz="975" spc="-44" baseline="8547" dirty="0">
                <a:solidFill>
                  <a:srgbClr val="6D6E71"/>
                </a:solidFill>
                <a:latin typeface="Arial Narrow"/>
                <a:cs typeface="Arial Narrow"/>
              </a:rPr>
              <a:t> </a:t>
            </a:r>
            <a:r>
              <a:rPr sz="975" spc="60" baseline="8547" dirty="0">
                <a:solidFill>
                  <a:srgbClr val="6D6E71"/>
                </a:solidFill>
                <a:latin typeface="Arial Narrow"/>
                <a:cs typeface="Arial Narrow"/>
              </a:rPr>
              <a:t>ALLOCATION  </a:t>
            </a:r>
            <a:r>
              <a:rPr sz="975" u="dash" spc="7" baseline="8547" dirty="0">
                <a:solidFill>
                  <a:srgbClr val="6D6E71"/>
                </a:solidFill>
                <a:latin typeface="Arial Narrow"/>
                <a:cs typeface="Arial Narrow"/>
              </a:rPr>
              <a:t> </a:t>
            </a:r>
            <a:r>
              <a:rPr sz="975" u="dash" spc="60" baseline="8547" dirty="0">
                <a:solidFill>
                  <a:srgbClr val="6D6E71"/>
                </a:solidFill>
                <a:latin typeface="Arial Narrow"/>
                <a:cs typeface="Arial Narrow"/>
              </a:rPr>
              <a:t>	</a:t>
            </a:r>
            <a:endParaRPr sz="975" baseline="8547">
              <a:latin typeface="Arial Narrow"/>
              <a:cs typeface="Arial Narrow"/>
            </a:endParaRPr>
          </a:p>
        </p:txBody>
      </p:sp>
      <p:sp>
        <p:nvSpPr>
          <p:cNvPr id="43" name="object 43"/>
          <p:cNvSpPr txBox="1"/>
          <p:nvPr/>
        </p:nvSpPr>
        <p:spPr>
          <a:xfrm>
            <a:off x="6785947" y="3647097"/>
            <a:ext cx="519430" cy="260985"/>
          </a:xfrm>
          <a:prstGeom prst="rect">
            <a:avLst/>
          </a:prstGeom>
        </p:spPr>
        <p:txBody>
          <a:bodyPr vert="horz" wrap="square" lIns="0" tIns="0" rIns="0" bIns="0" rtlCol="0">
            <a:spAutoFit/>
          </a:bodyPr>
          <a:lstStyle/>
          <a:p>
            <a:pPr marL="12700" marR="5080" indent="40640">
              <a:lnSpc>
                <a:spcPct val="102299"/>
              </a:lnSpc>
            </a:pPr>
            <a:r>
              <a:rPr sz="800" spc="-20" dirty="0">
                <a:solidFill>
                  <a:srgbClr val="474C55"/>
                </a:solidFill>
                <a:latin typeface="Calibri"/>
                <a:cs typeface="Calibri"/>
              </a:rPr>
              <a:t>Allocation  on</a:t>
            </a:r>
            <a:r>
              <a:rPr sz="800" spc="-135" dirty="0">
                <a:solidFill>
                  <a:srgbClr val="474C55"/>
                </a:solidFill>
                <a:latin typeface="Calibri"/>
                <a:cs typeface="Calibri"/>
              </a:rPr>
              <a:t> </a:t>
            </a:r>
            <a:r>
              <a:rPr sz="800" spc="-15" dirty="0">
                <a:solidFill>
                  <a:srgbClr val="474C55"/>
                </a:solidFill>
                <a:latin typeface="Calibri"/>
                <a:cs typeface="Calibri"/>
              </a:rPr>
              <a:t>10/10/07</a:t>
            </a:r>
            <a:endParaRPr sz="800">
              <a:latin typeface="Calibri"/>
              <a:cs typeface="Calibri"/>
            </a:endParaRPr>
          </a:p>
        </p:txBody>
      </p:sp>
      <p:sp>
        <p:nvSpPr>
          <p:cNvPr id="44" name="object 44"/>
          <p:cNvSpPr txBox="1"/>
          <p:nvPr/>
        </p:nvSpPr>
        <p:spPr>
          <a:xfrm>
            <a:off x="8289404" y="3520976"/>
            <a:ext cx="502920" cy="510540"/>
          </a:xfrm>
          <a:prstGeom prst="rect">
            <a:avLst/>
          </a:prstGeom>
        </p:spPr>
        <p:txBody>
          <a:bodyPr vert="horz" wrap="square" lIns="0" tIns="0" rIns="0" bIns="0" rtlCol="0">
            <a:spAutoFit/>
          </a:bodyPr>
          <a:lstStyle/>
          <a:p>
            <a:pPr marL="12700" marR="5080" algn="ctr">
              <a:lnSpc>
                <a:spcPct val="102299"/>
              </a:lnSpc>
            </a:pPr>
            <a:r>
              <a:rPr sz="800" spc="-15" dirty="0">
                <a:solidFill>
                  <a:srgbClr val="474C55"/>
                </a:solidFill>
                <a:latin typeface="Calibri"/>
                <a:cs typeface="Calibri"/>
              </a:rPr>
              <a:t>Unbalanced  </a:t>
            </a:r>
            <a:r>
              <a:rPr sz="800" spc="-20" dirty="0">
                <a:solidFill>
                  <a:srgbClr val="474C55"/>
                </a:solidFill>
                <a:latin typeface="Calibri"/>
                <a:cs typeface="Calibri"/>
              </a:rPr>
              <a:t>on </a:t>
            </a:r>
            <a:r>
              <a:rPr sz="800" spc="-10" dirty="0">
                <a:solidFill>
                  <a:srgbClr val="474C55"/>
                </a:solidFill>
                <a:latin typeface="Calibri"/>
                <a:cs typeface="Calibri"/>
              </a:rPr>
              <a:t>3/9/09,  </a:t>
            </a:r>
            <a:r>
              <a:rPr sz="800" spc="-30" dirty="0">
                <a:solidFill>
                  <a:srgbClr val="474C55"/>
                </a:solidFill>
                <a:latin typeface="Calibri"/>
                <a:cs typeface="Calibri"/>
              </a:rPr>
              <a:t>a </a:t>
            </a:r>
            <a:r>
              <a:rPr sz="800" spc="-10" dirty="0">
                <a:solidFill>
                  <a:srgbClr val="474C55"/>
                </a:solidFill>
                <a:latin typeface="Calibri"/>
                <a:cs typeface="Calibri"/>
              </a:rPr>
              <a:t>stock  </a:t>
            </a:r>
            <a:r>
              <a:rPr sz="800" spc="-25" dirty="0">
                <a:solidFill>
                  <a:srgbClr val="474C55"/>
                </a:solidFill>
                <a:latin typeface="Calibri"/>
                <a:cs typeface="Calibri"/>
              </a:rPr>
              <a:t>market</a:t>
            </a:r>
            <a:r>
              <a:rPr sz="800" spc="-135" dirty="0">
                <a:solidFill>
                  <a:srgbClr val="474C55"/>
                </a:solidFill>
                <a:latin typeface="Calibri"/>
                <a:cs typeface="Calibri"/>
              </a:rPr>
              <a:t> </a:t>
            </a:r>
            <a:r>
              <a:rPr sz="800" spc="-30" dirty="0">
                <a:solidFill>
                  <a:srgbClr val="474C55"/>
                </a:solidFill>
                <a:latin typeface="Calibri"/>
                <a:cs typeface="Calibri"/>
              </a:rPr>
              <a:t>low</a:t>
            </a:r>
            <a:endParaRPr sz="800">
              <a:latin typeface="Calibri"/>
              <a:cs typeface="Calibri"/>
            </a:endParaRPr>
          </a:p>
        </p:txBody>
      </p:sp>
      <p:sp>
        <p:nvSpPr>
          <p:cNvPr id="45" name="object 45"/>
          <p:cNvSpPr txBox="1"/>
          <p:nvPr/>
        </p:nvSpPr>
        <p:spPr>
          <a:xfrm>
            <a:off x="7694379" y="4479318"/>
            <a:ext cx="1706880" cy="498475"/>
          </a:xfrm>
          <a:prstGeom prst="rect">
            <a:avLst/>
          </a:prstGeom>
        </p:spPr>
        <p:txBody>
          <a:bodyPr vert="horz" wrap="square" lIns="0" tIns="0" rIns="0" bIns="0" rtlCol="0">
            <a:spAutoFit/>
          </a:bodyPr>
          <a:lstStyle/>
          <a:p>
            <a:pPr marL="12700" marR="5080" algn="ctr">
              <a:lnSpc>
                <a:spcPct val="111900"/>
              </a:lnSpc>
            </a:pPr>
            <a:r>
              <a:rPr sz="950" spc="-5" dirty="0">
                <a:solidFill>
                  <a:srgbClr val="89163E"/>
                </a:solidFill>
                <a:latin typeface="Tahoma"/>
                <a:cs typeface="Tahoma"/>
              </a:rPr>
              <a:t>Portfolio</a:t>
            </a:r>
            <a:r>
              <a:rPr sz="950" spc="-135" dirty="0">
                <a:solidFill>
                  <a:srgbClr val="89163E"/>
                </a:solidFill>
                <a:latin typeface="Tahoma"/>
                <a:cs typeface="Tahoma"/>
              </a:rPr>
              <a:t> </a:t>
            </a:r>
            <a:r>
              <a:rPr sz="950" spc="-25" dirty="0">
                <a:solidFill>
                  <a:srgbClr val="89163E"/>
                </a:solidFill>
                <a:latin typeface="Tahoma"/>
                <a:cs typeface="Tahoma"/>
              </a:rPr>
              <a:t>may</a:t>
            </a:r>
            <a:r>
              <a:rPr sz="950" spc="-135" dirty="0">
                <a:solidFill>
                  <a:srgbClr val="89163E"/>
                </a:solidFill>
                <a:latin typeface="Tahoma"/>
                <a:cs typeface="Tahoma"/>
              </a:rPr>
              <a:t> </a:t>
            </a:r>
            <a:r>
              <a:rPr sz="950" spc="-10" dirty="0">
                <a:solidFill>
                  <a:srgbClr val="89163E"/>
                </a:solidFill>
                <a:latin typeface="Tahoma"/>
                <a:cs typeface="Tahoma"/>
              </a:rPr>
              <a:t>be</a:t>
            </a:r>
            <a:r>
              <a:rPr sz="950" spc="-135" dirty="0">
                <a:solidFill>
                  <a:srgbClr val="89163E"/>
                </a:solidFill>
                <a:latin typeface="Tahoma"/>
                <a:cs typeface="Tahoma"/>
              </a:rPr>
              <a:t> </a:t>
            </a:r>
            <a:r>
              <a:rPr sz="950" spc="-10" dirty="0">
                <a:solidFill>
                  <a:srgbClr val="89163E"/>
                </a:solidFill>
                <a:latin typeface="Tahoma"/>
                <a:cs typeface="Tahoma"/>
              </a:rPr>
              <a:t>too</a:t>
            </a:r>
            <a:r>
              <a:rPr sz="950" spc="-135" dirty="0">
                <a:solidFill>
                  <a:srgbClr val="89163E"/>
                </a:solidFill>
                <a:latin typeface="Tahoma"/>
                <a:cs typeface="Tahoma"/>
              </a:rPr>
              <a:t> </a:t>
            </a:r>
            <a:r>
              <a:rPr sz="950" spc="-15" dirty="0">
                <a:solidFill>
                  <a:srgbClr val="89163E"/>
                </a:solidFill>
                <a:latin typeface="Tahoma"/>
                <a:cs typeface="Tahoma"/>
              </a:rPr>
              <a:t>conservative </a:t>
            </a:r>
            <a:r>
              <a:rPr sz="950" spc="-10" dirty="0">
                <a:solidFill>
                  <a:srgbClr val="89163E"/>
                </a:solidFill>
                <a:latin typeface="Tahoma"/>
                <a:cs typeface="Tahoma"/>
              </a:rPr>
              <a:t> and </a:t>
            </a:r>
            <a:r>
              <a:rPr sz="950" spc="-25" dirty="0">
                <a:solidFill>
                  <a:srgbClr val="89163E"/>
                </a:solidFill>
                <a:latin typeface="Tahoma"/>
                <a:cs typeface="Tahoma"/>
              </a:rPr>
              <a:t>may </a:t>
            </a:r>
            <a:r>
              <a:rPr sz="950" spc="-10" dirty="0">
                <a:solidFill>
                  <a:srgbClr val="89163E"/>
                </a:solidFill>
                <a:latin typeface="Tahoma"/>
                <a:cs typeface="Tahoma"/>
              </a:rPr>
              <a:t>lag </a:t>
            </a:r>
            <a:r>
              <a:rPr sz="950" spc="-15" dirty="0">
                <a:solidFill>
                  <a:srgbClr val="89163E"/>
                </a:solidFill>
                <a:latin typeface="Tahoma"/>
                <a:cs typeface="Tahoma"/>
              </a:rPr>
              <a:t>the </a:t>
            </a:r>
            <a:r>
              <a:rPr sz="950" spc="-5" dirty="0">
                <a:solidFill>
                  <a:srgbClr val="89163E"/>
                </a:solidFill>
                <a:latin typeface="Tahoma"/>
                <a:cs typeface="Tahoma"/>
              </a:rPr>
              <a:t>original  </a:t>
            </a:r>
            <a:r>
              <a:rPr sz="950" spc="-10" dirty="0">
                <a:solidFill>
                  <a:srgbClr val="89163E"/>
                </a:solidFill>
                <a:latin typeface="Tahoma"/>
                <a:cs typeface="Tahoma"/>
              </a:rPr>
              <a:t>portfolio,</a:t>
            </a:r>
            <a:r>
              <a:rPr sz="950" spc="-130" dirty="0">
                <a:solidFill>
                  <a:srgbClr val="89163E"/>
                </a:solidFill>
                <a:latin typeface="Tahoma"/>
                <a:cs typeface="Tahoma"/>
              </a:rPr>
              <a:t> </a:t>
            </a:r>
            <a:r>
              <a:rPr sz="950" spc="-5" dirty="0">
                <a:solidFill>
                  <a:srgbClr val="89163E"/>
                </a:solidFill>
                <a:latin typeface="Tahoma"/>
                <a:cs typeface="Tahoma"/>
              </a:rPr>
              <a:t>falling</a:t>
            </a:r>
            <a:r>
              <a:rPr sz="950" spc="-130" dirty="0">
                <a:solidFill>
                  <a:srgbClr val="89163E"/>
                </a:solidFill>
                <a:latin typeface="Tahoma"/>
                <a:cs typeface="Tahoma"/>
              </a:rPr>
              <a:t> </a:t>
            </a:r>
            <a:r>
              <a:rPr sz="950" spc="-10" dirty="0">
                <a:solidFill>
                  <a:srgbClr val="89163E"/>
                </a:solidFill>
                <a:latin typeface="Tahoma"/>
                <a:cs typeface="Tahoma"/>
              </a:rPr>
              <a:t>short</a:t>
            </a:r>
            <a:r>
              <a:rPr sz="950" spc="-130" dirty="0">
                <a:solidFill>
                  <a:srgbClr val="89163E"/>
                </a:solidFill>
                <a:latin typeface="Tahoma"/>
                <a:cs typeface="Tahoma"/>
              </a:rPr>
              <a:t> </a:t>
            </a:r>
            <a:r>
              <a:rPr sz="950" spc="-20" dirty="0">
                <a:solidFill>
                  <a:srgbClr val="89163E"/>
                </a:solidFill>
                <a:latin typeface="Tahoma"/>
                <a:cs typeface="Tahoma"/>
              </a:rPr>
              <a:t>of</a:t>
            </a:r>
            <a:r>
              <a:rPr sz="950" spc="-130" dirty="0">
                <a:solidFill>
                  <a:srgbClr val="89163E"/>
                </a:solidFill>
                <a:latin typeface="Tahoma"/>
                <a:cs typeface="Tahoma"/>
              </a:rPr>
              <a:t> </a:t>
            </a:r>
            <a:r>
              <a:rPr sz="950" spc="-15" dirty="0">
                <a:solidFill>
                  <a:srgbClr val="89163E"/>
                </a:solidFill>
                <a:latin typeface="Tahoma"/>
                <a:cs typeface="Tahoma"/>
              </a:rPr>
              <a:t>goals.</a:t>
            </a:r>
            <a:endParaRPr sz="950">
              <a:latin typeface="Tahoma"/>
              <a:cs typeface="Tahoma"/>
            </a:endParaRPr>
          </a:p>
        </p:txBody>
      </p:sp>
      <p:sp>
        <p:nvSpPr>
          <p:cNvPr id="46" name="object 46"/>
          <p:cNvSpPr/>
          <p:nvPr/>
        </p:nvSpPr>
        <p:spPr>
          <a:xfrm>
            <a:off x="2801099" y="2019388"/>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00607B"/>
          </a:solidFill>
        </p:spPr>
        <p:txBody>
          <a:bodyPr wrap="square" lIns="0" tIns="0" rIns="0" bIns="0" rtlCol="0"/>
          <a:lstStyle/>
          <a:p>
            <a:endParaRPr/>
          </a:p>
        </p:txBody>
      </p:sp>
      <p:sp>
        <p:nvSpPr>
          <p:cNvPr id="47" name="object 47"/>
          <p:cNvSpPr/>
          <p:nvPr/>
        </p:nvSpPr>
        <p:spPr>
          <a:xfrm>
            <a:off x="2801099" y="2171788"/>
            <a:ext cx="74295" cy="74295"/>
          </a:xfrm>
          <a:custGeom>
            <a:avLst/>
            <a:gdLst/>
            <a:ahLst/>
            <a:cxnLst/>
            <a:rect l="l" t="t" r="r" b="b"/>
            <a:pathLst>
              <a:path w="74294" h="74294">
                <a:moveTo>
                  <a:pt x="73736" y="0"/>
                </a:moveTo>
                <a:lnTo>
                  <a:pt x="0" y="0"/>
                </a:lnTo>
                <a:lnTo>
                  <a:pt x="0" y="73736"/>
                </a:lnTo>
                <a:lnTo>
                  <a:pt x="73736" y="73736"/>
                </a:lnTo>
                <a:lnTo>
                  <a:pt x="73736" y="0"/>
                </a:lnTo>
                <a:close/>
              </a:path>
            </a:pathLst>
          </a:custGeom>
          <a:solidFill>
            <a:srgbClr val="94A9BA"/>
          </a:solidFill>
        </p:spPr>
        <p:txBody>
          <a:bodyPr wrap="square" lIns="0" tIns="0" rIns="0" bIns="0" rtlCol="0"/>
          <a:lstStyle/>
          <a:p>
            <a:endParaRPr/>
          </a:p>
        </p:txBody>
      </p:sp>
      <p:sp>
        <p:nvSpPr>
          <p:cNvPr id="48" name="object 48"/>
          <p:cNvSpPr txBox="1"/>
          <p:nvPr/>
        </p:nvSpPr>
        <p:spPr>
          <a:xfrm>
            <a:off x="2880113" y="1953767"/>
            <a:ext cx="297180" cy="316230"/>
          </a:xfrm>
          <a:prstGeom prst="rect">
            <a:avLst/>
          </a:prstGeom>
        </p:spPr>
        <p:txBody>
          <a:bodyPr vert="horz" wrap="square" lIns="0" tIns="0" rIns="0" bIns="0" rtlCol="0">
            <a:spAutoFit/>
          </a:bodyPr>
          <a:lstStyle/>
          <a:p>
            <a:pPr marL="12700" marR="5080">
              <a:lnSpc>
                <a:spcPct val="125000"/>
              </a:lnSpc>
            </a:pPr>
            <a:r>
              <a:rPr sz="800" dirty="0">
                <a:solidFill>
                  <a:srgbClr val="474C55"/>
                </a:solidFill>
                <a:latin typeface="Calibri"/>
                <a:cs typeface="Calibri"/>
              </a:rPr>
              <a:t>St</a:t>
            </a:r>
            <a:r>
              <a:rPr sz="800" spc="-5" dirty="0">
                <a:solidFill>
                  <a:srgbClr val="474C55"/>
                </a:solidFill>
                <a:latin typeface="Calibri"/>
                <a:cs typeface="Calibri"/>
              </a:rPr>
              <a:t>o</a:t>
            </a:r>
            <a:r>
              <a:rPr sz="800" spc="15" dirty="0">
                <a:solidFill>
                  <a:srgbClr val="474C55"/>
                </a:solidFill>
                <a:latin typeface="Calibri"/>
                <a:cs typeface="Calibri"/>
              </a:rPr>
              <a:t>c</a:t>
            </a:r>
            <a:r>
              <a:rPr sz="800" spc="20" dirty="0">
                <a:solidFill>
                  <a:srgbClr val="474C55"/>
                </a:solidFill>
                <a:latin typeface="Calibri"/>
                <a:cs typeface="Calibri"/>
              </a:rPr>
              <a:t>k</a:t>
            </a:r>
            <a:r>
              <a:rPr sz="800" spc="5" dirty="0">
                <a:solidFill>
                  <a:srgbClr val="474C55"/>
                </a:solidFill>
                <a:latin typeface="Calibri"/>
                <a:cs typeface="Calibri"/>
              </a:rPr>
              <a:t>s  </a:t>
            </a:r>
            <a:r>
              <a:rPr sz="800" spc="25" dirty="0">
                <a:solidFill>
                  <a:srgbClr val="474C55"/>
                </a:solidFill>
                <a:latin typeface="Calibri"/>
                <a:cs typeface="Calibri"/>
              </a:rPr>
              <a:t>B</a:t>
            </a:r>
            <a:r>
              <a:rPr sz="800" spc="-5" dirty="0">
                <a:solidFill>
                  <a:srgbClr val="474C55"/>
                </a:solidFill>
                <a:latin typeface="Calibri"/>
                <a:cs typeface="Calibri"/>
              </a:rPr>
              <a:t>on</a:t>
            </a:r>
            <a:r>
              <a:rPr sz="800" spc="10" dirty="0">
                <a:solidFill>
                  <a:srgbClr val="474C55"/>
                </a:solidFill>
                <a:latin typeface="Calibri"/>
                <a:cs typeface="Calibri"/>
              </a:rPr>
              <a:t>ds</a:t>
            </a:r>
            <a:endParaRPr sz="800">
              <a:latin typeface="Calibri"/>
              <a:cs typeface="Calibri"/>
            </a:endParaRPr>
          </a:p>
        </p:txBody>
      </p:sp>
      <p:cxnSp>
        <p:nvCxnSpPr>
          <p:cNvPr id="49" name="Straight Connector 48">
            <a:extLst>
              <a:ext uri="{FF2B5EF4-FFF2-40B4-BE49-F238E27FC236}">
                <a16:creationId xmlns:a16="http://schemas.microsoft.com/office/drawing/2014/main" id="{5CD18B1A-4770-4723-BFBF-1DDC1F046E78}"/>
              </a:ext>
            </a:extLst>
          </p:cNvPr>
          <p:cNvCxnSpPr/>
          <p:nvPr/>
        </p:nvCxnSpPr>
        <p:spPr>
          <a:xfrm>
            <a:off x="1752600" y="1021078"/>
            <a:ext cx="7803908"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31293</TotalTime>
  <Words>3867</Words>
  <Application>Microsoft Office PowerPoint</Application>
  <PresentationFormat>Custom</PresentationFormat>
  <Paragraphs>525</Paragraphs>
  <Slides>14</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Arial Narrow</vt:lpstr>
      <vt:lpstr>Calibri</vt:lpstr>
      <vt:lpstr>Century Gothic</vt:lpstr>
      <vt:lpstr>Lucida Sans</vt:lpstr>
      <vt:lpstr>Tahoma</vt:lpstr>
      <vt:lpstr>Times New Roman</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Principles of Long-Term Investing Resilience Playbook</dc:title>
  <dc:subject>These investor approved pieces walk clients through the fundamentals of investing to help keep them calm and aligned with their goals during times of market volatility.</dc:subject>
  <dc:creator>Brian</dc:creator>
  <cp:lastModifiedBy>Brian Matanane</cp:lastModifiedBy>
  <cp:revision>33</cp:revision>
  <cp:lastPrinted>2020-03-12T23:48:06Z</cp:lastPrinted>
  <dcterms:created xsi:type="dcterms:W3CDTF">2020-02-20T13:07:55Z</dcterms:created>
  <dcterms:modified xsi:type="dcterms:W3CDTF">2020-06-21T22:51:51Z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2019-10-08T00:00:00Z</vt:filetime>
  </property>
  <property fmtid="{D5CDD505-2E9C-101B-9397-08002B2CF9AE}" pid="3" name="Creator">
    <vt:lpwstr>Adobe InDesign CC 13.1 (Macintosh)</vt:lpwstr>
  </property>
  <property fmtid="{D5CDD505-2E9C-101B-9397-08002B2CF9AE}" pid="4" name="LastSaved">
    <vt:filetime>2020-02-20T00:00:00Z</vt:filetime>
  </property>
</Properties>
</file>