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57" r:id="rId4"/>
    <p:sldId id="259" r:id="rId5"/>
    <p:sldId id="260" r:id="rId6"/>
    <p:sldId id="261" r:id="rId7"/>
    <p:sldId id="262" r:id="rId8"/>
    <p:sldId id="270" r:id="rId9"/>
    <p:sldId id="264" r:id="rId10"/>
    <p:sldId id="267" r:id="rId11"/>
    <p:sldId id="266" r:id="rId12"/>
    <p:sldId id="265" r:id="rId13"/>
    <p:sldId id="268" r:id="rId14"/>
    <p:sldId id="269" r:id="rId15"/>
    <p:sldId id="271" r:id="rId16"/>
    <p:sldId id="272" r:id="rId17"/>
    <p:sldId id="275" r:id="rId18"/>
    <p:sldId id="278" r:id="rId19"/>
    <p:sldId id="279" r:id="rId20"/>
    <p:sldId id="284" r:id="rId21"/>
    <p:sldId id="283" r:id="rId22"/>
    <p:sldId id="280" r:id="rId23"/>
    <p:sldId id="281" r:id="rId24"/>
    <p:sldId id="282" r:id="rId25"/>
    <p:sldId id="273" r:id="rId26"/>
    <p:sldId id="274" r:id="rId27"/>
    <p:sldId id="276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E140-5C88-49B5-BFD6-66579DD5F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16AB3-250C-4AE2-A72D-72322C32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0F695-1D68-4DD7-BABA-B941DFE7D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F96E-33D6-4991-AB2B-0BE072373C1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3CFAA-DD15-477A-A1CE-5ADF31DA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F7F12-EA4C-4B92-8208-1DE03B0D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47C2-504A-4B42-880B-8FC7F855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2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008BE-3624-497F-9898-4674661A0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66E94-CC98-4EBA-9D2E-23620C8DE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0CEE2-9DC5-4A9F-A8C1-DEB70721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F96E-33D6-4991-AB2B-0BE072373C1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29883-731B-4905-8820-93AB343D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C9971-3449-4BE5-B2D1-A1385305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47C2-504A-4B42-880B-8FC7F855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469C2-1148-4A6C-823C-E436C6CF6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F5482-5189-4CFF-9FCE-66E97BAAC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D30BD-D8C9-462C-AEF7-30178CAD9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F96E-33D6-4991-AB2B-0BE072373C1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E96FF-DAAF-4A21-987E-2C267620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DD2CE-97C1-4796-9827-39249C0AF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47C2-504A-4B42-880B-8FC7F855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7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BCF-A212-4D90-AB6A-81E162868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AB923-C777-4121-8460-5596D201A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A7295-B3B0-432C-A4D4-562FA31FF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F96E-33D6-4991-AB2B-0BE072373C1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FEAB5-E980-48F0-8F98-6E4D4039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3EF0A-A1DA-432D-9940-DE2780AE1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47C2-504A-4B42-880B-8FC7F855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4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4C7C-C1BB-4E53-9AA2-D66AF271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A1307-CF4A-4DF5-B7BC-6AD386951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3CD08-9BCC-46DB-8090-5E7AAEB7B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F96E-33D6-4991-AB2B-0BE072373C1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580DB-25EB-4742-A69B-3757946D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97DDF-7224-4E08-976B-698E6ABA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47C2-504A-4B42-880B-8FC7F855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2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8490-F9A2-46D1-922D-2B9821E0B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66B72-F1D8-4CFD-B077-438D93488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B1313-3C35-47B5-BAA7-6A343C7DA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7039F-212F-4D48-A15A-0FF60792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F96E-33D6-4991-AB2B-0BE072373C1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BD38A-40B1-4D71-9801-A7205396D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58976-CD43-4683-916E-2E043360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47C2-504A-4B42-880B-8FC7F855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21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49798-9E65-4C4D-AA93-DE9FAA01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A413C-9B08-43E6-BDFE-FBB5B72DF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7FF9C-CE19-4C16-9EBE-978D495E8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2BDD7-2A8C-4CEF-AB37-46AD149D1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0AC54-BFF1-41E3-85A8-0B26CF4A0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320945-E34A-408C-A253-D477F56E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F96E-33D6-4991-AB2B-0BE072373C1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0A9EF9-1896-4BF4-91C7-67B0093B1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ABF7A-D2BF-4132-AE9B-8CEB3DB58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47C2-504A-4B42-880B-8FC7F855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4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DD541-EE04-4AA5-B7D0-12BDD3255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52E0B-3815-4D65-9240-D6E9043A7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F96E-33D6-4991-AB2B-0BE072373C1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5C7AC-EE5B-49DA-95B4-02C7733BF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D7E1A-AF83-4A13-95C4-DE4015C0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47C2-504A-4B42-880B-8FC7F855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41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47BC40-601A-4A1E-9FBD-913A972CE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F96E-33D6-4991-AB2B-0BE072373C1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25E2E4-3B12-4536-9208-6CC5EEF41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F9801-EC47-48BD-A0B3-DE1CA6DC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47C2-504A-4B42-880B-8FC7F855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8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4856F-7A1D-426E-89BD-2B3EA6B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E03A5-CE0C-4F40-A21F-7D7B400FF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3F0A3-3896-4595-8159-BBCB1E531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A4BDD-9343-4366-9DC7-C297A347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F96E-33D6-4991-AB2B-0BE072373C1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50738-A266-4C85-B81B-F785A76E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A2743-1E06-49D8-8C8C-4E38846FC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47C2-504A-4B42-880B-8FC7F855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72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CC6B-90CA-43D7-AAEA-52B7EACD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FF4B01-8E29-48F0-BFEC-C70E9F55D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E52AF-FB6B-488A-B2FE-382E99809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A781F-9E24-4971-9979-4E42294E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F96E-33D6-4991-AB2B-0BE072373C1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93B50-2B00-4A77-8458-72E1B9E9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9910F-0023-4C5A-B68A-D59F5022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A47C2-504A-4B42-880B-8FC7F855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4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144B28-8820-4CE4-BB03-EE2DD76A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1A19B-96BA-4245-BDDF-255D8FC80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78ED0-B5E4-4EFA-BFDB-0347BAE45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6F96E-33D6-4991-AB2B-0BE072373C1F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5B78E-B289-4307-9793-DBDA9FB51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E6F4B-CE5D-40E9-A364-52EFBC16D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47C2-504A-4B42-880B-8FC7F855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3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1EA87-E1C5-442A-92E7-25F102213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33" y="477362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KOSRAE CAMPUS DEVELOPMENT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2EB364-83F2-461D-985D-48D97CBF2F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55800" y="1075266"/>
            <a:ext cx="8128000" cy="53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66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3ED0F-BF45-4764-A2DA-FFD744CFE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780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TRUSS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846BD-7025-49F5-B0B7-450552478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1261533"/>
            <a:ext cx="8820150" cy="495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97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BD8C0-697E-4657-BB1F-56042A093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COMPLETED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ROOFING &amp; CEILING IN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65A59-B46F-49C2-9746-630FB50DC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1117600"/>
            <a:ext cx="8820150" cy="49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4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B5034-397C-4381-BBA4-2EAB1BD5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47" y="263526"/>
            <a:ext cx="10515600" cy="78634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CEILING 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9AF42-3893-4D7A-84BE-A3ACC6936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95" y="1049868"/>
            <a:ext cx="8766705" cy="511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88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7712-A5BB-40B0-B8FF-F8DDF9B78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094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COMPLETED CEILING 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54E87-26AE-4059-9EE6-80AFF2918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41" y="1329266"/>
            <a:ext cx="8858250" cy="48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30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2158-A691-4A69-8BB9-DD8DF6B4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540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COM-FSM PROPOSED PROJECTS 2024 ONWARD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4B3DFA2-C05F-402B-82E2-C3A1DE5A3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766521"/>
              </p:ext>
            </p:extLst>
          </p:nvPr>
        </p:nvGraphicFramePr>
        <p:xfrm>
          <a:off x="3903132" y="1024468"/>
          <a:ext cx="4351868" cy="55710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8349">
                  <a:extLst>
                    <a:ext uri="{9D8B030D-6E8A-4147-A177-3AD203B41FA5}">
                      <a16:colId xmlns:a16="http://schemas.microsoft.com/office/drawing/2014/main" val="3713472048"/>
                    </a:ext>
                  </a:extLst>
                </a:gridCol>
                <a:gridCol w="2613558">
                  <a:extLst>
                    <a:ext uri="{9D8B030D-6E8A-4147-A177-3AD203B41FA5}">
                      <a16:colId xmlns:a16="http://schemas.microsoft.com/office/drawing/2014/main" val="626586938"/>
                    </a:ext>
                  </a:extLst>
                </a:gridCol>
                <a:gridCol w="629010">
                  <a:extLst>
                    <a:ext uri="{9D8B030D-6E8A-4147-A177-3AD203B41FA5}">
                      <a16:colId xmlns:a16="http://schemas.microsoft.com/office/drawing/2014/main" val="1200068977"/>
                    </a:ext>
                  </a:extLst>
                </a:gridCol>
                <a:gridCol w="650951">
                  <a:extLst>
                    <a:ext uri="{9D8B030D-6E8A-4147-A177-3AD203B41FA5}">
                      <a16:colId xmlns:a16="http://schemas.microsoft.com/office/drawing/2014/main" val="2642270734"/>
                    </a:ext>
                  </a:extLst>
                </a:gridCol>
              </a:tblGrid>
              <a:tr h="26201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COM-FSM Project list 2024 Onward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12925"/>
                  </a:ext>
                </a:extLst>
              </a:tr>
              <a:tr h="120849"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As of July 27, 2020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1132744387"/>
                  </a:ext>
                </a:extLst>
              </a:tr>
              <a:tr h="235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Campus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Project description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 Budget Level 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By Campus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3777899180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National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Teaching Clinic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3,500,000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13,700,000 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23530732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Marine Science &amp; Laboratory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2,100,000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1320700401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Residence Hall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3,000,000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3508836457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Infrastructure upgrade including IT upgrade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2,000,000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660820197"/>
                  </a:ext>
                </a:extLst>
              </a:tr>
              <a:tr h="2081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Construction Technology Center (Engineering Center with drafting and estimating and surveying).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2,100,000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4001182234"/>
                  </a:ext>
                </a:extLst>
              </a:tr>
              <a:tr h="110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Track and Field and Baseball Diamond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1,000,000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1103987984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CTEC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Replacement and expansion of the Mechanics Shop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  800,000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6,170,000 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159361706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Replacement of Administration/library Building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4,870,000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3863263078"/>
                  </a:ext>
                </a:extLst>
              </a:tr>
              <a:tr h="110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Solar System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  500,000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3327059499"/>
                  </a:ext>
                </a:extLst>
              </a:tr>
              <a:tr h="3122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FSM-FMI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Heavy Desiel Engineering Center (expand current engineering program to include heavy deisel equipment mechanic and new library)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2,000,000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6,880,000 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2160078070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Residence hall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1,500,000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4160769473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Maintenance and Storage facility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  500,000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1594234518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Residence for Instructors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  840,000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3403597954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Infrastructure upgrade including IT upgrade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  800,000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2808633709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Solar Power Systems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  500,000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4102240360"/>
                  </a:ext>
                </a:extLst>
              </a:tr>
              <a:tr h="110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Roofing of existing sports area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  740,000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3263993680"/>
                  </a:ext>
                </a:extLst>
              </a:tr>
              <a:tr h="2081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Chuuk Campus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 dirty="0">
                          <a:effectLst/>
                        </a:rPr>
                        <a:t>Construction of Buildings 1&amp;2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7,000,000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15,140,000 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1955365003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Onsite road and infrastructure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1,250,000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3553898383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Land Grant building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1,160,000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2732261024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 dirty="0">
                          <a:effectLst/>
                        </a:rPr>
                        <a:t>Gymnasium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1,930,000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3894850726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 dirty="0">
                          <a:effectLst/>
                        </a:rPr>
                        <a:t>Maintenance and Storage facility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  500,000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4054815052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Infrastructure upgrade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  800,000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1896837817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Solar System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  500,000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867172156"/>
                  </a:ext>
                </a:extLst>
              </a:tr>
              <a:tr h="110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Off-site infrastructure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2,000,000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3351542966"/>
                  </a:ext>
                </a:extLst>
              </a:tr>
              <a:tr h="2081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Kosrae Campus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Multi-purpose building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3,500,000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10,600,000 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1484902107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Classroom building/Multi Purpose shop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2,000,000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1838772502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Infrastructure upgrade including IT upgrade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1,000,000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2449297875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Maintenance and Storage facility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  500,000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845217824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New CRE &amp; Research Lab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1,670,000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4255129429"/>
                  </a:ext>
                </a:extLst>
              </a:tr>
              <a:tr h="110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Gymnasium/Conference Center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1,930,000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1998498609"/>
                  </a:ext>
                </a:extLst>
              </a:tr>
              <a:tr h="2081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Yap Campus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Maintenance and Storage facility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  500,000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8,250,000 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2969017933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Replacement of Administration Building with Library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2,700,000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4091645749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New CRE Building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1,120,000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2709515640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Gymnasium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1,930,000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2655758239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Infrastructure upgrade including IT upgrade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1,200,000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2814307788"/>
                  </a:ext>
                </a:extLst>
              </a:tr>
              <a:tr h="110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Faculty Office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    800,000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1196088734"/>
                  </a:ext>
                </a:extLst>
              </a:tr>
              <a:tr h="2142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500" u="none" strike="noStrike">
                          <a:effectLst/>
                        </a:rPr>
                        <a:t>All Campus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Facilities and Infrastructure Maintenance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33,000,000 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33,000,000 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2938667649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2554592176"/>
                  </a:ext>
                </a:extLst>
              </a:tr>
              <a:tr h="104073">
                <a:tc>
                  <a:txBody>
                    <a:bodyPr/>
                    <a:lstStyle/>
                    <a:p>
                      <a:pPr algn="ctr" fontAlgn="b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93,740,000 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 $   93,740,000 </a:t>
                      </a:r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879540785"/>
                  </a:ext>
                </a:extLst>
              </a:tr>
              <a:tr h="122438">
                <a:tc>
                  <a:txBody>
                    <a:bodyPr/>
                    <a:lstStyle/>
                    <a:p>
                      <a:pPr algn="ctr" fontAlgn="b"/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9" marR="4879" marT="4879" marB="0" anchor="b"/>
                </a:tc>
                <a:extLst>
                  <a:ext uri="{0D108BD9-81ED-4DB2-BD59-A6C34878D82A}">
                    <a16:rowId xmlns:a16="http://schemas.microsoft.com/office/drawing/2014/main" val="617813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4775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0DA3-847B-4EEE-9488-DFB55F9C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CHUUK CAMPUS DEVELOPMENT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0A9E78-1C32-49AD-A729-0411AF694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32" y="1364720"/>
            <a:ext cx="9660467" cy="51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43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263D6-F10D-4F61-A94E-FD6BDD43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9542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CENTER FOR CAREER &amp; TECHNICAL TRAINING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35F27-6C7A-4EF8-8B9D-A191F93AB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568" y="1193800"/>
            <a:ext cx="9592464" cy="52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9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0C79B-40AF-4E0B-B510-D28C2EAB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860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CTEC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A5A76-1C12-4368-B2D8-5BDB1A85C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36133"/>
            <a:ext cx="10007600" cy="49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82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D7AFB-C8BD-418B-9E96-6AF446906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NEW MULTI TECHNICAL BUILDING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58E6A5-8354-4617-95FE-9A57303FE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80067"/>
            <a:ext cx="9144000" cy="480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89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062A-ED0B-4964-9D0F-D1AD5F9C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774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CTEC LOWER CAMPUS PARKING PAVEMENT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27945-EFEC-42AD-91A2-B8C980342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7600"/>
            <a:ext cx="9144000" cy="48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28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98361-A40F-4362-806F-3AC10AA2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700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PRESPECTIVE PLAN AFTER COMPLETION OF PHASE-I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5B3BF-195D-4A8C-B293-043E96D67B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37733" y="1083733"/>
            <a:ext cx="9330267" cy="51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64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D2CB-B4D2-4276-B923-C4E04572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26532"/>
            <a:ext cx="10515600" cy="457201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HTM BUILDING RENOVATION &amp; UPGRADE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11BEC5-61DD-4864-A20C-D2CF50031727}"/>
              </a:ext>
            </a:extLst>
          </p:cNvPr>
          <p:cNvSpPr/>
          <p:nvPr/>
        </p:nvSpPr>
        <p:spPr>
          <a:xfrm>
            <a:off x="3048000" y="1360452"/>
            <a:ext cx="6096000" cy="37381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OBJECTIVES: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 learning environment having instructors delivering instruction facing the students.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 safety by providing sufficient kitchen working and circulation space.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 safety by providing sufficient ventilation.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energy consumption by replacing light fixtures with LED lights and efficient air conditioning units.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 the LP-Gas space and piping system.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 laundry and dish washing stations.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more space in the Dining Area.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baking and pastry area.</a:t>
            </a:r>
          </a:p>
        </p:txBody>
      </p:sp>
    </p:spTree>
    <p:extLst>
      <p:ext uri="{BB962C8B-B14F-4D97-AF65-F5344CB8AC3E}">
        <p14:creationId xmlns:p14="http://schemas.microsoft.com/office/powerpoint/2010/main" val="2327721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D04D-23ED-480A-B644-5F45A788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700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CTEC-HTM BUILDING KITCHEN BEFORE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E49D3-F1C2-400F-B07E-B3ACEA854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43001"/>
            <a:ext cx="6705600" cy="527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56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FEE0F-7502-43A7-9477-F1562A9F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7" y="348193"/>
            <a:ext cx="10515600" cy="79480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CTEC-HTM BUILDING RENOVATION&amp; UPGRADE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8732E0-0B29-44B6-A82F-E83F13515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2"/>
            <a:ext cx="9144000" cy="542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49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A004F-202B-4CFC-A254-3CE10AB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387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CTEC-HTM BUILDING FRONT VIEW BEFORE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91B82-FC4D-4663-8DD6-0C176F465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6" y="1168400"/>
            <a:ext cx="9144000" cy="51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86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B5046-432A-4D56-B37B-137E8052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CTEC-HTM BUILDING FRONT AFTER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48560-541B-4D4B-BDC6-F57A73024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35" y="1175809"/>
            <a:ext cx="9812866" cy="53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3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FAE1-2BC8-46F5-BBC7-EA1DD34D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47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YAP CAMPUS DEVELOPMENT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B713ED-B6B9-4F12-A1DB-B05DEA635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1" y="1041400"/>
            <a:ext cx="955039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0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FC6D-295E-40E3-8C9C-23A50099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54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FSM-FISHERIES &amp; MARITIME INSTITUDE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4FC645-EF08-4562-998F-C43A0F171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1166812"/>
            <a:ext cx="8906932" cy="51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4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9B5E-0E3A-4EB7-954B-687AAE0D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094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FSM-FMI NEW DORMITORY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DB9496-8724-477E-8CE2-594142CAA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67" y="1126068"/>
            <a:ext cx="9279465" cy="512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25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86AD-3965-41CC-91F5-CD7ED25F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094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FSM-FMI CLASSROOM BUILDING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7FE37-EC4D-4A4B-A0A6-0C614C65C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33" y="1042987"/>
            <a:ext cx="9956800" cy="544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9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8DBB2-D80C-427E-831A-01A783F3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314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DEVELOPMENT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SEQUENCE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F07B3-3582-49FB-8163-0102266070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91267" y="1244601"/>
            <a:ext cx="8449733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14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1FE12-0EA5-4AA9-8CB0-E0367F5A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MULTIPURPOSE BUILDING SITE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026F1-A00E-46B0-9746-D08DA32967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51000" y="965199"/>
            <a:ext cx="9313333" cy="54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84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DCB3B-0C7D-4521-A3C0-9A9513FA1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540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MULTIPURPOSE BUILDING SIDE EVEVATIONS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42717D-491C-4A3C-8F41-929D455445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47799" y="965201"/>
            <a:ext cx="8449733" cy="522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53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9FA5E-3DE1-4758-93CF-55F797B6E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FIRST FLOOR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C4CE72-3E93-4AEE-9B2C-9F5C72D5B2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11867" y="1117600"/>
            <a:ext cx="8695266" cy="522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40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42B83-05B8-46C6-9F28-82D422A8A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933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SECOND FLOOR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BFE77-CD25-4367-A8D0-97416B2991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13467" y="924456"/>
            <a:ext cx="8915400" cy="523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07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E3A3-68A8-4B06-8843-272835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100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LAND FGRANT &amp; FACULTY BUILDING ROOFING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918477-1D79-40F0-811E-938790D77851}"/>
              </a:ext>
            </a:extLst>
          </p:cNvPr>
          <p:cNvSpPr/>
          <p:nvPr/>
        </p:nvSpPr>
        <p:spPr>
          <a:xfrm>
            <a:off x="1854199" y="1656816"/>
            <a:ext cx="9211733" cy="472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Grant/CRE and Faculty Office Renovation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Objectives: Repair Leak and Reduce Energy Consumption.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 new roof to resolve concrete roof leak.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roof to reduce heat penetrating the concrete roof into the building.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 new and lower ceiling to serves as another layer of insulation to reduce heat from the roof.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Lowering the ceiling height will reduce the volume of air needed to cool the room.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Replace all light fixture with energy efficient LED lights.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Replace AC units with efficient AC units.</a:t>
            </a:r>
          </a:p>
        </p:txBody>
      </p:sp>
    </p:spTree>
    <p:extLst>
      <p:ext uri="{BB962C8B-B14F-4D97-AF65-F5344CB8AC3E}">
        <p14:creationId xmlns:p14="http://schemas.microsoft.com/office/powerpoint/2010/main" val="2150419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F314F-EEA8-4C9C-8C37-8F560963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MAJOR REPAIRS AND RENOVATIONS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66DD86-FD73-4BED-91B4-3C7DE4138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7" y="1456267"/>
            <a:ext cx="8734425" cy="468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670</Words>
  <Application>Microsoft Office PowerPoint</Application>
  <PresentationFormat>Widescreen</PresentationFormat>
  <Paragraphs>201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Times New Roman</vt:lpstr>
      <vt:lpstr>Office Theme</vt:lpstr>
      <vt:lpstr>KOSRAE CAMPUS DEVELOPMENT PLAN</vt:lpstr>
      <vt:lpstr>PRESPECTIVE PLAN AFTER COMPLETION OF PHASE-I</vt:lpstr>
      <vt:lpstr>DEVELOPMENT SEQUENCE PLAN</vt:lpstr>
      <vt:lpstr>MULTIPURPOSE BUILDING SITE PLAN</vt:lpstr>
      <vt:lpstr>MULTIPURPOSE BUILDING SIDE EVEVATIONS</vt:lpstr>
      <vt:lpstr>FIRST FLOOR PLAN</vt:lpstr>
      <vt:lpstr>SECOND FLOOR PLAN</vt:lpstr>
      <vt:lpstr>LAND FGRANT &amp; FACULTY BUILDING ROOFING</vt:lpstr>
      <vt:lpstr>MAJOR REPAIRS AND RENOVATIONS</vt:lpstr>
      <vt:lpstr>TRUSS INSTALLATION</vt:lpstr>
      <vt:lpstr>COMPLETED ROOFING &amp; CEILING IN 2021</vt:lpstr>
      <vt:lpstr>CEILING WORKS</vt:lpstr>
      <vt:lpstr>COMPLETED CEILING WORKS</vt:lpstr>
      <vt:lpstr>COM-FSM PROPOSED PROJECTS 2024 ONWARD</vt:lpstr>
      <vt:lpstr>CHUUK CAMPUS DEVELOPMENT PLAN</vt:lpstr>
      <vt:lpstr>CENTER FOR CAREER &amp; TECHNICAL TRAINING</vt:lpstr>
      <vt:lpstr>CTEC</vt:lpstr>
      <vt:lpstr>NEW MULTI TECHNICAL BUILDING</vt:lpstr>
      <vt:lpstr>CTEC LOWER CAMPUS PARKING PAVEMENT</vt:lpstr>
      <vt:lpstr> HTM BUILDING RENOVATION &amp; UPGRADE</vt:lpstr>
      <vt:lpstr>CTEC-HTM BUILDING KITCHEN BEFORE</vt:lpstr>
      <vt:lpstr>CTEC-HTM BUILDING RENOVATION&amp; UPGRADE</vt:lpstr>
      <vt:lpstr>CTEC-HTM BUILDING FRONT VIEW BEFORE</vt:lpstr>
      <vt:lpstr>CTEC-HTM BUILDING FRONT AFTER</vt:lpstr>
      <vt:lpstr>YAP CAMPUS DEVELOPMENT PLAN</vt:lpstr>
      <vt:lpstr>FSM-FISHERIES &amp; MARITIME INSTITUDE</vt:lpstr>
      <vt:lpstr>FSM-FMI NEW DORMITORY</vt:lpstr>
      <vt:lpstr>FSM-FMI CLASSROOM BUILDING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KOSRAE CAMPUS DEVELOPMENT PLAN</dc:title>
  <dc:creator>Francisco</dc:creator>
  <cp:lastModifiedBy>Francisco</cp:lastModifiedBy>
  <cp:revision>35</cp:revision>
  <dcterms:created xsi:type="dcterms:W3CDTF">2023-05-17T02:09:45Z</dcterms:created>
  <dcterms:modified xsi:type="dcterms:W3CDTF">2023-05-25T00:57:18Z</dcterms:modified>
</cp:coreProperties>
</file>