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82" r:id="rId3"/>
    <p:sldId id="269" r:id="rId4"/>
    <p:sldId id="257" r:id="rId5"/>
    <p:sldId id="258" r:id="rId6"/>
    <p:sldId id="268" r:id="rId7"/>
    <p:sldId id="259" r:id="rId8"/>
    <p:sldId id="261" r:id="rId9"/>
    <p:sldId id="262" r:id="rId10"/>
    <p:sldId id="263" r:id="rId11"/>
    <p:sldId id="283" r:id="rId12"/>
    <p:sldId id="284" r:id="rId13"/>
    <p:sldId id="264" r:id="rId14"/>
    <p:sldId id="265" r:id="rId15"/>
    <p:sldId id="276" r:id="rId16"/>
    <p:sldId id="266" r:id="rId17"/>
    <p:sldId id="270" r:id="rId18"/>
    <p:sldId id="271" r:id="rId19"/>
    <p:sldId id="272" r:id="rId20"/>
    <p:sldId id="273" r:id="rId21"/>
    <p:sldId id="274" r:id="rId22"/>
    <p:sldId id="275" r:id="rId23"/>
    <p:sldId id="277" r:id="rId24"/>
    <p:sldId id="278" r:id="rId25"/>
    <p:sldId id="279" r:id="rId26"/>
    <p:sldId id="280" r:id="rId27"/>
    <p:sldId id="281" r:id="rId28"/>
    <p:sldId id="286" r:id="rId29"/>
    <p:sldId id="285" r:id="rId30"/>
    <p:sldId id="267" r:id="rId31"/>
  </p:sldIdLst>
  <p:sldSz cx="12192000" cy="6858000"/>
  <p:notesSz cx="6858000" cy="9144000"/>
  <p:embeddedFontLst>
    <p:embeddedFont>
      <p:font typeface="Arial Black" panose="020B0A04020102020204" pitchFamily="34" charset="0"/>
      <p:bold r:id="rId33"/>
    </p:embeddedFont>
    <p:embeddedFont>
      <p:font typeface="Berlin Sans FB" panose="020E0602020502020306" pitchFamily="34" charset="0"/>
      <p:regular r:id="rId34"/>
      <p:bold r:id="rId35"/>
    </p:embeddedFont>
    <p:embeddedFont>
      <p:font typeface="Berlin Sans FB Demi" panose="020E0802020502020306" pitchFamily="34" charset="0"/>
      <p:bold r:id="rId36"/>
    </p:embeddedFont>
    <p:embeddedFont>
      <p:font typeface="Book Antiqua" panose="02040602050305030304"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HWUkle/c4DV/ev9wpVBd3iy/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66906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27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77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28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95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40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0052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74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32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988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511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37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814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229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81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00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716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255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001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717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811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701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4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643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99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06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5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04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29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34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29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wanderlustworker.com/setting-s-m-a-r-t-e-r-goals-7-steps-to-achieving-any-goal/"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atlassian.com/blog/productivity/how-to-write-smart-goals"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hireroad.com/resources/thriving-teams-7-elements-for-success#:~:text=Mutual%20respect%20is%20a%20fundamental,respect%20is%20to%20give%20it" TargetMode="External"/><Relationship Id="rId5" Type="http://schemas.openxmlformats.org/officeDocument/2006/relationships/hyperlink" Target="http://chuukmicronesia.blogspot.com/2005/04/canoe-culture.htm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huukmicronesia.blogspot.com/2005/04/canoe-culture.htm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layworks.ph/blog/2668168-setting-goals-for-2016-the-smart-way/" TargetMode="External"/><Relationship Id="rId5" Type="http://schemas.openxmlformats.org/officeDocument/2006/relationships/image" Target="../media/image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8756" y="0"/>
            <a:ext cx="12302772" cy="8356600"/>
          </a:xfrm>
          <a:prstGeom prst="rect">
            <a:avLst/>
          </a:prstGeom>
          <a:noFill/>
          <a:ln>
            <a:noFill/>
          </a:ln>
        </p:spPr>
      </p:pic>
      <p:sp>
        <p:nvSpPr>
          <p:cNvPr id="85" name="Google Shape;85;p1"/>
          <p:cNvSpPr txBox="1">
            <a:spLocks noGrp="1"/>
          </p:cNvSpPr>
          <p:nvPr>
            <p:ph type="ctrTitle"/>
          </p:nvPr>
        </p:nvSpPr>
        <p:spPr>
          <a:xfrm>
            <a:off x="69000" y="5044288"/>
            <a:ext cx="9144000" cy="985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685F7"/>
              </a:buClr>
              <a:buSzPct val="100000"/>
              <a:buFont typeface="Times New Roman"/>
              <a:buNone/>
            </a:pPr>
            <a:r>
              <a:rPr lang="en-US" b="1">
                <a:solidFill>
                  <a:srgbClr val="5685F7"/>
                </a:solidFill>
                <a:latin typeface="Times New Roman"/>
                <a:ea typeface="Times New Roman"/>
                <a:cs typeface="Times New Roman"/>
                <a:sym typeface="Times New Roman"/>
              </a:rPr>
              <a:t>College of Micronesia-FSM</a:t>
            </a:r>
            <a:endParaRPr/>
          </a:p>
        </p:txBody>
      </p:sp>
      <p:sp>
        <p:nvSpPr>
          <p:cNvPr id="86" name="Google Shape;86;p1"/>
          <p:cNvSpPr/>
          <p:nvPr/>
        </p:nvSpPr>
        <p:spPr>
          <a:xfrm>
            <a:off x="-104588" y="6066117"/>
            <a:ext cx="12416116" cy="1643530"/>
          </a:xfrm>
          <a:prstGeom prst="rect">
            <a:avLst/>
          </a:prstGeom>
          <a:gradFill>
            <a:gsLst>
              <a:gs pos="0">
                <a:srgbClr val="5F82CA"/>
              </a:gs>
              <a:gs pos="50000">
                <a:srgbClr val="3C70CA"/>
              </a:gs>
              <a:gs pos="100000">
                <a:srgbClr val="2E60B9"/>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p:nvPr/>
        </p:nvSpPr>
        <p:spPr>
          <a:xfrm>
            <a:off x="1397000" y="6030119"/>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CFCFD"/>
              </a:buClr>
              <a:buSzPts val="4000"/>
              <a:buFont typeface="Arial"/>
              <a:buNone/>
            </a:pPr>
            <a:r>
              <a:rPr lang="en-US" sz="4000" b="1" i="1" u="none" strike="noStrike" cap="none">
                <a:solidFill>
                  <a:srgbClr val="FCFCFD"/>
                </a:solidFill>
                <a:latin typeface="Book Antiqua"/>
                <a:ea typeface="Book Antiqua"/>
                <a:cs typeface="Book Antiqua"/>
                <a:sym typeface="Book Antiqua"/>
              </a:rPr>
              <a:t>Students today, Leaders Tomorrow</a:t>
            </a:r>
            <a:endParaRPr/>
          </a:p>
        </p:txBody>
      </p:sp>
      <p:sp>
        <p:nvSpPr>
          <p:cNvPr id="88" name="Google Shape;88;p1"/>
          <p:cNvSpPr/>
          <p:nvPr/>
        </p:nvSpPr>
        <p:spPr>
          <a:xfrm>
            <a:off x="10115177" y="4781177"/>
            <a:ext cx="1942353" cy="1972235"/>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 descr="COMFSMLOGO(Gif)Tiny2.png"/>
          <p:cNvPicPr preferRelativeResize="0"/>
          <p:nvPr/>
        </p:nvPicPr>
        <p:blipFill rotWithShape="1">
          <a:blip r:embed="rId4">
            <a:alphaModFix/>
          </a:blip>
          <a:srcRect/>
          <a:stretch/>
        </p:blipFill>
        <p:spPr>
          <a:xfrm>
            <a:off x="10125634" y="4826000"/>
            <a:ext cx="1917699" cy="1917699"/>
          </a:xfrm>
          <a:prstGeom prst="rect">
            <a:avLst/>
          </a:prstGeom>
          <a:noFill/>
          <a:ln>
            <a:noFill/>
          </a:ln>
        </p:spPr>
      </p:pic>
      <p:sp>
        <p:nvSpPr>
          <p:cNvPr id="90" name="Google Shape;90;p1"/>
          <p:cNvSpPr txBox="1"/>
          <p:nvPr/>
        </p:nvSpPr>
        <p:spPr>
          <a:xfrm>
            <a:off x="192301" y="217244"/>
            <a:ext cx="4908786"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highlight>
                  <a:srgbClr val="0000FF"/>
                </a:highlight>
                <a:latin typeface="Calibri"/>
                <a:ea typeface="Calibri"/>
                <a:cs typeface="Calibri"/>
                <a:sym typeface="Calibri"/>
              </a:rPr>
              <a:t>Strategic Planning at COM-FSM: Building our Teams</a:t>
            </a:r>
          </a:p>
          <a:p>
            <a:pPr marL="0" marR="0" lvl="0" indent="0" algn="l" rtl="0">
              <a:spcBef>
                <a:spcPts val="0"/>
              </a:spcBef>
              <a:spcAft>
                <a:spcPts val="0"/>
              </a:spcAft>
              <a:buNone/>
            </a:pPr>
            <a:r>
              <a:rPr lang="en-US" sz="2800" b="1" dirty="0">
                <a:solidFill>
                  <a:schemeClr val="lt1"/>
                </a:solidFill>
                <a:highlight>
                  <a:srgbClr val="0000FF"/>
                </a:highlight>
                <a:latin typeface="Calibri"/>
                <a:ea typeface="Calibri"/>
                <a:cs typeface="Calibri"/>
                <a:sym typeface="Calibri"/>
              </a:rPr>
              <a:t>April 16, 2023</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sz="2800" b="1" dirty="0">
              <a:solidFill>
                <a:schemeClr val="lt1"/>
              </a:solidFill>
              <a:highlight>
                <a:srgbClr val="0000FF"/>
              </a:highlight>
              <a:latin typeface="Calibri"/>
              <a:ea typeface="Calibri"/>
              <a:cs typeface="Calibri"/>
              <a:sym typeface="Calibri"/>
            </a:endParaRPr>
          </a:p>
        </p:txBody>
      </p:sp>
      <p:sp>
        <p:nvSpPr>
          <p:cNvPr id="9" name="Google Shape;89;p1"/>
          <p:cNvSpPr txBox="1">
            <a:spLocks noGrp="1"/>
          </p:cNvSpPr>
          <p:nvPr>
            <p:ph type="subTitle" idx="1"/>
          </p:nvPr>
        </p:nvSpPr>
        <p:spPr>
          <a:xfrm>
            <a:off x="6160142" y="326188"/>
            <a:ext cx="5195389" cy="691255"/>
          </a:xfrm>
          <a:prstGeom prst="rect">
            <a:avLst/>
          </a:prstGeom>
          <a:solidFill>
            <a:schemeClr val="accent6">
              <a:lumMod val="75000"/>
            </a:schemeClr>
          </a:solidFill>
          <a:ln>
            <a:solidFill>
              <a:srgbClr val="7030A0"/>
            </a:solid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ct val="100000"/>
              <a:buNone/>
            </a:pPr>
            <a:r>
              <a:rPr lang="en-US" sz="2100" b="1" dirty="0">
                <a:solidFill>
                  <a:schemeClr val="bg2">
                    <a:lumMod val="20000"/>
                    <a:lumOff val="80000"/>
                  </a:schemeClr>
                </a:solidFill>
              </a:rPr>
              <a:t>President: Theresa </a:t>
            </a:r>
            <a:r>
              <a:rPr lang="en-US" sz="2100" b="1" dirty="0" err="1">
                <a:solidFill>
                  <a:schemeClr val="bg2">
                    <a:lumMod val="20000"/>
                    <a:lumOff val="80000"/>
                  </a:schemeClr>
                </a:solidFill>
              </a:rPr>
              <a:t>Koroivulaono</a:t>
            </a:r>
            <a:r>
              <a:rPr lang="en-US" sz="2100" b="1" dirty="0">
                <a:solidFill>
                  <a:schemeClr val="bg2">
                    <a:lumMod val="20000"/>
                    <a:lumOff val="80000"/>
                  </a:schemeClr>
                </a:solidFill>
              </a:rPr>
              <a:t> (Ph. 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2" name="Google Shape;107;p3"/>
          <p:cNvSpPr txBox="1">
            <a:spLocks noGrp="1"/>
          </p:cNvSpPr>
          <p:nvPr>
            <p:ph type="title"/>
          </p:nvPr>
        </p:nvSpPr>
        <p:spPr>
          <a:xfrm>
            <a:off x="618730" y="273916"/>
            <a:ext cx="8017626" cy="9683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a:latin typeface="Berlin Sans FB Demi" panose="020E0802020502020306" pitchFamily="34" charset="0"/>
              </a:rPr>
              <a:t>Steps to achieve the 5 IEMP goals</a:t>
            </a:r>
            <a:endParaRPr dirty="0">
              <a:latin typeface="Berlin Sans FB Demi" panose="020E0802020502020306" pitchFamily="34" charset="0"/>
            </a:endParaRPr>
          </a:p>
        </p:txBody>
      </p:sp>
      <p:sp>
        <p:nvSpPr>
          <p:cNvPr id="13" name="Google Shape;98;p2"/>
          <p:cNvSpPr txBox="1">
            <a:spLocks/>
          </p:cNvSpPr>
          <p:nvPr/>
        </p:nvSpPr>
        <p:spPr>
          <a:xfrm>
            <a:off x="360217" y="1637402"/>
            <a:ext cx="11119573" cy="33801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fontAlgn="base">
              <a:spcBef>
                <a:spcPts val="0"/>
              </a:spcBef>
              <a:buFont typeface="Wingdings" panose="05000000000000000000" pitchFamily="2" charset="2"/>
              <a:buChar char="Ø"/>
            </a:pPr>
            <a:r>
              <a:rPr lang="en-US" sz="3200" dirty="0">
                <a:latin typeface="Berlin Sans FB" panose="020E0602020502020306" pitchFamily="34" charset="0"/>
              </a:rPr>
              <a:t>Enhancing academic quality and program offerings to ensure student success for the next generation.</a:t>
            </a:r>
          </a:p>
          <a:p>
            <a:pPr fontAlgn="base">
              <a:spcBef>
                <a:spcPts val="0"/>
              </a:spcBef>
              <a:buFont typeface="Wingdings" panose="05000000000000000000" pitchFamily="2" charset="2"/>
              <a:buChar char="Ø"/>
            </a:pPr>
            <a:r>
              <a:rPr lang="en-US" sz="3200" dirty="0">
                <a:latin typeface="Berlin Sans FB" panose="020E0602020502020306" pitchFamily="34" charset="0"/>
              </a:rPr>
              <a:t>Building facilities for the next quarter century by funding and implementing the ($68.84 M) Facilities Master Plan. </a:t>
            </a:r>
          </a:p>
          <a:p>
            <a:pPr fontAlgn="base">
              <a:spcBef>
                <a:spcPts val="0"/>
              </a:spcBef>
              <a:buFont typeface="Wingdings" panose="05000000000000000000" pitchFamily="2" charset="2"/>
              <a:buChar char="Ø"/>
            </a:pPr>
            <a:r>
              <a:rPr lang="en-US" sz="3200" dirty="0">
                <a:latin typeface="Berlin Sans FB" panose="020E0602020502020306" pitchFamily="34" charset="0"/>
              </a:rPr>
              <a:t>Building endowment to the $10 million goal to support future programs &amp; operations. </a:t>
            </a:r>
          </a:p>
          <a:p>
            <a:pPr fontAlgn="base">
              <a:spcBef>
                <a:spcPts val="0"/>
              </a:spcBef>
              <a:buFont typeface="Wingdings" panose="05000000000000000000" pitchFamily="2" charset="2"/>
              <a:buChar char="Ø"/>
            </a:pPr>
            <a:r>
              <a:rPr lang="en-US" sz="3200" dirty="0">
                <a:latin typeface="Berlin Sans FB" panose="020E0602020502020306" pitchFamily="34" charset="0"/>
              </a:rPr>
              <a:t>Investing in the College’s people to build capacity.</a:t>
            </a:r>
          </a:p>
          <a:p>
            <a:pPr fontAlgn="base">
              <a:spcBef>
                <a:spcPts val="0"/>
              </a:spcBef>
              <a:buFont typeface="Wingdings" panose="05000000000000000000" pitchFamily="2" charset="2"/>
              <a:buChar char="Ø"/>
            </a:pPr>
            <a:r>
              <a:rPr lang="en-US" sz="3200" dirty="0">
                <a:latin typeface="Berlin Sans FB" panose="020E0602020502020306" pitchFamily="34" charset="0"/>
              </a:rPr>
              <a:t>Strengthening resources to meet current and future needs.</a:t>
            </a:r>
            <a:endParaRPr lang="en-US" sz="3200" b="1" i="0" u="none" strike="noStrike" dirty="0">
              <a:solidFill>
                <a:srgbClr val="000000"/>
              </a:solidFill>
              <a:effectLst/>
              <a:latin typeface="Berlin Sans FB" panose="020E0602020502020306" pitchFamily="34" charset="0"/>
            </a:endParaRPr>
          </a:p>
        </p:txBody>
      </p:sp>
    </p:spTree>
    <p:extLst>
      <p:ext uri="{BB962C8B-B14F-4D97-AF65-F5344CB8AC3E}">
        <p14:creationId xmlns:p14="http://schemas.microsoft.com/office/powerpoint/2010/main" val="309792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3" name="Google Shape;98;p2"/>
          <p:cNvSpPr txBox="1">
            <a:spLocks/>
          </p:cNvSpPr>
          <p:nvPr/>
        </p:nvSpPr>
        <p:spPr>
          <a:xfrm>
            <a:off x="360217" y="1637402"/>
            <a:ext cx="11119573" cy="33801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fontAlgn="base">
              <a:spcBef>
                <a:spcPts val="0"/>
              </a:spcBef>
              <a:buFont typeface="Wingdings" panose="05000000000000000000" pitchFamily="2" charset="2"/>
              <a:buChar char="Ø"/>
            </a:pPr>
            <a:endParaRPr lang="en-US" sz="3200" b="1" i="0" u="none" strike="noStrike" dirty="0">
              <a:solidFill>
                <a:srgbClr val="000000"/>
              </a:solidFill>
              <a:effectLst/>
              <a:latin typeface="Berlin Sans FB" panose="020E0602020502020306" pitchFamily="34" charset="0"/>
            </a:endParaRPr>
          </a:p>
        </p:txBody>
      </p:sp>
      <p:pic>
        <p:nvPicPr>
          <p:cNvPr id="10" name="Picture 9"/>
          <p:cNvPicPr/>
          <p:nvPr/>
        </p:nvPicPr>
        <p:blipFill rotWithShape="1">
          <a:blip r:embed="rId5"/>
          <a:srcRect l="14352" t="31991" r="18865" b="11667"/>
          <a:stretch/>
        </p:blipFill>
        <p:spPr bwMode="auto">
          <a:xfrm>
            <a:off x="844597" y="126999"/>
            <a:ext cx="8953337" cy="65398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50063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3" name="Google Shape;98;p2"/>
          <p:cNvSpPr txBox="1">
            <a:spLocks/>
          </p:cNvSpPr>
          <p:nvPr/>
        </p:nvSpPr>
        <p:spPr>
          <a:xfrm>
            <a:off x="360217" y="1637402"/>
            <a:ext cx="11119573" cy="33801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fontAlgn="base">
              <a:spcBef>
                <a:spcPts val="0"/>
              </a:spcBef>
              <a:buFont typeface="Wingdings" panose="05000000000000000000" pitchFamily="2" charset="2"/>
              <a:buChar char="Ø"/>
            </a:pPr>
            <a:endParaRPr lang="en-US" sz="3200" b="1" i="0" u="none" strike="noStrike" dirty="0">
              <a:solidFill>
                <a:srgbClr val="000000"/>
              </a:solidFill>
              <a:effectLst/>
              <a:latin typeface="Berlin Sans FB" panose="020E0602020502020306" pitchFamily="34" charset="0"/>
            </a:endParaRPr>
          </a:p>
        </p:txBody>
      </p:sp>
      <p:pic>
        <p:nvPicPr>
          <p:cNvPr id="11" name="Picture 10"/>
          <p:cNvPicPr/>
          <p:nvPr/>
        </p:nvPicPr>
        <p:blipFill rotWithShape="1">
          <a:blip r:embed="rId5"/>
          <a:srcRect l="13689" t="27670" r="15502" b="21057"/>
          <a:stretch/>
        </p:blipFill>
        <p:spPr bwMode="auto">
          <a:xfrm>
            <a:off x="301086" y="1025235"/>
            <a:ext cx="10484947" cy="55750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3740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16987"/>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0" name="Google Shape;167;p10"/>
          <p:cNvSpPr txBox="1">
            <a:spLocks noGrp="1"/>
          </p:cNvSpPr>
          <p:nvPr>
            <p:ph type="title"/>
          </p:nvPr>
        </p:nvSpPr>
        <p:spPr>
          <a:xfrm>
            <a:off x="728663" y="339725"/>
            <a:ext cx="6813550" cy="758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Why are goals important?</a:t>
            </a:r>
            <a:endParaRPr sz="4000" dirty="0">
              <a:latin typeface="Arial Black" panose="020B0A04020102020204" pitchFamily="34" charset="0"/>
            </a:endParaRPr>
          </a:p>
        </p:txBody>
      </p:sp>
      <p:sp>
        <p:nvSpPr>
          <p:cNvPr id="12" name="TextBox 11">
            <a:extLst>
              <a:ext uri="{FF2B5EF4-FFF2-40B4-BE49-F238E27FC236}">
                <a16:creationId xmlns:a16="http://schemas.microsoft.com/office/drawing/2014/main" id="{9211ACFA-BE48-48D9-8F0C-E28EE451045B}"/>
              </a:ext>
            </a:extLst>
          </p:cNvPr>
          <p:cNvSpPr txBox="1"/>
          <p:nvPr/>
        </p:nvSpPr>
        <p:spPr>
          <a:xfrm>
            <a:off x="718207" y="2274838"/>
            <a:ext cx="10603346" cy="2677656"/>
          </a:xfrm>
          <a:prstGeom prst="rect">
            <a:avLst/>
          </a:prstGeom>
          <a:noFill/>
        </p:spPr>
        <p:txBody>
          <a:bodyPr wrap="square" rtlCol="0">
            <a:spAutoFit/>
          </a:bodyPr>
          <a:lstStyle/>
          <a:p>
            <a:r>
              <a:rPr lang="en-US" sz="2400" b="1" dirty="0"/>
              <a:t>“So, goals are important. They help to pour a concrete solid foundation to our hopes and dreams, and the things that we want. They help to steer the [canoe] of our lives through stormy and choppy waters, across the channels of struggle, and onto the shores of accomplishment. We need goals in our lives, just as much as a captain needs a compass to navigate the high seas”.</a:t>
            </a:r>
          </a:p>
          <a:p>
            <a:endParaRPr lang="en-US" sz="2400" dirty="0"/>
          </a:p>
        </p:txBody>
      </p:sp>
      <p:sp>
        <p:nvSpPr>
          <p:cNvPr id="13" name="Google Shape;167;p10"/>
          <p:cNvSpPr txBox="1">
            <a:spLocks/>
          </p:cNvSpPr>
          <p:nvPr/>
        </p:nvSpPr>
        <p:spPr>
          <a:xfrm>
            <a:off x="114149" y="6456565"/>
            <a:ext cx="7710898" cy="33215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pPr>
            <a:r>
              <a:rPr lang="en-US" sz="1200" b="1" dirty="0">
                <a:latin typeface="+mn-lt"/>
              </a:rPr>
              <a:t>Source</a:t>
            </a:r>
            <a:r>
              <a:rPr lang="en-US" sz="1200" dirty="0">
                <a:latin typeface="+mn-lt"/>
              </a:rPr>
              <a:t>: </a:t>
            </a:r>
            <a:r>
              <a:rPr lang="en-US" sz="1200" dirty="0">
                <a:latin typeface="+mn-lt"/>
                <a:hlinkClick r:id="rId5"/>
              </a:rPr>
              <a:t>https://www.wanderlustworker.com/setting-s-m-a-r-t-e-r-goals-7-steps-to-achieving-any-goal/</a:t>
            </a:r>
            <a:r>
              <a:rPr lang="en-US" sz="1200" dirty="0">
                <a:latin typeface="+mn-lt"/>
              </a:rPr>
              <a:t>  </a:t>
            </a:r>
          </a:p>
        </p:txBody>
      </p:sp>
    </p:spTree>
    <p:extLst>
      <p:ext uri="{BB962C8B-B14F-4D97-AF65-F5344CB8AC3E}">
        <p14:creationId xmlns:p14="http://schemas.microsoft.com/office/powerpoint/2010/main" val="66140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4" name="Google Shape;132;p6"/>
          <p:cNvSpPr txBox="1">
            <a:spLocks/>
          </p:cNvSpPr>
          <p:nvPr/>
        </p:nvSpPr>
        <p:spPr>
          <a:xfrm>
            <a:off x="648392" y="1282700"/>
            <a:ext cx="11078095" cy="16077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7000"/>
              </a:lnSpc>
              <a:spcBef>
                <a:spcPts val="1800"/>
              </a:spcBef>
              <a:buSzPts val="1000"/>
              <a:buFont typeface="Arial"/>
              <a:buNone/>
            </a:pPr>
            <a:endParaRPr lang="en-US" sz="4000" b="1" dirty="0">
              <a:latin typeface="Calibri" panose="020F0502020204030204" pitchFamily="34" charset="0"/>
              <a:cs typeface="Calibri" panose="020F0502020204030204" pitchFamily="34" charset="0"/>
            </a:endParaRPr>
          </a:p>
          <a:p>
            <a:pPr marL="0" indent="0" algn="just">
              <a:lnSpc>
                <a:spcPct val="107000"/>
              </a:lnSpc>
              <a:spcBef>
                <a:spcPts val="1800"/>
              </a:spcBef>
              <a:buSzPts val="1000"/>
              <a:buFont typeface="Arial"/>
              <a:buNone/>
            </a:pPr>
            <a:endParaRPr lang="en-US" sz="2400" b="1" dirty="0"/>
          </a:p>
        </p:txBody>
      </p:sp>
      <p:sp>
        <p:nvSpPr>
          <p:cNvPr id="10" name="Google Shape;167;p10"/>
          <p:cNvSpPr txBox="1">
            <a:spLocks noGrp="1"/>
          </p:cNvSpPr>
          <p:nvPr>
            <p:ph type="title"/>
          </p:nvPr>
        </p:nvSpPr>
        <p:spPr>
          <a:xfrm>
            <a:off x="444501" y="165100"/>
            <a:ext cx="4809144" cy="1060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Types of goals</a:t>
            </a:r>
            <a:endParaRPr sz="4000" dirty="0">
              <a:latin typeface="Arial Black" panose="020B0A04020102020204" pitchFamily="34" charset="0"/>
            </a:endParaRPr>
          </a:p>
        </p:txBody>
      </p:sp>
      <p:sp>
        <p:nvSpPr>
          <p:cNvPr id="12" name="TextBox 11">
            <a:extLst>
              <a:ext uri="{FF2B5EF4-FFF2-40B4-BE49-F238E27FC236}">
                <a16:creationId xmlns:a16="http://schemas.microsoft.com/office/drawing/2014/main" id="{9211ACFA-BE48-48D9-8F0C-E28EE451045B}"/>
              </a:ext>
            </a:extLst>
          </p:cNvPr>
          <p:cNvSpPr txBox="1"/>
          <p:nvPr/>
        </p:nvSpPr>
        <p:spPr>
          <a:xfrm>
            <a:off x="567288" y="1422529"/>
            <a:ext cx="10603346"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Goals should be high level enough to encompass the core outcomes for which you are responsible, but specific and clear enough so you will be able to measure success. </a:t>
            </a:r>
          </a:p>
          <a:p>
            <a:pPr marL="342900" indent="-342900">
              <a:buFont typeface="Arial" panose="020B0604020202020204" pitchFamily="34" charset="0"/>
              <a:buChar char="•"/>
            </a:pPr>
            <a:r>
              <a:rPr lang="en-US" sz="2400" b="1" dirty="0"/>
              <a:t>Goals should be on-going job responsibilities and any new projects, assignments, priorities, or initiatives that are specific to this performance cycle. </a:t>
            </a:r>
          </a:p>
          <a:p>
            <a:pPr marL="342900" indent="-342900">
              <a:buFont typeface="Arial" panose="020B0604020202020204" pitchFamily="34" charset="0"/>
              <a:buChar char="•"/>
            </a:pPr>
            <a:r>
              <a:rPr lang="en-US" sz="2400" b="1" dirty="0"/>
              <a:t>Having too many goals can be an indicator that your goals are scoped at too low a level and are focused more on tasks than on end results. </a:t>
            </a:r>
          </a:p>
          <a:p>
            <a:pPr marL="342900" indent="-342900">
              <a:buFont typeface="Arial" panose="020B0604020202020204" pitchFamily="34" charset="0"/>
              <a:buChar char="•"/>
            </a:pPr>
            <a:r>
              <a:rPr lang="en-US" sz="2400" b="1" dirty="0"/>
              <a:t>If it seems that your goals are becoming too numerous and task-oriented, it may be helpful to consider combining several goal statements into a broader outcome area.</a:t>
            </a:r>
          </a:p>
          <a:p>
            <a:endParaRPr lang="en-US" sz="2400" dirty="0"/>
          </a:p>
        </p:txBody>
      </p:sp>
    </p:spTree>
    <p:extLst>
      <p:ext uri="{BB962C8B-B14F-4D97-AF65-F5344CB8AC3E}">
        <p14:creationId xmlns:p14="http://schemas.microsoft.com/office/powerpoint/2010/main" val="353415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67;p10"/>
          <p:cNvSpPr txBox="1">
            <a:spLocks noGrp="1"/>
          </p:cNvSpPr>
          <p:nvPr>
            <p:ph type="title"/>
          </p:nvPr>
        </p:nvSpPr>
        <p:spPr>
          <a:xfrm>
            <a:off x="546101" y="219075"/>
            <a:ext cx="3050540"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Specific</a:t>
            </a:r>
            <a:endParaRPr sz="4000" dirty="0">
              <a:latin typeface="Arial Black" panose="020B0A04020102020204" pitchFamily="34" charset="0"/>
            </a:endParaRPr>
          </a:p>
        </p:txBody>
      </p:sp>
      <p:sp>
        <p:nvSpPr>
          <p:cNvPr id="10" name="TextBox 9">
            <a:extLst>
              <a:ext uri="{FF2B5EF4-FFF2-40B4-BE49-F238E27FC236}">
                <a16:creationId xmlns:a16="http://schemas.microsoft.com/office/drawing/2014/main" id="{9211ACFA-BE48-48D9-8F0C-E28EE451045B}"/>
              </a:ext>
            </a:extLst>
          </p:cNvPr>
          <p:cNvSpPr txBox="1"/>
          <p:nvPr/>
        </p:nvSpPr>
        <p:spPr>
          <a:xfrm>
            <a:off x="605905" y="1196732"/>
            <a:ext cx="10603346" cy="5201424"/>
          </a:xfrm>
          <a:prstGeom prst="rect">
            <a:avLst/>
          </a:prstGeom>
          <a:noFill/>
        </p:spPr>
        <p:txBody>
          <a:bodyPr wrap="square" rtlCol="0">
            <a:spAutoFit/>
          </a:bodyPr>
          <a:lstStyle/>
          <a:p>
            <a:r>
              <a:rPr lang="en-US" sz="2800" b="1" dirty="0"/>
              <a:t>In order for a goal to be effective, it needs to be specific. A specific goal answers questions like:</a:t>
            </a:r>
          </a:p>
          <a:p>
            <a:pPr lvl="0"/>
            <a:r>
              <a:rPr lang="en-US" sz="2800" b="1" dirty="0"/>
              <a:t>What needs to be accomplished?</a:t>
            </a:r>
          </a:p>
          <a:p>
            <a:pPr lvl="0"/>
            <a:r>
              <a:rPr lang="en-US" sz="2800" b="1" dirty="0"/>
              <a:t>Who’s responsible for it?</a:t>
            </a:r>
          </a:p>
          <a:p>
            <a:pPr lvl="0"/>
            <a:r>
              <a:rPr lang="en-US" sz="2800" b="1" dirty="0"/>
              <a:t>What steps need to be taken to achieve it?</a:t>
            </a:r>
          </a:p>
          <a:p>
            <a:r>
              <a:rPr lang="en-US" sz="2800" b="1" dirty="0"/>
              <a:t>Thinking through these questions helps get to the heart of what you’re aiming for. Here’s an example of a specific goal for a company called </a:t>
            </a:r>
            <a:r>
              <a:rPr lang="en-US" sz="2800" b="1" dirty="0" err="1"/>
              <a:t>Techfirm</a:t>
            </a:r>
            <a:r>
              <a:rPr lang="en-US" sz="2800" b="1" dirty="0"/>
              <a:t>:</a:t>
            </a:r>
            <a:endParaRPr lang="en-US" sz="2400" dirty="0"/>
          </a:p>
          <a:p>
            <a:r>
              <a:rPr lang="en-US" sz="2800" b="1" i="1" dirty="0">
                <a:solidFill>
                  <a:srgbClr val="0070C0"/>
                </a:solidFill>
              </a:rPr>
              <a:t>Grow the number of monthly users of </a:t>
            </a:r>
            <a:r>
              <a:rPr lang="en-US" sz="2800" b="1" i="1" dirty="0" err="1">
                <a:solidFill>
                  <a:srgbClr val="0070C0"/>
                </a:solidFill>
              </a:rPr>
              <a:t>Techfirm’s</a:t>
            </a:r>
            <a:r>
              <a:rPr lang="en-US" sz="2800" b="1" i="1" dirty="0">
                <a:solidFill>
                  <a:srgbClr val="0070C0"/>
                </a:solidFill>
              </a:rPr>
              <a:t> mobile app by optimizing our app-store listing and creating targeted social media campaigns.</a:t>
            </a:r>
          </a:p>
          <a:p>
            <a:pPr marL="342900" indent="-342900">
              <a:buFont typeface="+mj-lt"/>
              <a:buAutoNum type="arabicPeriod"/>
            </a:pPr>
            <a:endParaRPr lang="en-US" sz="2400" dirty="0"/>
          </a:p>
        </p:txBody>
      </p:sp>
      <p:sp>
        <p:nvSpPr>
          <p:cNvPr id="12" name="Google Shape;167;p10"/>
          <p:cNvSpPr txBox="1">
            <a:spLocks/>
          </p:cNvSpPr>
          <p:nvPr/>
        </p:nvSpPr>
        <p:spPr>
          <a:xfrm>
            <a:off x="113099" y="6489527"/>
            <a:ext cx="5679823" cy="33215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pPr>
            <a:r>
              <a:rPr lang="en-US" sz="1200" b="1" dirty="0">
                <a:latin typeface="+mn-lt"/>
              </a:rPr>
              <a:t>Source</a:t>
            </a:r>
            <a:r>
              <a:rPr lang="en-US" sz="1200" dirty="0">
                <a:latin typeface="+mn-lt"/>
              </a:rPr>
              <a:t>: </a:t>
            </a:r>
            <a:r>
              <a:rPr lang="en-US" sz="1200" dirty="0">
                <a:latin typeface="+mn-lt"/>
                <a:hlinkClick r:id="rId5"/>
              </a:rPr>
              <a:t>https://www.atlassian.com/blog/productivity/how-to-write-smart-goals</a:t>
            </a:r>
            <a:r>
              <a:rPr lang="en-US" sz="1200" dirty="0">
                <a:latin typeface="+mn-lt"/>
              </a:rPr>
              <a:t> </a:t>
            </a:r>
          </a:p>
        </p:txBody>
      </p:sp>
    </p:spTree>
    <p:extLst>
      <p:ext uri="{BB962C8B-B14F-4D97-AF65-F5344CB8AC3E}">
        <p14:creationId xmlns:p14="http://schemas.microsoft.com/office/powerpoint/2010/main" val="410761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116378"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67;p10"/>
          <p:cNvSpPr txBox="1">
            <a:spLocks noGrp="1"/>
          </p:cNvSpPr>
          <p:nvPr>
            <p:ph type="title"/>
          </p:nvPr>
        </p:nvSpPr>
        <p:spPr>
          <a:xfrm>
            <a:off x="546101" y="219075"/>
            <a:ext cx="3976024"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Measurable</a:t>
            </a:r>
            <a:endParaRPr sz="4000" dirty="0">
              <a:latin typeface="Arial Black" panose="020B0A04020102020204" pitchFamily="34" charset="0"/>
            </a:endParaRPr>
          </a:p>
        </p:txBody>
      </p:sp>
      <p:sp>
        <p:nvSpPr>
          <p:cNvPr id="10" name="TextBox 9">
            <a:extLst>
              <a:ext uri="{FF2B5EF4-FFF2-40B4-BE49-F238E27FC236}">
                <a16:creationId xmlns:a16="http://schemas.microsoft.com/office/drawing/2014/main" id="{9211ACFA-BE48-48D9-8F0C-E28EE451045B}"/>
              </a:ext>
            </a:extLst>
          </p:cNvPr>
          <p:cNvSpPr txBox="1"/>
          <p:nvPr/>
        </p:nvSpPr>
        <p:spPr>
          <a:xfrm>
            <a:off x="773625" y="935645"/>
            <a:ext cx="6951669" cy="5632311"/>
          </a:xfrm>
          <a:prstGeom prst="rect">
            <a:avLst/>
          </a:prstGeom>
          <a:noFill/>
        </p:spPr>
        <p:txBody>
          <a:bodyPr wrap="square" rtlCol="0">
            <a:spAutoFit/>
          </a:bodyPr>
          <a:lstStyle/>
          <a:p>
            <a:r>
              <a:rPr lang="en-US" sz="2400" b="1" dirty="0"/>
              <a:t>What data will measure the goal? (How much, how well?)</a:t>
            </a:r>
          </a:p>
          <a:p>
            <a:r>
              <a:rPr lang="en-US" sz="2400" b="1" dirty="0" err="1"/>
              <a:t>Techfirm’s</a:t>
            </a:r>
            <a:r>
              <a:rPr lang="en-US" sz="2400" b="1" dirty="0"/>
              <a:t> product team want to grow the number of their mobile app users – but by how much? </a:t>
            </a:r>
          </a:p>
          <a:p>
            <a:pPr marL="342900" indent="-342900">
              <a:buFont typeface="Arial" panose="020B0604020202020204" pitchFamily="34" charset="0"/>
              <a:buChar char="•"/>
            </a:pPr>
            <a:r>
              <a:rPr lang="en-US" sz="2400" b="1" dirty="0"/>
              <a:t>One new signup, is technically positive growth – so does that mean they’re done? </a:t>
            </a:r>
          </a:p>
          <a:p>
            <a:pPr marL="342900" indent="-342900">
              <a:buFont typeface="Arial" panose="020B0604020202020204" pitchFamily="34" charset="0"/>
              <a:buChar char="•"/>
            </a:pPr>
            <a:r>
              <a:rPr lang="en-US" sz="2400" b="1" dirty="0"/>
              <a:t>The same goes for their strategy; how many platforms will they advertise on? </a:t>
            </a:r>
          </a:p>
          <a:p>
            <a:endParaRPr lang="en-US" sz="2400" b="1" dirty="0"/>
          </a:p>
          <a:p>
            <a:r>
              <a:rPr lang="en-US" sz="2400" b="1" dirty="0"/>
              <a:t>To make this SMART objective more impactful, the following measurable, track-able benchmarks are included.</a:t>
            </a:r>
          </a:p>
          <a:p>
            <a:endParaRPr lang="en-US" sz="2400" dirty="0"/>
          </a:p>
          <a:p>
            <a:endParaRPr lang="en-US" sz="2400" b="1" dirty="0"/>
          </a:p>
        </p:txBody>
      </p:sp>
      <p:sp>
        <p:nvSpPr>
          <p:cNvPr id="12" name="Rectangle 11">
            <a:extLst>
              <a:ext uri="{FF2B5EF4-FFF2-40B4-BE49-F238E27FC236}">
                <a16:creationId xmlns:a16="http://schemas.microsoft.com/office/drawing/2014/main" id="{B4EF8A48-87EE-44EE-87F6-7727A21E9B24}"/>
              </a:ext>
            </a:extLst>
          </p:cNvPr>
          <p:cNvSpPr/>
          <p:nvPr/>
        </p:nvSpPr>
        <p:spPr>
          <a:xfrm>
            <a:off x="7724799" y="1736182"/>
            <a:ext cx="4056611" cy="3785652"/>
          </a:xfrm>
          <a:prstGeom prst="rect">
            <a:avLst/>
          </a:prstGeom>
        </p:spPr>
        <p:txBody>
          <a:bodyPr wrap="square">
            <a:spAutoFit/>
          </a:bodyPr>
          <a:lstStyle/>
          <a:p>
            <a:r>
              <a:rPr lang="en-US" sz="2400" b="1" i="1" dirty="0">
                <a:solidFill>
                  <a:srgbClr val="0070C0"/>
                </a:solidFill>
              </a:rPr>
              <a:t>Increase the number of monthly users of </a:t>
            </a:r>
            <a:r>
              <a:rPr lang="en-US" sz="2400" b="1" i="1" dirty="0" err="1">
                <a:solidFill>
                  <a:srgbClr val="0070C0"/>
                </a:solidFill>
              </a:rPr>
              <a:t>Techfirm’s</a:t>
            </a:r>
            <a:r>
              <a:rPr lang="en-US" sz="2400" b="1" i="1" dirty="0">
                <a:solidFill>
                  <a:srgbClr val="0070C0"/>
                </a:solidFill>
              </a:rPr>
              <a:t> mobile app by 1,000 by optimizing our app-store listing and creating targeted social media campaigns for </a:t>
            </a:r>
            <a:r>
              <a:rPr lang="en-US" sz="2400" b="1" i="1" u="sng" dirty="0">
                <a:solidFill>
                  <a:srgbClr val="0070C0"/>
                </a:solidFill>
              </a:rPr>
              <a:t>four</a:t>
            </a:r>
            <a:r>
              <a:rPr lang="en-US" sz="2400" b="1" i="1" dirty="0">
                <a:solidFill>
                  <a:srgbClr val="0070C0"/>
                </a:solidFill>
              </a:rPr>
              <a:t> social media platforms: Facebook, Twitter, Instagram, and LinkedIn.</a:t>
            </a:r>
          </a:p>
        </p:txBody>
      </p:sp>
    </p:spTree>
    <p:extLst>
      <p:ext uri="{BB962C8B-B14F-4D97-AF65-F5344CB8AC3E}">
        <p14:creationId xmlns:p14="http://schemas.microsoft.com/office/powerpoint/2010/main" val="427083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67;p10"/>
          <p:cNvSpPr txBox="1">
            <a:spLocks noGrp="1"/>
          </p:cNvSpPr>
          <p:nvPr>
            <p:ph type="title"/>
          </p:nvPr>
        </p:nvSpPr>
        <p:spPr>
          <a:xfrm>
            <a:off x="546100" y="219075"/>
            <a:ext cx="3687849"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Achievable</a:t>
            </a:r>
            <a:endParaRPr sz="4000" dirty="0">
              <a:latin typeface="Arial Black" panose="020B0A04020102020204" pitchFamily="34" charset="0"/>
            </a:endParaRPr>
          </a:p>
        </p:txBody>
      </p:sp>
      <p:sp>
        <p:nvSpPr>
          <p:cNvPr id="10" name="TextBox 9">
            <a:extLst>
              <a:ext uri="{FF2B5EF4-FFF2-40B4-BE49-F238E27FC236}">
                <a16:creationId xmlns:a16="http://schemas.microsoft.com/office/drawing/2014/main" id="{9211ACFA-BE48-48D9-8F0C-E28EE451045B}"/>
              </a:ext>
            </a:extLst>
          </p:cNvPr>
          <p:cNvSpPr txBox="1"/>
          <p:nvPr/>
        </p:nvSpPr>
        <p:spPr>
          <a:xfrm>
            <a:off x="310343" y="1342135"/>
            <a:ext cx="11166708" cy="4401205"/>
          </a:xfrm>
          <a:prstGeom prst="rect">
            <a:avLst/>
          </a:prstGeom>
          <a:noFill/>
        </p:spPr>
        <p:txBody>
          <a:bodyPr wrap="square" rtlCol="0">
            <a:spAutoFit/>
          </a:bodyPr>
          <a:lstStyle/>
          <a:p>
            <a:r>
              <a:rPr lang="en-US" sz="2800" b="1" dirty="0"/>
              <a:t>Ask yourself: </a:t>
            </a:r>
          </a:p>
          <a:p>
            <a:pPr marL="457200" indent="-457200">
              <a:buFont typeface="Arial" panose="020B0604020202020204" pitchFamily="34" charset="0"/>
              <a:buChar char="•"/>
            </a:pPr>
            <a:r>
              <a:rPr lang="en-US" sz="2800" b="1" dirty="0"/>
              <a:t> Is our objective something we can reasonably accomplish? </a:t>
            </a:r>
          </a:p>
          <a:p>
            <a:pPr marL="457200" indent="-457200">
              <a:buFont typeface="Arial" panose="020B0604020202020204" pitchFamily="34" charset="0"/>
              <a:buChar char="•"/>
            </a:pPr>
            <a:r>
              <a:rPr lang="en-US" sz="2800" b="1" dirty="0"/>
              <a:t>Do we have the necessary skills and resources?</a:t>
            </a:r>
          </a:p>
          <a:p>
            <a:pPr marL="457200" indent="-457200">
              <a:buFont typeface="Arial" panose="020B0604020202020204" pitchFamily="34" charset="0"/>
              <a:buChar char="•"/>
            </a:pPr>
            <a:r>
              <a:rPr lang="en-US" sz="2800" b="1" dirty="0"/>
              <a:t>If not, what needs to be amended to make the objective achievable? Amend the original objective.</a:t>
            </a:r>
          </a:p>
          <a:p>
            <a:endParaRPr lang="en-US" sz="2800" b="1" dirty="0"/>
          </a:p>
          <a:p>
            <a:r>
              <a:rPr lang="en-US" sz="2800" b="1" i="1" dirty="0">
                <a:solidFill>
                  <a:srgbClr val="0070C0"/>
                </a:solidFill>
              </a:rPr>
              <a:t>Increase the number of monthly users of </a:t>
            </a:r>
            <a:r>
              <a:rPr lang="en-US" sz="2800" b="1" i="1" dirty="0" err="1">
                <a:solidFill>
                  <a:srgbClr val="0070C0"/>
                </a:solidFill>
              </a:rPr>
              <a:t>Techfirm’s</a:t>
            </a:r>
            <a:r>
              <a:rPr lang="en-US" sz="2800" b="1" i="1" dirty="0">
                <a:solidFill>
                  <a:srgbClr val="0070C0"/>
                </a:solidFill>
              </a:rPr>
              <a:t> mobile app by 1,000 by optimizing our app-store listing and creating targeted social media campaigns for </a:t>
            </a:r>
            <a:r>
              <a:rPr lang="en-US" sz="2800" b="1" i="1" u="sng" dirty="0">
                <a:solidFill>
                  <a:srgbClr val="0070C0"/>
                </a:solidFill>
              </a:rPr>
              <a:t>three</a:t>
            </a:r>
            <a:r>
              <a:rPr lang="en-US" sz="2800" b="1" i="1" dirty="0">
                <a:solidFill>
                  <a:srgbClr val="0070C0"/>
                </a:solidFill>
              </a:rPr>
              <a:t> social media platforms: Facebook, Twitter, and </a:t>
            </a:r>
            <a:r>
              <a:rPr lang="en-US" sz="2800" b="1" i="1" dirty="0" err="1">
                <a:solidFill>
                  <a:srgbClr val="0070C0"/>
                </a:solidFill>
              </a:rPr>
              <a:t>Instagram</a:t>
            </a:r>
            <a:r>
              <a:rPr lang="en-US" sz="2800" b="1" i="1" dirty="0">
                <a:solidFill>
                  <a:srgbClr val="0070C0"/>
                </a:solidFill>
              </a:rPr>
              <a:t>.</a:t>
            </a:r>
          </a:p>
        </p:txBody>
      </p:sp>
    </p:spTree>
    <p:extLst>
      <p:ext uri="{BB962C8B-B14F-4D97-AF65-F5344CB8AC3E}">
        <p14:creationId xmlns:p14="http://schemas.microsoft.com/office/powerpoint/2010/main" val="88516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0" name="Google Shape;167;p10"/>
          <p:cNvSpPr txBox="1">
            <a:spLocks noGrp="1"/>
          </p:cNvSpPr>
          <p:nvPr>
            <p:ph type="title"/>
          </p:nvPr>
        </p:nvSpPr>
        <p:spPr>
          <a:xfrm>
            <a:off x="546101" y="219075"/>
            <a:ext cx="3222220"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Relevant</a:t>
            </a:r>
            <a:endParaRPr sz="4000" dirty="0">
              <a:latin typeface="Arial Black" panose="020B0A04020102020204" pitchFamily="34" charset="0"/>
            </a:endParaRPr>
          </a:p>
        </p:txBody>
      </p:sp>
      <p:sp>
        <p:nvSpPr>
          <p:cNvPr id="12" name="TextBox 11">
            <a:extLst>
              <a:ext uri="{FF2B5EF4-FFF2-40B4-BE49-F238E27FC236}">
                <a16:creationId xmlns:a16="http://schemas.microsoft.com/office/drawing/2014/main" id="{9211ACFA-BE48-48D9-8F0C-E28EE451045B}"/>
              </a:ext>
            </a:extLst>
          </p:cNvPr>
          <p:cNvSpPr txBox="1"/>
          <p:nvPr/>
        </p:nvSpPr>
        <p:spPr>
          <a:xfrm>
            <a:off x="567211" y="1519747"/>
            <a:ext cx="10758573" cy="4524315"/>
          </a:xfrm>
          <a:prstGeom prst="rect">
            <a:avLst/>
          </a:prstGeom>
          <a:noFill/>
        </p:spPr>
        <p:txBody>
          <a:bodyPr wrap="square" rtlCol="0">
            <a:spAutoFit/>
          </a:bodyPr>
          <a:lstStyle/>
          <a:p>
            <a:r>
              <a:rPr lang="en-US" sz="2400" b="1" dirty="0"/>
              <a:t>Look at the big picture. How does the goal align with broader goals? Why is the result important?</a:t>
            </a:r>
            <a:br>
              <a:rPr lang="en-US" sz="2400" b="1" dirty="0"/>
            </a:br>
            <a:br>
              <a:rPr lang="en-US" sz="2400" dirty="0"/>
            </a:br>
            <a:r>
              <a:rPr lang="en-US" sz="2400" b="1" dirty="0"/>
              <a:t>The app is a huge driver of customer loyalty, and that an uptick in app usage could mean big things for the company’s bottom-line revenue goals. The statement is revised to reflect that context.</a:t>
            </a:r>
          </a:p>
          <a:p>
            <a:endParaRPr lang="en-US" sz="2400" b="1" dirty="0"/>
          </a:p>
          <a:p>
            <a:r>
              <a:rPr lang="en-US" sz="2400" b="1" i="1" dirty="0">
                <a:solidFill>
                  <a:schemeClr val="accent1"/>
                </a:solidFill>
              </a:rPr>
              <a:t>Grow the number of monthly users of </a:t>
            </a:r>
            <a:r>
              <a:rPr lang="en-US" sz="2400" b="1" i="1" dirty="0" err="1">
                <a:solidFill>
                  <a:schemeClr val="accent1"/>
                </a:solidFill>
              </a:rPr>
              <a:t>Techfirm’s</a:t>
            </a:r>
            <a:r>
              <a:rPr lang="en-US" sz="2400" b="1" i="1" dirty="0">
                <a:solidFill>
                  <a:schemeClr val="accent1"/>
                </a:solidFill>
              </a:rPr>
              <a:t> mobile app by 1,000 by optimizing our app-store listing and creating targeted social media campaigns for three social media platforms: Facebook, Twitter, and </a:t>
            </a:r>
            <a:r>
              <a:rPr lang="en-US" sz="2400" b="1" i="1" dirty="0" err="1">
                <a:solidFill>
                  <a:schemeClr val="accent1"/>
                </a:solidFill>
              </a:rPr>
              <a:t>Instagram</a:t>
            </a:r>
            <a:r>
              <a:rPr lang="en-US" sz="2400" b="1" i="1" dirty="0">
                <a:solidFill>
                  <a:schemeClr val="accent1"/>
                </a:solidFill>
              </a:rPr>
              <a:t>. </a:t>
            </a:r>
            <a:r>
              <a:rPr lang="en-US" sz="2400" b="1" i="1" u="sng" dirty="0">
                <a:solidFill>
                  <a:schemeClr val="accent1"/>
                </a:solidFill>
              </a:rPr>
              <a:t>Because mobile users tend to use our product longer, growing our app usage will ultimately increase profitability.</a:t>
            </a:r>
          </a:p>
        </p:txBody>
      </p:sp>
    </p:spTree>
    <p:extLst>
      <p:ext uri="{BB962C8B-B14F-4D97-AF65-F5344CB8AC3E}">
        <p14:creationId xmlns:p14="http://schemas.microsoft.com/office/powerpoint/2010/main" val="28048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67;p10"/>
          <p:cNvSpPr txBox="1">
            <a:spLocks noGrp="1"/>
          </p:cNvSpPr>
          <p:nvPr>
            <p:ph type="title"/>
          </p:nvPr>
        </p:nvSpPr>
        <p:spPr>
          <a:xfrm>
            <a:off x="546100" y="219075"/>
            <a:ext cx="3937231"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Time-bound</a:t>
            </a:r>
            <a:endParaRPr sz="4000" dirty="0">
              <a:latin typeface="Arial Black" panose="020B0A04020102020204" pitchFamily="34" charset="0"/>
            </a:endParaRPr>
          </a:p>
        </p:txBody>
      </p:sp>
      <p:sp>
        <p:nvSpPr>
          <p:cNvPr id="10" name="TextBox 9">
            <a:extLst>
              <a:ext uri="{FF2B5EF4-FFF2-40B4-BE49-F238E27FC236}">
                <a16:creationId xmlns:a16="http://schemas.microsoft.com/office/drawing/2014/main" id="{9211ACFA-BE48-48D9-8F0C-E28EE451045B}"/>
              </a:ext>
            </a:extLst>
          </p:cNvPr>
          <p:cNvSpPr txBox="1"/>
          <p:nvPr/>
        </p:nvSpPr>
        <p:spPr>
          <a:xfrm>
            <a:off x="287334" y="1349375"/>
            <a:ext cx="6200982" cy="4801314"/>
          </a:xfrm>
          <a:prstGeom prst="rect">
            <a:avLst/>
          </a:prstGeom>
          <a:noFill/>
        </p:spPr>
        <p:txBody>
          <a:bodyPr wrap="square" rtlCol="0">
            <a:spAutoFit/>
          </a:bodyPr>
          <a:lstStyle/>
          <a:p>
            <a:r>
              <a:rPr lang="en-US" sz="2400" b="1" dirty="0"/>
              <a:t>To properly measure success, you and your team need to be on the same page about when a goal has been reached. </a:t>
            </a:r>
          </a:p>
          <a:p>
            <a:pPr marL="457200" indent="-457200">
              <a:buFont typeface="Arial" panose="020B0604020202020204" pitchFamily="34" charset="0"/>
              <a:buChar char="•"/>
            </a:pPr>
            <a:r>
              <a:rPr lang="en-US" sz="2400" b="1" dirty="0"/>
              <a:t>What is the time frame for accomplishing the goal?</a:t>
            </a:r>
          </a:p>
          <a:p>
            <a:pPr marL="457200" indent="-457200">
              <a:buFont typeface="Arial" panose="020B0604020202020204" pitchFamily="34" charset="0"/>
              <a:buChar char="•"/>
            </a:pPr>
            <a:r>
              <a:rPr lang="en-US" sz="2400" b="1" dirty="0"/>
              <a:t>When will the team start creating and implementing the tasks they’ve identified? </a:t>
            </a:r>
          </a:p>
          <a:p>
            <a:endParaRPr lang="en-US" sz="1400" b="1" dirty="0"/>
          </a:p>
          <a:p>
            <a:endParaRPr lang="en-US" sz="1400" b="1" dirty="0"/>
          </a:p>
          <a:p>
            <a:endParaRPr lang="en-US" sz="1400" b="1" dirty="0"/>
          </a:p>
          <a:p>
            <a:r>
              <a:rPr lang="en-US" sz="1800" b="1" dirty="0"/>
              <a:t>SMART goals should have time-related parameters built in, so everybody knows how to stay on track within a designated time frame.</a:t>
            </a:r>
          </a:p>
          <a:p>
            <a:r>
              <a:rPr lang="en-US" sz="1800" b="1" dirty="0"/>
              <a:t>Incorporating these dates, completes the SMART goal. </a:t>
            </a:r>
          </a:p>
        </p:txBody>
      </p:sp>
      <p:sp>
        <p:nvSpPr>
          <p:cNvPr id="12" name="TextBox 11">
            <a:extLst>
              <a:ext uri="{FF2B5EF4-FFF2-40B4-BE49-F238E27FC236}">
                <a16:creationId xmlns:a16="http://schemas.microsoft.com/office/drawing/2014/main" id="{9211ACFA-BE48-48D9-8F0C-E28EE451045B}"/>
              </a:ext>
            </a:extLst>
          </p:cNvPr>
          <p:cNvSpPr txBox="1"/>
          <p:nvPr/>
        </p:nvSpPr>
        <p:spPr>
          <a:xfrm>
            <a:off x="6732060" y="1523488"/>
            <a:ext cx="4572000" cy="4401205"/>
          </a:xfrm>
          <a:prstGeom prst="rect">
            <a:avLst/>
          </a:prstGeom>
          <a:noFill/>
        </p:spPr>
        <p:txBody>
          <a:bodyPr wrap="square" rtlCol="0">
            <a:spAutoFit/>
          </a:bodyPr>
          <a:lstStyle/>
          <a:p>
            <a:r>
              <a:rPr lang="en-US" sz="2000" b="1" i="1" dirty="0">
                <a:solidFill>
                  <a:srgbClr val="0070C0"/>
                </a:solidFill>
              </a:rPr>
              <a:t>Grow the number of monthly users of </a:t>
            </a:r>
            <a:r>
              <a:rPr lang="en-US" sz="2000" b="1" i="1" dirty="0" err="1">
                <a:solidFill>
                  <a:srgbClr val="0070C0"/>
                </a:solidFill>
              </a:rPr>
              <a:t>Techfirm’s</a:t>
            </a:r>
            <a:r>
              <a:rPr lang="en-US" sz="2000" b="1" i="1" dirty="0">
                <a:solidFill>
                  <a:srgbClr val="0070C0"/>
                </a:solidFill>
              </a:rPr>
              <a:t> mobile app by 1,000 </a:t>
            </a:r>
            <a:r>
              <a:rPr lang="en-US" sz="2000" b="1" i="1" u="sng" dirty="0">
                <a:solidFill>
                  <a:srgbClr val="0070C0"/>
                </a:solidFill>
              </a:rPr>
              <a:t>within Q1 of 2022</a:t>
            </a:r>
            <a:r>
              <a:rPr lang="en-US" sz="2000" b="1" i="1" dirty="0">
                <a:solidFill>
                  <a:srgbClr val="0070C0"/>
                </a:solidFill>
              </a:rPr>
              <a:t>. This will be accomplished by optimizing our app-store listing and creating targeted social media campaigns, which </a:t>
            </a:r>
            <a:r>
              <a:rPr lang="en-US" sz="2000" b="1" i="1" u="sng" dirty="0">
                <a:solidFill>
                  <a:srgbClr val="0070C0"/>
                </a:solidFill>
              </a:rPr>
              <a:t>will begin running in February 2022</a:t>
            </a:r>
            <a:r>
              <a:rPr lang="en-US" sz="2000" b="1" i="1" dirty="0">
                <a:solidFill>
                  <a:srgbClr val="0070C0"/>
                </a:solidFill>
              </a:rPr>
              <a:t>, on three social media platforms: Facebook, Twitter, and </a:t>
            </a:r>
            <a:r>
              <a:rPr lang="en-US" sz="2000" b="1" i="1" dirty="0" err="1">
                <a:solidFill>
                  <a:srgbClr val="0070C0"/>
                </a:solidFill>
              </a:rPr>
              <a:t>Instagram</a:t>
            </a:r>
            <a:r>
              <a:rPr lang="en-US" sz="2000" b="1" i="1" dirty="0">
                <a:solidFill>
                  <a:srgbClr val="0070C0"/>
                </a:solidFill>
              </a:rPr>
              <a:t>. Since mobile is our primary point of conversion for paid-customer signups, </a:t>
            </a:r>
            <a:r>
              <a:rPr lang="en-US" sz="2000" b="1" i="1" u="sng" dirty="0">
                <a:solidFill>
                  <a:srgbClr val="0070C0"/>
                </a:solidFill>
              </a:rPr>
              <a:t>growing our app usage will ultimately increase sales</a:t>
            </a:r>
            <a:r>
              <a:rPr lang="en-US" sz="2000" b="1" i="1" dirty="0">
                <a:solidFill>
                  <a:srgbClr val="0070C0"/>
                </a:solidFill>
              </a:rPr>
              <a:t>.</a:t>
            </a:r>
          </a:p>
        </p:txBody>
      </p:sp>
    </p:spTree>
    <p:extLst>
      <p:ext uri="{BB962C8B-B14F-4D97-AF65-F5344CB8AC3E}">
        <p14:creationId xmlns:p14="http://schemas.microsoft.com/office/powerpoint/2010/main" val="14045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96" name="Google Shape;96;p2"/>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97" name="Google Shape;97;p2"/>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98" name="Google Shape;98;p2"/>
          <p:cNvPicPr preferRelativeResize="0"/>
          <p:nvPr/>
        </p:nvPicPr>
        <p:blipFill rotWithShape="1">
          <a:blip r:embed="rId3">
            <a:alphaModFix amt="24000"/>
          </a:blip>
          <a:srcRect/>
          <a:stretch/>
        </p:blipFill>
        <p:spPr>
          <a:xfrm>
            <a:off x="0" y="127000"/>
            <a:ext cx="12192000" cy="6858000"/>
          </a:xfrm>
          <a:prstGeom prst="rect">
            <a:avLst/>
          </a:prstGeom>
          <a:noFill/>
          <a:ln>
            <a:noFill/>
          </a:ln>
        </p:spPr>
      </p:pic>
      <p:sp>
        <p:nvSpPr>
          <p:cNvPr id="99" name="Google Shape;99;p2"/>
          <p:cNvSpPr/>
          <p:nvPr/>
        </p:nvSpPr>
        <p:spPr>
          <a:xfrm>
            <a:off x="10553700" y="127000"/>
            <a:ext cx="1453030" cy="14605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2" descr="COMFSMLOGO(Gif)Tiny2.png"/>
          <p:cNvPicPr preferRelativeResize="0"/>
          <p:nvPr/>
        </p:nvPicPr>
        <p:blipFill rotWithShape="1">
          <a:blip r:embed="rId4">
            <a:alphaModFix/>
          </a:blip>
          <a:srcRect/>
          <a:stretch/>
        </p:blipFill>
        <p:spPr>
          <a:xfrm>
            <a:off x="10570134" y="156134"/>
            <a:ext cx="1418666" cy="1418666"/>
          </a:xfrm>
          <a:prstGeom prst="rect">
            <a:avLst/>
          </a:prstGeom>
          <a:noFill/>
          <a:ln>
            <a:noFill/>
          </a:ln>
        </p:spPr>
      </p:pic>
      <p:sp>
        <p:nvSpPr>
          <p:cNvPr id="101" name="Google Shape;101;p2"/>
          <p:cNvSpPr txBox="1"/>
          <p:nvPr/>
        </p:nvSpPr>
        <p:spPr>
          <a:xfrm>
            <a:off x="680178" y="286765"/>
            <a:ext cx="8200885" cy="857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Rounded"/>
              <a:buNone/>
            </a:pPr>
            <a:endParaRPr dirty="0"/>
          </a:p>
        </p:txBody>
      </p:sp>
      <p:sp>
        <p:nvSpPr>
          <p:cNvPr id="12" name="Google Shape;97;p2"/>
          <p:cNvSpPr txBox="1">
            <a:spLocks noGrp="1"/>
          </p:cNvSpPr>
          <p:nvPr>
            <p:ph type="title"/>
          </p:nvPr>
        </p:nvSpPr>
        <p:spPr>
          <a:xfrm>
            <a:off x="843741" y="420543"/>
            <a:ext cx="8564801" cy="76738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sz="4800" b="1" dirty="0"/>
              <a:t>COM – FSM MISSION STATEMENT</a:t>
            </a:r>
            <a:endParaRPr sz="4800" b="1" dirty="0"/>
          </a:p>
        </p:txBody>
      </p:sp>
      <p:sp>
        <p:nvSpPr>
          <p:cNvPr id="13" name="Google Shape;98;p2"/>
          <p:cNvSpPr txBox="1">
            <a:spLocks noGrp="1"/>
          </p:cNvSpPr>
          <p:nvPr>
            <p:ph type="body" idx="1"/>
          </p:nvPr>
        </p:nvSpPr>
        <p:spPr>
          <a:xfrm>
            <a:off x="138546" y="2099091"/>
            <a:ext cx="11759738" cy="4205680"/>
          </a:xfrm>
          <a:prstGeom prst="rect">
            <a:avLst/>
          </a:prstGeom>
          <a:solidFill>
            <a:schemeClr val="accent4">
              <a:lumMod val="20000"/>
              <a:lumOff val="80000"/>
            </a:schemeClr>
          </a:solid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ts val="2800"/>
              <a:buChar char="•"/>
            </a:pPr>
            <a:endParaRPr lang="en-US" sz="3500" dirty="0">
              <a:latin typeface="Berlin Sans FB" panose="020E0602020502020306" pitchFamily="34" charset="0"/>
            </a:endParaRPr>
          </a:p>
          <a:p>
            <a:pPr marL="0" lvl="0" indent="0">
              <a:spcBef>
                <a:spcPts val="0"/>
              </a:spcBef>
              <a:buSzPts val="2800"/>
              <a:buNone/>
            </a:pPr>
            <a:r>
              <a:rPr lang="en-US" sz="6000" dirty="0">
                <a:solidFill>
                  <a:schemeClr val="accent6">
                    <a:lumMod val="75000"/>
                  </a:schemeClr>
                </a:solidFill>
              </a:rPr>
              <a:t>The College of Micronesia-FSM is a learner-centered institution of higher education that is committed to the success of the Federated States of Micronesia by providing academic and career &amp; technical educational programs characterized by continuous improvement and best practices.</a:t>
            </a:r>
            <a:endParaRPr lang="en-US" sz="5900" b="1" dirty="0">
              <a:solidFill>
                <a:schemeClr val="accent6">
                  <a:lumMod val="75000"/>
                </a:schemeClr>
              </a:solidFill>
              <a:latin typeface="Berlin Sans FB" panose="020E0602020502020306" pitchFamily="34" charset="0"/>
            </a:endParaRPr>
          </a:p>
        </p:txBody>
      </p:sp>
      <p:sp>
        <p:nvSpPr>
          <p:cNvPr id="3" name="Rectangle 2"/>
          <p:cNvSpPr/>
          <p:nvPr/>
        </p:nvSpPr>
        <p:spPr>
          <a:xfrm>
            <a:off x="680178" y="1923082"/>
            <a:ext cx="10428915" cy="584775"/>
          </a:xfrm>
          <a:prstGeom prst="rect">
            <a:avLst/>
          </a:prstGeom>
        </p:spPr>
        <p:txBody>
          <a:bodyPr wrap="square">
            <a:spAutoFit/>
          </a:bodyPr>
          <a:lstStyle/>
          <a:p>
            <a:endParaRPr lang="" sz="3200" dirty="0">
              <a:latin typeface="Berlin Sans FB" panose="020E0602020502020306" pitchFamily="34" charset="0"/>
            </a:endParaRPr>
          </a:p>
        </p:txBody>
      </p:sp>
    </p:spTree>
    <p:extLst>
      <p:ext uri="{BB962C8B-B14F-4D97-AF65-F5344CB8AC3E}">
        <p14:creationId xmlns:p14="http://schemas.microsoft.com/office/powerpoint/2010/main" val="26236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55;p9"/>
          <p:cNvSpPr txBox="1">
            <a:spLocks noGrp="1"/>
          </p:cNvSpPr>
          <p:nvPr>
            <p:ph type="title"/>
          </p:nvPr>
        </p:nvSpPr>
        <p:spPr>
          <a:xfrm>
            <a:off x="292100" y="333375"/>
            <a:ext cx="10172701" cy="91122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Arial Rounded"/>
              <a:buNone/>
            </a:pPr>
            <a:r>
              <a:rPr lang="en-US" sz="2800" b="1" dirty="0">
                <a:solidFill>
                  <a:schemeClr val="accent6">
                    <a:lumMod val="75000"/>
                  </a:schemeClr>
                </a:solidFill>
                <a:latin typeface="Arial Rounded"/>
                <a:ea typeface="Arial Rounded"/>
                <a:cs typeface="Arial Rounded"/>
                <a:sym typeface="Arial Rounded"/>
              </a:rPr>
              <a:t>Breakout session 1: </a:t>
            </a:r>
            <a:br>
              <a:rPr lang="en-US" sz="2800" b="1" dirty="0">
                <a:solidFill>
                  <a:schemeClr val="accent6">
                    <a:lumMod val="75000"/>
                  </a:schemeClr>
                </a:solidFill>
                <a:latin typeface="Arial Rounded"/>
                <a:ea typeface="Arial Rounded"/>
                <a:cs typeface="Arial Rounded"/>
                <a:sym typeface="Arial Rounded"/>
              </a:rPr>
            </a:br>
            <a:r>
              <a:rPr lang="en-US" sz="2800" b="1" dirty="0">
                <a:solidFill>
                  <a:schemeClr val="accent6">
                    <a:lumMod val="75000"/>
                  </a:schemeClr>
                </a:solidFill>
                <a:latin typeface="Arial Rounded"/>
                <a:ea typeface="Arial Rounded"/>
                <a:cs typeface="Arial Rounded"/>
                <a:sym typeface="Arial Rounded"/>
              </a:rPr>
              <a:t>Identifying departmental goals			20 minutes</a:t>
            </a:r>
            <a:br>
              <a:rPr lang="en-US" sz="2800" b="1" dirty="0">
                <a:solidFill>
                  <a:schemeClr val="accent6">
                    <a:lumMod val="75000"/>
                  </a:schemeClr>
                </a:solidFill>
                <a:latin typeface="Arial Rounded"/>
                <a:ea typeface="Arial Rounded"/>
                <a:cs typeface="Arial Rounded"/>
                <a:sym typeface="Arial Rounded"/>
              </a:rPr>
            </a:br>
            <a:r>
              <a:rPr lang="en-US" sz="2800" b="1" dirty="0">
                <a:solidFill>
                  <a:schemeClr val="accent6">
                    <a:lumMod val="75000"/>
                  </a:schemeClr>
                </a:solidFill>
                <a:latin typeface="Arial Rounded"/>
                <a:ea typeface="Arial Rounded"/>
                <a:cs typeface="Arial Rounded"/>
                <a:sym typeface="Arial Rounded"/>
              </a:rPr>
              <a:t> </a:t>
            </a:r>
            <a:endParaRPr sz="2800" b="1" dirty="0">
              <a:solidFill>
                <a:schemeClr val="accent6">
                  <a:lumMod val="75000"/>
                </a:schemeClr>
              </a:solidFill>
              <a:latin typeface="Arial Rounded"/>
              <a:ea typeface="Arial Rounded"/>
              <a:cs typeface="Arial Rounded"/>
              <a:sym typeface="Arial Rounded"/>
            </a:endParaRPr>
          </a:p>
        </p:txBody>
      </p:sp>
      <p:sp>
        <p:nvSpPr>
          <p:cNvPr id="10" name="TextBox 9">
            <a:extLst>
              <a:ext uri="{FF2B5EF4-FFF2-40B4-BE49-F238E27FC236}">
                <a16:creationId xmlns:a16="http://schemas.microsoft.com/office/drawing/2014/main" id="{9211ACFA-BE48-48D9-8F0C-E28EE451045B}"/>
              </a:ext>
            </a:extLst>
          </p:cNvPr>
          <p:cNvSpPr txBox="1"/>
          <p:nvPr/>
        </p:nvSpPr>
        <p:spPr>
          <a:xfrm>
            <a:off x="812744" y="1489612"/>
            <a:ext cx="10603346" cy="6001643"/>
          </a:xfrm>
          <a:prstGeom prst="rect">
            <a:avLst/>
          </a:prstGeom>
          <a:noFill/>
        </p:spPr>
        <p:txBody>
          <a:bodyPr wrap="square" rtlCol="0">
            <a:spAutoFit/>
          </a:bodyPr>
          <a:lstStyle/>
          <a:p>
            <a:pPr marL="514350" indent="-514350">
              <a:buFont typeface="+mj-lt"/>
              <a:buAutoNum type="arabicPeriod"/>
            </a:pPr>
            <a:r>
              <a:rPr lang="en-US" sz="3200" b="1" dirty="0"/>
              <a:t>Identify 3 goals for the SLT.</a:t>
            </a:r>
          </a:p>
          <a:p>
            <a:endParaRPr lang="en-US" sz="3200" b="1" dirty="0"/>
          </a:p>
          <a:p>
            <a:r>
              <a:rPr lang="en-US" sz="3200" b="1" dirty="0"/>
              <a:t>2. Why did you choose these ones? (Why not others?)</a:t>
            </a:r>
          </a:p>
          <a:p>
            <a:endParaRPr lang="en-US" sz="3200" b="1" dirty="0"/>
          </a:p>
          <a:p>
            <a:r>
              <a:rPr lang="en-US" sz="3200" b="1" dirty="0"/>
              <a:t>3. Show the relationship between the goals and your core responsibilities as senior leaders.</a:t>
            </a:r>
          </a:p>
          <a:p>
            <a:endParaRPr lang="en-US" sz="3200" b="1" dirty="0"/>
          </a:p>
          <a:p>
            <a:r>
              <a:rPr lang="en-US" sz="3200" b="1" dirty="0"/>
              <a:t>4. Use a PPT to present your answers to questions 1-3 above.  </a:t>
            </a:r>
          </a:p>
          <a:p>
            <a:pPr marL="342900" indent="-342900">
              <a:buFont typeface="+mj-lt"/>
              <a:buAutoNum type="arabicPeriod"/>
            </a:pPr>
            <a:endParaRPr lang="en-US" sz="3200" b="1" dirty="0"/>
          </a:p>
          <a:p>
            <a:pPr marL="342900" indent="-342900">
              <a:buFont typeface="+mj-lt"/>
              <a:buAutoNum type="arabicPeriod"/>
            </a:pPr>
            <a:endParaRPr lang="en-US" sz="3200" b="1" dirty="0"/>
          </a:p>
        </p:txBody>
      </p:sp>
    </p:spTree>
    <p:extLst>
      <p:ext uri="{BB962C8B-B14F-4D97-AF65-F5344CB8AC3E}">
        <p14:creationId xmlns:p14="http://schemas.microsoft.com/office/powerpoint/2010/main" val="31362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12;p4"/>
          <p:cNvSpPr txBox="1">
            <a:spLocks noGrp="1"/>
          </p:cNvSpPr>
          <p:nvPr>
            <p:ph type="title"/>
          </p:nvPr>
        </p:nvSpPr>
        <p:spPr>
          <a:xfrm>
            <a:off x="546100" y="219075"/>
            <a:ext cx="5973763"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3200" dirty="0">
                <a:latin typeface="Arial Black" panose="020B0A04020102020204" pitchFamily="34" charset="0"/>
              </a:rPr>
              <a:t>What is a SWOT Analysis?</a:t>
            </a:r>
            <a:endParaRPr sz="3200" dirty="0">
              <a:latin typeface="Arial Black" panose="020B0A04020102020204" pitchFamily="34" charset="0"/>
            </a:endParaRPr>
          </a:p>
        </p:txBody>
      </p:sp>
      <p:pic>
        <p:nvPicPr>
          <p:cNvPr id="10" name="Picture 2" descr="SWOT analysis game for training">
            <a:extLst>
              <a:ext uri="{FF2B5EF4-FFF2-40B4-BE49-F238E27FC236}">
                <a16:creationId xmlns:a16="http://schemas.microsoft.com/office/drawing/2014/main" id="{8113F139-C338-4C9C-9E0F-4528F1EFA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49" y="1960606"/>
            <a:ext cx="6732341" cy="372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72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12;p4"/>
          <p:cNvSpPr txBox="1">
            <a:spLocks noGrp="1"/>
          </p:cNvSpPr>
          <p:nvPr>
            <p:ph type="title"/>
          </p:nvPr>
        </p:nvSpPr>
        <p:spPr>
          <a:xfrm>
            <a:off x="546101" y="219075"/>
            <a:ext cx="4485832"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2800" dirty="0">
                <a:latin typeface="Arial Black" panose="020B0A04020102020204" pitchFamily="34" charset="0"/>
              </a:rPr>
              <a:t>SWOT stands for…</a:t>
            </a:r>
            <a:endParaRPr sz="2800" dirty="0">
              <a:latin typeface="Arial Black" panose="020B0A04020102020204" pitchFamily="34" charset="0"/>
            </a:endParaRPr>
          </a:p>
        </p:txBody>
      </p:sp>
      <p:sp>
        <p:nvSpPr>
          <p:cNvPr id="10" name="Content Placeholder 2">
            <a:extLst>
              <a:ext uri="{FF2B5EF4-FFF2-40B4-BE49-F238E27FC236}">
                <a16:creationId xmlns:a16="http://schemas.microsoft.com/office/drawing/2014/main" id="{B40C1F93-2686-4CF6-A15A-9E3ADC45D109}"/>
              </a:ext>
            </a:extLst>
          </p:cNvPr>
          <p:cNvSpPr txBox="1">
            <a:spLocks/>
          </p:cNvSpPr>
          <p:nvPr/>
        </p:nvSpPr>
        <p:spPr>
          <a:xfrm>
            <a:off x="1269878" y="2060252"/>
            <a:ext cx="3069530" cy="23874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fontAlgn="base"/>
            <a:r>
              <a:rPr lang="en-US" sz="3200" b="1"/>
              <a:t>Strengths</a:t>
            </a:r>
          </a:p>
          <a:p>
            <a:pPr fontAlgn="base"/>
            <a:r>
              <a:rPr lang="en-US" sz="3200" b="1"/>
              <a:t>Weaknesses</a:t>
            </a:r>
          </a:p>
          <a:p>
            <a:pPr fontAlgn="base"/>
            <a:r>
              <a:rPr lang="en-US" sz="3200" b="1"/>
              <a:t>Opportunities</a:t>
            </a:r>
          </a:p>
          <a:p>
            <a:pPr fontAlgn="base"/>
            <a:r>
              <a:rPr lang="en-US" sz="3200" b="1"/>
              <a:t>Threats</a:t>
            </a:r>
          </a:p>
          <a:p>
            <a:pPr marL="0" indent="0">
              <a:buFont typeface="Arial"/>
              <a:buNone/>
            </a:pPr>
            <a:endParaRPr lang="en-US" dirty="0"/>
          </a:p>
        </p:txBody>
      </p:sp>
      <p:pic>
        <p:nvPicPr>
          <p:cNvPr id="12" name="Picture 11">
            <a:extLst>
              <a:ext uri="{FF2B5EF4-FFF2-40B4-BE49-F238E27FC236}">
                <a16:creationId xmlns:a16="http://schemas.microsoft.com/office/drawing/2014/main" id="{8731ED58-BE51-47E4-A3B1-F8956CBBECB9}"/>
              </a:ext>
            </a:extLst>
          </p:cNvPr>
          <p:cNvPicPr>
            <a:picLocks noChangeAspect="1"/>
          </p:cNvPicPr>
          <p:nvPr/>
        </p:nvPicPr>
        <p:blipFill>
          <a:blip r:embed="rId5"/>
          <a:stretch>
            <a:fillRect/>
          </a:stretch>
        </p:blipFill>
        <p:spPr>
          <a:xfrm>
            <a:off x="4339408" y="762010"/>
            <a:ext cx="5854756" cy="5639959"/>
          </a:xfrm>
          <a:prstGeom prst="rect">
            <a:avLst/>
          </a:prstGeom>
        </p:spPr>
      </p:pic>
    </p:spTree>
    <p:extLst>
      <p:ext uri="{BB962C8B-B14F-4D97-AF65-F5344CB8AC3E}">
        <p14:creationId xmlns:p14="http://schemas.microsoft.com/office/powerpoint/2010/main" val="113273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9" name="Google Shape;112;p4"/>
          <p:cNvSpPr txBox="1">
            <a:spLocks noGrp="1"/>
          </p:cNvSpPr>
          <p:nvPr>
            <p:ph type="title"/>
          </p:nvPr>
        </p:nvSpPr>
        <p:spPr>
          <a:xfrm>
            <a:off x="546101" y="219075"/>
            <a:ext cx="4485832" cy="911225"/>
          </a:xfrm>
          <a:prstGeom prst="rect">
            <a:avLst/>
          </a:prstGeom>
          <a:noFill/>
          <a:ln>
            <a:noFill/>
          </a:ln>
        </p:spPr>
        <p:txBody>
          <a:bodyPr spcFirstLastPara="1" wrap="square" lIns="91425" tIns="45700" rIns="91425" bIns="45700" anchor="ctr" anchorCtr="0">
            <a:normAutofit/>
          </a:bodyPr>
          <a:lstStyle/>
          <a:p>
            <a:pPr lvl="0">
              <a:buSzPts val="4400"/>
            </a:pPr>
            <a:r>
              <a:rPr lang="en-US" sz="2800" dirty="0">
                <a:latin typeface="Arial Black" panose="020B0A04020102020204" pitchFamily="34" charset="0"/>
              </a:rPr>
              <a:t>Strengths</a:t>
            </a:r>
            <a:endParaRPr sz="2800" dirty="0">
              <a:latin typeface="Arial Black" panose="020B0A04020102020204" pitchFamily="34" charset="0"/>
            </a:endParaRPr>
          </a:p>
        </p:txBody>
      </p:sp>
      <p:sp>
        <p:nvSpPr>
          <p:cNvPr id="11" name="Content Placeholder 7">
            <a:extLst>
              <a:ext uri="{FF2B5EF4-FFF2-40B4-BE49-F238E27FC236}">
                <a16:creationId xmlns:a16="http://schemas.microsoft.com/office/drawing/2014/main" id="{40B25663-D98D-41B9-9C26-0E367E8CAB26}"/>
              </a:ext>
            </a:extLst>
          </p:cNvPr>
          <p:cNvSpPr txBox="1">
            <a:spLocks/>
          </p:cNvSpPr>
          <p:nvPr/>
        </p:nvSpPr>
        <p:spPr>
          <a:xfrm>
            <a:off x="546101" y="1911442"/>
            <a:ext cx="3970481" cy="20184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3600" b="1" dirty="0"/>
              <a:t>Abilities &amp; Skills</a:t>
            </a:r>
          </a:p>
          <a:p>
            <a:r>
              <a:rPr lang="en-US" sz="3600" b="1" dirty="0"/>
              <a:t>Experience</a:t>
            </a:r>
          </a:p>
          <a:p>
            <a:r>
              <a:rPr lang="en-US" sz="3600" b="1" dirty="0"/>
              <a:t>Knowledge</a:t>
            </a:r>
          </a:p>
          <a:p>
            <a:r>
              <a:rPr lang="en-US" sz="3600" b="1" dirty="0"/>
              <a:t>Resources</a:t>
            </a:r>
          </a:p>
        </p:txBody>
      </p:sp>
      <p:pic>
        <p:nvPicPr>
          <p:cNvPr id="13" name="Picture 2" descr="SWOT personal strengths">
            <a:extLst>
              <a:ext uri="{FF2B5EF4-FFF2-40B4-BE49-F238E27FC236}">
                <a16:creationId xmlns:a16="http://schemas.microsoft.com/office/drawing/2014/main" id="{89255938-51AC-47F6-9E58-AF4684A21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923" y="1601369"/>
            <a:ext cx="71437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3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1" name="Google Shape;112;p4"/>
          <p:cNvSpPr txBox="1">
            <a:spLocks noGrp="1"/>
          </p:cNvSpPr>
          <p:nvPr>
            <p:ph type="title"/>
          </p:nvPr>
        </p:nvSpPr>
        <p:spPr>
          <a:xfrm>
            <a:off x="546100" y="219075"/>
            <a:ext cx="4486275"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Weaknesses</a:t>
            </a:r>
            <a:endParaRPr sz="4000" dirty="0">
              <a:latin typeface="Arial Black" panose="020B0A04020102020204" pitchFamily="34" charset="0"/>
            </a:endParaRPr>
          </a:p>
        </p:txBody>
      </p:sp>
      <p:pic>
        <p:nvPicPr>
          <p:cNvPr id="13" name="Picture 2" descr="SWOT weaknesses">
            <a:extLst>
              <a:ext uri="{FF2B5EF4-FFF2-40B4-BE49-F238E27FC236}">
                <a16:creationId xmlns:a16="http://schemas.microsoft.com/office/drawing/2014/main" id="{DC6B1679-4D24-46D3-8A88-0ABD984094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14500"/>
            <a:ext cx="6667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7">
            <a:extLst>
              <a:ext uri="{FF2B5EF4-FFF2-40B4-BE49-F238E27FC236}">
                <a16:creationId xmlns:a16="http://schemas.microsoft.com/office/drawing/2014/main" id="{C422A8B6-4B60-4D8A-99FB-65F982F6E1F4}"/>
              </a:ext>
            </a:extLst>
          </p:cNvPr>
          <p:cNvSpPr txBox="1">
            <a:spLocks/>
          </p:cNvSpPr>
          <p:nvPr/>
        </p:nvSpPr>
        <p:spPr>
          <a:xfrm>
            <a:off x="7745905" y="1927605"/>
            <a:ext cx="4035097" cy="338721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3500" b="1" dirty="0"/>
              <a:t>Resources needed</a:t>
            </a:r>
          </a:p>
          <a:p>
            <a:r>
              <a:rPr lang="en-US" sz="3500" b="1" dirty="0"/>
              <a:t>Skills/Abilities needed</a:t>
            </a:r>
          </a:p>
          <a:p>
            <a:r>
              <a:rPr lang="en-US" sz="3500" b="1" dirty="0"/>
              <a:t>Contacts/Partners needed</a:t>
            </a:r>
          </a:p>
          <a:p>
            <a:r>
              <a:rPr lang="en-US" sz="3500" b="1" dirty="0"/>
              <a:t>Limitations</a:t>
            </a:r>
          </a:p>
          <a:p>
            <a:endParaRPr lang="en-US" b="1" dirty="0"/>
          </a:p>
        </p:txBody>
      </p:sp>
    </p:spTree>
    <p:extLst>
      <p:ext uri="{BB962C8B-B14F-4D97-AF65-F5344CB8AC3E}">
        <p14:creationId xmlns:p14="http://schemas.microsoft.com/office/powerpoint/2010/main" val="221958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2" name="Google Shape;112;p4"/>
          <p:cNvSpPr txBox="1">
            <a:spLocks noGrp="1"/>
          </p:cNvSpPr>
          <p:nvPr>
            <p:ph type="title"/>
          </p:nvPr>
        </p:nvSpPr>
        <p:spPr>
          <a:xfrm>
            <a:off x="546100" y="219075"/>
            <a:ext cx="4486275" cy="91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Rounded"/>
              <a:buNone/>
            </a:pPr>
            <a:r>
              <a:rPr lang="en-US" sz="4000" dirty="0">
                <a:latin typeface="Arial Black" panose="020B0A04020102020204" pitchFamily="34" charset="0"/>
              </a:rPr>
              <a:t>Opportunities</a:t>
            </a:r>
            <a:endParaRPr sz="4000" dirty="0">
              <a:latin typeface="Arial Black" panose="020B0A04020102020204" pitchFamily="34" charset="0"/>
            </a:endParaRPr>
          </a:p>
        </p:txBody>
      </p:sp>
      <p:sp>
        <p:nvSpPr>
          <p:cNvPr id="15" name="Content Placeholder 7">
            <a:extLst>
              <a:ext uri="{FF2B5EF4-FFF2-40B4-BE49-F238E27FC236}">
                <a16:creationId xmlns:a16="http://schemas.microsoft.com/office/drawing/2014/main" id="{1D5BA3F6-A64F-4608-8433-02555E39DCE8}"/>
              </a:ext>
            </a:extLst>
          </p:cNvPr>
          <p:cNvSpPr txBox="1">
            <a:spLocks/>
          </p:cNvSpPr>
          <p:nvPr/>
        </p:nvSpPr>
        <p:spPr>
          <a:xfrm>
            <a:off x="655926" y="1822059"/>
            <a:ext cx="3722111" cy="20184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3200" b="1" dirty="0"/>
              <a:t>Positive trends</a:t>
            </a:r>
          </a:p>
          <a:p>
            <a:r>
              <a:rPr lang="en-US" sz="3200" b="1" dirty="0"/>
              <a:t>Support</a:t>
            </a:r>
          </a:p>
          <a:p>
            <a:r>
              <a:rPr lang="en-US" sz="3200" b="1" dirty="0"/>
              <a:t>Networking</a:t>
            </a:r>
          </a:p>
          <a:p>
            <a:r>
              <a:rPr lang="en-US" sz="3200" b="1" dirty="0"/>
              <a:t>Training available</a:t>
            </a:r>
          </a:p>
          <a:p>
            <a:r>
              <a:rPr lang="en-US" sz="3200" b="1" dirty="0"/>
              <a:t>Technology</a:t>
            </a:r>
          </a:p>
        </p:txBody>
      </p:sp>
      <p:pic>
        <p:nvPicPr>
          <p:cNvPr id="16" name="Picture 2" descr="SWOT opportunities">
            <a:extLst>
              <a:ext uri="{FF2B5EF4-FFF2-40B4-BE49-F238E27FC236}">
                <a16:creationId xmlns:a16="http://schemas.microsoft.com/office/drawing/2014/main" id="{48136AF7-D0E7-4B76-8C5C-A6EBB2964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160" y="1984318"/>
            <a:ext cx="6667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8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49876"/>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1" name="Google Shape;112;p4"/>
          <p:cNvSpPr txBox="1">
            <a:spLocks noGrp="1"/>
          </p:cNvSpPr>
          <p:nvPr>
            <p:ph type="title"/>
          </p:nvPr>
        </p:nvSpPr>
        <p:spPr>
          <a:xfrm>
            <a:off x="546100" y="219075"/>
            <a:ext cx="4486275" cy="911225"/>
          </a:xfrm>
          <a:prstGeom prst="rect">
            <a:avLst/>
          </a:prstGeom>
          <a:noFill/>
          <a:ln>
            <a:noFill/>
          </a:ln>
        </p:spPr>
        <p:txBody>
          <a:bodyPr spcFirstLastPara="1" wrap="square" lIns="91425" tIns="45700" rIns="91425" bIns="45700" anchor="ctr" anchorCtr="0">
            <a:normAutofit/>
          </a:bodyPr>
          <a:lstStyle/>
          <a:p>
            <a:pPr lvl="0">
              <a:buSzPts val="4400"/>
            </a:pPr>
            <a:r>
              <a:rPr lang="en-US" sz="4000" dirty="0">
                <a:latin typeface="Arial Black" panose="020B0A04020102020204" pitchFamily="34" charset="0"/>
              </a:rPr>
              <a:t>Threats</a:t>
            </a:r>
            <a:endParaRPr sz="4000" dirty="0">
              <a:latin typeface="Arial Black" panose="020B0A04020102020204" pitchFamily="34" charset="0"/>
            </a:endParaRPr>
          </a:p>
        </p:txBody>
      </p:sp>
      <p:pic>
        <p:nvPicPr>
          <p:cNvPr id="12" name="Picture 2" descr="SWOT analysis activity for teachers">
            <a:extLst>
              <a:ext uri="{FF2B5EF4-FFF2-40B4-BE49-F238E27FC236}">
                <a16:creationId xmlns:a16="http://schemas.microsoft.com/office/drawing/2014/main" id="{CE0272FD-5B8A-4249-8C00-1B47C4B8C2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245" y="1474017"/>
            <a:ext cx="7143750" cy="4105275"/>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7">
            <a:extLst>
              <a:ext uri="{FF2B5EF4-FFF2-40B4-BE49-F238E27FC236}">
                <a16:creationId xmlns:a16="http://schemas.microsoft.com/office/drawing/2014/main" id="{8AF8234C-7C63-42F2-9E4D-F22DC79BDC46}"/>
              </a:ext>
            </a:extLst>
          </p:cNvPr>
          <p:cNvSpPr txBox="1">
            <a:spLocks/>
          </p:cNvSpPr>
          <p:nvPr/>
        </p:nvSpPr>
        <p:spPr>
          <a:xfrm>
            <a:off x="8276024" y="2258763"/>
            <a:ext cx="3621943" cy="20184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3200" b="1" dirty="0"/>
              <a:t>Risks</a:t>
            </a:r>
          </a:p>
          <a:p>
            <a:r>
              <a:rPr lang="en-US" sz="3200" b="1" dirty="0"/>
              <a:t>Change in circumstances</a:t>
            </a:r>
          </a:p>
          <a:p>
            <a:r>
              <a:rPr lang="en-US" sz="3200" b="1" dirty="0"/>
              <a:t>Obstacles</a:t>
            </a:r>
          </a:p>
        </p:txBody>
      </p:sp>
    </p:spTree>
    <p:extLst>
      <p:ext uri="{BB962C8B-B14F-4D97-AF65-F5344CB8AC3E}">
        <p14:creationId xmlns:p14="http://schemas.microsoft.com/office/powerpoint/2010/main" val="77419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1" name="Google Shape;112;p4"/>
          <p:cNvSpPr txBox="1">
            <a:spLocks noGrp="1"/>
          </p:cNvSpPr>
          <p:nvPr>
            <p:ph type="title"/>
          </p:nvPr>
        </p:nvSpPr>
        <p:spPr>
          <a:xfrm>
            <a:off x="192694" y="236537"/>
            <a:ext cx="10371513" cy="911225"/>
          </a:xfrm>
          <a:prstGeom prst="rect">
            <a:avLst/>
          </a:prstGeom>
          <a:noFill/>
          <a:ln>
            <a:noFill/>
          </a:ln>
        </p:spPr>
        <p:txBody>
          <a:bodyPr spcFirstLastPara="1" wrap="square" lIns="91425" tIns="45700" rIns="91425" bIns="45700" anchor="ctr" anchorCtr="0">
            <a:noAutofit/>
          </a:bodyPr>
          <a:lstStyle/>
          <a:p>
            <a:pPr lvl="0">
              <a:buSzPts val="4400"/>
            </a:pPr>
            <a:r>
              <a:rPr lang="en-US" sz="3200" b="1" dirty="0">
                <a:solidFill>
                  <a:schemeClr val="accent6">
                    <a:lumMod val="75000"/>
                  </a:schemeClr>
                </a:solidFill>
                <a:latin typeface="Arial Rounded"/>
                <a:ea typeface="Arial Rounded"/>
                <a:cs typeface="Arial Rounded"/>
                <a:sym typeface="Arial Rounded"/>
              </a:rPr>
              <a:t>Breakout session 2: SWOT ANALYSING OUR SLT									20 </a:t>
            </a:r>
            <a:r>
              <a:rPr lang="en-US" sz="3200" b="1" dirty="0" err="1">
                <a:solidFill>
                  <a:schemeClr val="accent6">
                    <a:lumMod val="75000"/>
                  </a:schemeClr>
                </a:solidFill>
                <a:latin typeface="Arial Rounded"/>
                <a:ea typeface="Arial Rounded"/>
                <a:cs typeface="Arial Rounded"/>
                <a:sym typeface="Arial Rounded"/>
              </a:rPr>
              <a:t>mins</a:t>
            </a:r>
            <a:endParaRPr sz="3200" dirty="0">
              <a:latin typeface="Arial Black" panose="020B0A04020102020204" pitchFamily="34" charset="0"/>
            </a:endParaRPr>
          </a:p>
        </p:txBody>
      </p:sp>
      <p:sp>
        <p:nvSpPr>
          <p:cNvPr id="13" name="TextBox 12">
            <a:extLst>
              <a:ext uri="{FF2B5EF4-FFF2-40B4-BE49-F238E27FC236}">
                <a16:creationId xmlns:a16="http://schemas.microsoft.com/office/drawing/2014/main" id="{9211ACFA-BE48-48D9-8F0C-E28EE451045B}"/>
              </a:ext>
            </a:extLst>
          </p:cNvPr>
          <p:cNvSpPr txBox="1"/>
          <p:nvPr/>
        </p:nvSpPr>
        <p:spPr>
          <a:xfrm>
            <a:off x="385087" y="1926098"/>
            <a:ext cx="11150083" cy="4062651"/>
          </a:xfrm>
          <a:prstGeom prst="rect">
            <a:avLst/>
          </a:prstGeom>
          <a:noFill/>
        </p:spPr>
        <p:txBody>
          <a:bodyPr wrap="square" rtlCol="0">
            <a:spAutoFit/>
          </a:bodyPr>
          <a:lstStyle/>
          <a:p>
            <a:pPr marL="342900" indent="-342900">
              <a:buFont typeface="+mj-lt"/>
              <a:buAutoNum type="arabicPeriod"/>
            </a:pPr>
            <a:r>
              <a:rPr lang="en-US" sz="2400" b="1" dirty="0"/>
              <a:t>Divide into 2 groups.</a:t>
            </a:r>
          </a:p>
          <a:p>
            <a:pPr marL="342900" indent="-342900">
              <a:buFont typeface="+mj-lt"/>
              <a:buAutoNum type="arabicPeriod"/>
            </a:pPr>
            <a:r>
              <a:rPr lang="en-US" sz="2400" b="1" dirty="0"/>
              <a:t>Work on each quadrant of the SWOT analysis diagram.</a:t>
            </a:r>
          </a:p>
          <a:p>
            <a:pPr marL="800100" lvl="1" indent="-342900">
              <a:buFontTx/>
              <a:buChar char="-"/>
            </a:pPr>
            <a:r>
              <a:rPr lang="en-US" sz="2400" b="1" dirty="0"/>
              <a:t>Fill in the spaces in relation to our responsibilities as senior leaders.</a:t>
            </a:r>
          </a:p>
          <a:p>
            <a:pPr marL="800100" lvl="1" indent="-342900">
              <a:buFontTx/>
              <a:buChar char="-"/>
            </a:pPr>
            <a:r>
              <a:rPr lang="en-US" sz="2400" b="1" dirty="0"/>
              <a:t>What are the priority areas?</a:t>
            </a:r>
          </a:p>
          <a:p>
            <a:pPr marL="800100" lvl="1" indent="-342900">
              <a:buFontTx/>
              <a:buChar char="-"/>
            </a:pPr>
            <a:r>
              <a:rPr lang="en-US" sz="2400" b="1" dirty="0"/>
              <a:t>Name the major risks?</a:t>
            </a:r>
          </a:p>
          <a:p>
            <a:pPr marL="800100" lvl="1" indent="-342900">
              <a:buFontTx/>
              <a:buChar char="-"/>
            </a:pPr>
            <a:r>
              <a:rPr lang="en-US" sz="2400" b="1" dirty="0"/>
              <a:t>How do you mitigate the risks?</a:t>
            </a:r>
          </a:p>
          <a:p>
            <a:r>
              <a:rPr lang="en-US" sz="2400" b="1" dirty="0"/>
              <a:t>3. Revisit your goals. Align the goals with the SWOT Analysis.</a:t>
            </a:r>
          </a:p>
          <a:p>
            <a:r>
              <a:rPr lang="en-US" sz="2400" b="1" dirty="0"/>
              <a:t>4. Share this output with the workshop group. </a:t>
            </a:r>
          </a:p>
          <a:p>
            <a:r>
              <a:rPr lang="en-US" sz="2400" b="1"/>
              <a:t>5. Save </a:t>
            </a:r>
            <a:r>
              <a:rPr lang="en-US" sz="2400" b="1" dirty="0"/>
              <a:t>a copy for our strategic planning sessions.</a:t>
            </a:r>
          </a:p>
          <a:p>
            <a:endParaRPr lang="en-US" sz="2800" b="1" dirty="0"/>
          </a:p>
          <a:p>
            <a:endParaRPr lang="en-US" sz="1400" b="1" dirty="0"/>
          </a:p>
        </p:txBody>
      </p:sp>
    </p:spTree>
    <p:extLst>
      <p:ext uri="{BB962C8B-B14F-4D97-AF65-F5344CB8AC3E}">
        <p14:creationId xmlns:p14="http://schemas.microsoft.com/office/powerpoint/2010/main" val="3568251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1" name="Google Shape;112;p4"/>
          <p:cNvSpPr txBox="1">
            <a:spLocks noGrp="1"/>
          </p:cNvSpPr>
          <p:nvPr>
            <p:ph type="title"/>
          </p:nvPr>
        </p:nvSpPr>
        <p:spPr>
          <a:xfrm>
            <a:off x="1916508" y="249237"/>
            <a:ext cx="5903306" cy="911225"/>
          </a:xfrm>
          <a:prstGeom prst="rect">
            <a:avLst/>
          </a:prstGeom>
          <a:noFill/>
          <a:ln>
            <a:noFill/>
          </a:ln>
        </p:spPr>
        <p:txBody>
          <a:bodyPr spcFirstLastPara="1" wrap="square" lIns="91425" tIns="45700" rIns="91425" bIns="45700" anchor="ctr" anchorCtr="0">
            <a:noAutofit/>
          </a:bodyPr>
          <a:lstStyle/>
          <a:p>
            <a:pPr lvl="0">
              <a:buSzPts val="4400"/>
            </a:pPr>
            <a:r>
              <a:rPr lang="en-US" sz="3200" dirty="0">
                <a:latin typeface="Arial Black" panose="020B0A04020102020204" pitchFamily="34" charset="0"/>
              </a:rPr>
              <a:t>Themes &amp; Components</a:t>
            </a:r>
            <a:endParaRPr sz="3200" dirty="0">
              <a:latin typeface="Arial Black" panose="020B0A04020102020204" pitchFamily="34" charset="0"/>
            </a:endParaRPr>
          </a:p>
        </p:txBody>
      </p:sp>
      <p:sp>
        <p:nvSpPr>
          <p:cNvPr id="2" name="TextBox 1">
            <a:extLst>
              <a:ext uri="{FF2B5EF4-FFF2-40B4-BE49-F238E27FC236}">
                <a16:creationId xmlns:a16="http://schemas.microsoft.com/office/drawing/2014/main" id="{53699AB8-C53D-4638-9C26-DCE2877D57EE}"/>
              </a:ext>
            </a:extLst>
          </p:cNvPr>
          <p:cNvSpPr txBox="1"/>
          <p:nvPr/>
        </p:nvSpPr>
        <p:spPr>
          <a:xfrm>
            <a:off x="428789" y="2536399"/>
            <a:ext cx="4670376" cy="13849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sz="2800" dirty="0"/>
              <a:t>Learner-centeredness</a:t>
            </a:r>
          </a:p>
          <a:p>
            <a:pPr marL="285750" indent="-285750">
              <a:buFont typeface="Arial" panose="020B0604020202020204" pitchFamily="34" charset="0"/>
              <a:buChar char="•"/>
            </a:pPr>
            <a:r>
              <a:rPr lang="en-US" sz="2800" dirty="0"/>
              <a:t>Continuous improvement</a:t>
            </a:r>
          </a:p>
          <a:p>
            <a:pPr marL="285750" indent="-285750">
              <a:buFont typeface="Arial" panose="020B0604020202020204" pitchFamily="34" charset="0"/>
              <a:buChar char="•"/>
            </a:pPr>
            <a:r>
              <a:rPr lang="en-US" sz="2800" dirty="0"/>
              <a:t>Best practices</a:t>
            </a:r>
          </a:p>
        </p:txBody>
      </p:sp>
      <p:sp>
        <p:nvSpPr>
          <p:cNvPr id="12" name="TextBox 11">
            <a:extLst>
              <a:ext uri="{FF2B5EF4-FFF2-40B4-BE49-F238E27FC236}">
                <a16:creationId xmlns:a16="http://schemas.microsoft.com/office/drawing/2014/main" id="{6163D5AB-EBA4-4F7B-B940-8322262E03E6}"/>
              </a:ext>
            </a:extLst>
          </p:cNvPr>
          <p:cNvSpPr txBox="1"/>
          <p:nvPr/>
        </p:nvSpPr>
        <p:spPr>
          <a:xfrm>
            <a:off x="5589434" y="1409699"/>
            <a:ext cx="5051672" cy="483209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285750" lvl="0" indent="-285750">
              <a:buFont typeface="Arial" panose="020B0604020202020204" pitchFamily="34" charset="0"/>
              <a:buChar char="•"/>
            </a:pPr>
            <a:r>
              <a:rPr lang="en-US" sz="2800" dirty="0"/>
              <a:t>Learning experiences;</a:t>
            </a:r>
          </a:p>
          <a:p>
            <a:pPr marL="285750" lvl="0" indent="-285750">
              <a:buFont typeface="Arial" panose="020B0604020202020204" pitchFamily="34" charset="0"/>
              <a:buChar char="•"/>
            </a:pPr>
            <a:r>
              <a:rPr lang="en-US" sz="2800" dirty="0"/>
              <a:t>Board Governance Plan;</a:t>
            </a:r>
          </a:p>
          <a:p>
            <a:pPr marL="285750" lvl="0" indent="-285750">
              <a:buFont typeface="Arial" panose="020B0604020202020204" pitchFamily="34" charset="0"/>
              <a:buChar char="•"/>
            </a:pPr>
            <a:r>
              <a:rPr lang="en-US" sz="2800" dirty="0"/>
              <a:t>Human resources;</a:t>
            </a:r>
          </a:p>
          <a:p>
            <a:pPr marL="285750" lvl="0" indent="-285750">
              <a:buFont typeface="Arial" panose="020B0604020202020204" pitchFamily="34" charset="0"/>
              <a:buChar char="•"/>
            </a:pPr>
            <a:r>
              <a:rPr lang="en-US" sz="2800" dirty="0"/>
              <a:t>Financial management;</a:t>
            </a:r>
          </a:p>
          <a:p>
            <a:pPr marL="285750" lvl="0" indent="-285750">
              <a:buFont typeface="Arial" panose="020B0604020202020204" pitchFamily="34" charset="0"/>
              <a:buChar char="•"/>
            </a:pPr>
            <a:r>
              <a:rPr lang="en-US" sz="2800" dirty="0"/>
              <a:t>Enrollment management and student services &amp; Security</a:t>
            </a:r>
          </a:p>
          <a:p>
            <a:pPr marL="285750" lvl="0" indent="-285750">
              <a:buFont typeface="Arial" panose="020B0604020202020204" pitchFamily="34" charset="0"/>
              <a:buChar char="•"/>
            </a:pPr>
            <a:r>
              <a:rPr lang="en-US" sz="2800" dirty="0"/>
              <a:t>Information Technology; </a:t>
            </a:r>
          </a:p>
          <a:p>
            <a:pPr marL="285750" lvl="0" indent="-285750">
              <a:buFont typeface="Arial" panose="020B0604020202020204" pitchFamily="34" charset="0"/>
              <a:buChar char="•"/>
            </a:pPr>
            <a:r>
              <a:rPr lang="en-US" sz="2800" dirty="0"/>
              <a:t>Research and Community Outreach; and</a:t>
            </a:r>
          </a:p>
          <a:p>
            <a:pPr marL="285750" lvl="0" indent="-285750">
              <a:buFont typeface="Arial" panose="020B0604020202020204" pitchFamily="34" charset="0"/>
              <a:buChar char="•"/>
            </a:pPr>
            <a:r>
              <a:rPr lang="en-US" sz="2800" dirty="0"/>
              <a:t>Facilities and Maintenance.</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859318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grpSp>
        <p:nvGrpSpPr>
          <p:cNvPr id="36" name="Group 35">
            <a:extLst>
              <a:ext uri="{FF2B5EF4-FFF2-40B4-BE49-F238E27FC236}">
                <a16:creationId xmlns:a16="http://schemas.microsoft.com/office/drawing/2014/main" id="{4B0AA588-DB0B-4B8F-9571-49F1D4A1B808}"/>
              </a:ext>
            </a:extLst>
          </p:cNvPr>
          <p:cNvGrpSpPr/>
          <p:nvPr/>
        </p:nvGrpSpPr>
        <p:grpSpPr>
          <a:xfrm>
            <a:off x="1971676" y="585788"/>
            <a:ext cx="8248652" cy="5686425"/>
            <a:chOff x="0" y="0"/>
            <a:chExt cx="8249054" cy="5686425"/>
          </a:xfrm>
        </p:grpSpPr>
        <p:sp>
          <p:nvSpPr>
            <p:cNvPr id="37" name="Text Box 2">
              <a:extLst>
                <a:ext uri="{FF2B5EF4-FFF2-40B4-BE49-F238E27FC236}">
                  <a16:creationId xmlns:a16="http://schemas.microsoft.com/office/drawing/2014/main" id="{CDAA4DF4-2156-4046-8078-923FD0B84CA1}"/>
                </a:ext>
              </a:extLst>
            </p:cNvPr>
            <p:cNvSpPr txBox="1">
              <a:spLocks noChangeArrowheads="1"/>
            </p:cNvSpPr>
            <p:nvPr/>
          </p:nvSpPr>
          <p:spPr bwMode="auto">
            <a:xfrm>
              <a:off x="3857625" y="0"/>
              <a:ext cx="819012" cy="352425"/>
            </a:xfrm>
            <a:prstGeom prst="rect">
              <a:avLst/>
            </a:prstGeom>
            <a:solidFill>
              <a:schemeClr val="accent6">
                <a:lumMod val="40000"/>
                <a:lumOff val="6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MISSION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6ECB4229-DD88-4FFA-A4F5-E8BA71094A83}"/>
                </a:ext>
              </a:extLst>
            </p:cNvPr>
            <p:cNvCxnSpPr/>
            <p:nvPr/>
          </p:nvCxnSpPr>
          <p:spPr>
            <a:xfrm>
              <a:off x="4267200" y="352425"/>
              <a:ext cx="0" cy="50482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2">
              <a:extLst>
                <a:ext uri="{FF2B5EF4-FFF2-40B4-BE49-F238E27FC236}">
                  <a16:creationId xmlns:a16="http://schemas.microsoft.com/office/drawing/2014/main" id="{6B3A0E07-939A-487F-BC75-7A8EF1AC5CD2}"/>
                </a:ext>
              </a:extLst>
            </p:cNvPr>
            <p:cNvSpPr txBox="1">
              <a:spLocks noChangeArrowheads="1"/>
            </p:cNvSpPr>
            <p:nvPr/>
          </p:nvSpPr>
          <p:spPr bwMode="auto">
            <a:xfrm>
              <a:off x="2962275" y="847725"/>
              <a:ext cx="2933897" cy="352425"/>
            </a:xfrm>
            <a:prstGeom prst="rect">
              <a:avLst/>
            </a:prstGeom>
            <a:solidFill>
              <a:schemeClr val="accent5">
                <a:lumMod val="20000"/>
                <a:lumOff val="8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INTEGRATED EDUCATION MASTER PLAN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FF44566F-8EC7-4127-A97E-A4CE93E4AA16}"/>
                </a:ext>
              </a:extLst>
            </p:cNvPr>
            <p:cNvCxnSpPr/>
            <p:nvPr/>
          </p:nvCxnSpPr>
          <p:spPr>
            <a:xfrm>
              <a:off x="4229100" y="1200150"/>
              <a:ext cx="102218" cy="381000"/>
            </a:xfrm>
            <a:prstGeom prst="straightConnector1">
              <a:avLst/>
            </a:prstGeom>
            <a:noFill/>
            <a:ln w="6350" cap="flat" cmpd="sng" algn="ctr">
              <a:solidFill>
                <a:schemeClr val="accent1">
                  <a:lumMod val="75000"/>
                </a:schemeClr>
              </a:solidFill>
              <a:prstDash val="solid"/>
              <a:miter lim="800000"/>
              <a:tailEnd type="triangle"/>
            </a:ln>
            <a:effectLst/>
          </p:spPr>
        </p:cxnSp>
        <p:sp>
          <p:nvSpPr>
            <p:cNvPr id="41" name="Text Box 2">
              <a:extLst>
                <a:ext uri="{FF2B5EF4-FFF2-40B4-BE49-F238E27FC236}">
                  <a16:creationId xmlns:a16="http://schemas.microsoft.com/office/drawing/2014/main" id="{FC3FABE5-CE6B-41B7-AF32-9CEE2120860D}"/>
                </a:ext>
              </a:extLst>
            </p:cNvPr>
            <p:cNvSpPr txBox="1">
              <a:spLocks noChangeArrowheads="1"/>
            </p:cNvSpPr>
            <p:nvPr/>
          </p:nvSpPr>
          <p:spPr bwMode="auto">
            <a:xfrm>
              <a:off x="3629025" y="1590675"/>
              <a:ext cx="1304705" cy="352425"/>
            </a:xfrm>
            <a:prstGeom prst="rect">
              <a:avLst/>
            </a:prstGeom>
            <a:solidFill>
              <a:schemeClr val="accent2">
                <a:lumMod val="40000"/>
                <a:lumOff val="6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PLAN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CA71A0A7-1BA7-430A-A726-009505C53F84}"/>
                </a:ext>
              </a:extLst>
            </p:cNvPr>
            <p:cNvCxnSpPr/>
            <p:nvPr/>
          </p:nvCxnSpPr>
          <p:spPr>
            <a:xfrm>
              <a:off x="4229100" y="1943100"/>
              <a:ext cx="199991" cy="495300"/>
            </a:xfrm>
            <a:prstGeom prst="straightConnector1">
              <a:avLst/>
            </a:prstGeom>
            <a:noFill/>
            <a:ln w="6350" cap="flat" cmpd="sng" algn="ctr">
              <a:solidFill>
                <a:schemeClr val="accent1">
                  <a:lumMod val="75000"/>
                </a:schemeClr>
              </a:solidFill>
              <a:prstDash val="solid"/>
              <a:miter lim="800000"/>
              <a:tailEnd type="triangle"/>
            </a:ln>
            <a:effectLst/>
          </p:spPr>
        </p:cxnSp>
        <p:sp>
          <p:nvSpPr>
            <p:cNvPr id="43" name="Right Brace 42">
              <a:extLst>
                <a:ext uri="{FF2B5EF4-FFF2-40B4-BE49-F238E27FC236}">
                  <a16:creationId xmlns:a16="http://schemas.microsoft.com/office/drawing/2014/main" id="{3567F072-B552-4FB0-A2B1-B2FB6D578B97}"/>
                </a:ext>
              </a:extLst>
            </p:cNvPr>
            <p:cNvSpPr/>
            <p:nvPr/>
          </p:nvSpPr>
          <p:spPr>
            <a:xfrm rot="5400000">
              <a:off x="3943350" y="1552575"/>
              <a:ext cx="574674" cy="6713537"/>
            </a:xfrm>
            <a:prstGeom prst="rightBrace">
              <a:avLst>
                <a:gd name="adj1" fmla="val 0"/>
                <a:gd name="adj2" fmla="val 5000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Text Box 2">
              <a:extLst>
                <a:ext uri="{FF2B5EF4-FFF2-40B4-BE49-F238E27FC236}">
                  <a16:creationId xmlns:a16="http://schemas.microsoft.com/office/drawing/2014/main" id="{64A6C929-ED27-4A1C-90E2-68706BFF2DC6}"/>
                </a:ext>
              </a:extLst>
            </p:cNvPr>
            <p:cNvSpPr txBox="1">
              <a:spLocks noChangeArrowheads="1"/>
            </p:cNvSpPr>
            <p:nvPr/>
          </p:nvSpPr>
          <p:spPr bwMode="auto">
            <a:xfrm>
              <a:off x="3333750" y="2438400"/>
              <a:ext cx="1695815" cy="352425"/>
            </a:xfrm>
            <a:prstGeom prst="rect">
              <a:avLst/>
            </a:prstGeom>
            <a:solidFill>
              <a:srgbClr val="7030A0"/>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LEARNING EXPERIENCES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5" name="Straight Arrow Connector 44">
              <a:extLst>
                <a:ext uri="{FF2B5EF4-FFF2-40B4-BE49-F238E27FC236}">
                  <a16:creationId xmlns:a16="http://schemas.microsoft.com/office/drawing/2014/main" id="{DB9D469F-EDFC-422D-A1AB-6A517AB34245}"/>
                </a:ext>
              </a:extLst>
            </p:cNvPr>
            <p:cNvCxnSpPr/>
            <p:nvPr/>
          </p:nvCxnSpPr>
          <p:spPr>
            <a:xfrm>
              <a:off x="4381500" y="2819400"/>
              <a:ext cx="114281" cy="238125"/>
            </a:xfrm>
            <a:prstGeom prst="straightConnector1">
              <a:avLst/>
            </a:prstGeom>
            <a:noFill/>
            <a:ln w="6350" cap="flat" cmpd="sng" algn="ctr">
              <a:solidFill>
                <a:schemeClr val="accent1">
                  <a:lumMod val="75000"/>
                </a:schemeClr>
              </a:solidFill>
              <a:prstDash val="solid"/>
              <a:miter lim="800000"/>
              <a:tailEnd type="triangle"/>
            </a:ln>
            <a:effectLst/>
          </p:spPr>
        </p:cxnSp>
        <p:cxnSp>
          <p:nvCxnSpPr>
            <p:cNvPr id="46" name="Straight Connector 45">
              <a:extLst>
                <a:ext uri="{FF2B5EF4-FFF2-40B4-BE49-F238E27FC236}">
                  <a16:creationId xmlns:a16="http://schemas.microsoft.com/office/drawing/2014/main" id="{5CC3EA52-2221-47ED-8CA6-FE1C88E0A2EB}"/>
                </a:ext>
              </a:extLst>
            </p:cNvPr>
            <p:cNvCxnSpPr/>
            <p:nvPr/>
          </p:nvCxnSpPr>
          <p:spPr>
            <a:xfrm flipV="1">
              <a:off x="447675" y="3076575"/>
              <a:ext cx="7010400" cy="1905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D7880A7-7375-4A75-A3D6-00B73D9BAAC2}"/>
                </a:ext>
              </a:extLst>
            </p:cNvPr>
            <p:cNvCxnSpPr/>
            <p:nvPr/>
          </p:nvCxnSpPr>
          <p:spPr>
            <a:xfrm>
              <a:off x="1504950" y="3105150"/>
              <a:ext cx="180975" cy="714375"/>
            </a:xfrm>
            <a:prstGeom prst="straightConnector1">
              <a:avLst/>
            </a:prstGeom>
            <a:noFill/>
            <a:ln w="6350" cap="flat" cmpd="sng" algn="ctr">
              <a:solidFill>
                <a:schemeClr val="accent1">
                  <a:lumMod val="75000"/>
                </a:schemeClr>
              </a:solidFill>
              <a:prstDash val="solid"/>
              <a:miter lim="800000"/>
              <a:tailEnd type="triangle"/>
            </a:ln>
            <a:effectLst/>
          </p:spPr>
        </p:cxnSp>
        <p:cxnSp>
          <p:nvCxnSpPr>
            <p:cNvPr id="48" name="Straight Arrow Connector 47">
              <a:extLst>
                <a:ext uri="{FF2B5EF4-FFF2-40B4-BE49-F238E27FC236}">
                  <a16:creationId xmlns:a16="http://schemas.microsoft.com/office/drawing/2014/main" id="{3982569B-D8D6-48FB-95E6-A5ED24078A65}"/>
                </a:ext>
              </a:extLst>
            </p:cNvPr>
            <p:cNvCxnSpPr/>
            <p:nvPr/>
          </p:nvCxnSpPr>
          <p:spPr>
            <a:xfrm>
              <a:off x="466725" y="3086100"/>
              <a:ext cx="228548" cy="847725"/>
            </a:xfrm>
            <a:prstGeom prst="straightConnector1">
              <a:avLst/>
            </a:prstGeom>
            <a:noFill/>
            <a:ln w="6350" cap="flat" cmpd="sng" algn="ctr">
              <a:solidFill>
                <a:schemeClr val="accent1">
                  <a:lumMod val="75000"/>
                </a:schemeClr>
              </a:solidFill>
              <a:prstDash val="solid"/>
              <a:miter lim="800000"/>
              <a:tailEnd type="triangle"/>
            </a:ln>
            <a:effectLst/>
          </p:spPr>
        </p:cxnSp>
        <p:cxnSp>
          <p:nvCxnSpPr>
            <p:cNvPr id="49" name="Straight Arrow Connector 48">
              <a:extLst>
                <a:ext uri="{FF2B5EF4-FFF2-40B4-BE49-F238E27FC236}">
                  <a16:creationId xmlns:a16="http://schemas.microsoft.com/office/drawing/2014/main" id="{6AD130CF-756C-44A6-B90C-E4305FA72420}"/>
                </a:ext>
              </a:extLst>
            </p:cNvPr>
            <p:cNvCxnSpPr/>
            <p:nvPr/>
          </p:nvCxnSpPr>
          <p:spPr>
            <a:xfrm>
              <a:off x="7458075" y="3076575"/>
              <a:ext cx="333375" cy="1000125"/>
            </a:xfrm>
            <a:prstGeom prst="straightConnector1">
              <a:avLst/>
            </a:prstGeom>
            <a:noFill/>
            <a:ln w="6350" cap="flat" cmpd="sng" algn="ctr">
              <a:solidFill>
                <a:schemeClr val="accent1">
                  <a:lumMod val="75000"/>
                </a:schemeClr>
              </a:solidFill>
              <a:prstDash val="solid"/>
              <a:miter lim="800000"/>
              <a:tailEnd type="triangle"/>
            </a:ln>
            <a:effectLst/>
          </p:spPr>
        </p:cxnSp>
        <p:cxnSp>
          <p:nvCxnSpPr>
            <p:cNvPr id="50" name="Straight Arrow Connector 49">
              <a:extLst>
                <a:ext uri="{FF2B5EF4-FFF2-40B4-BE49-F238E27FC236}">
                  <a16:creationId xmlns:a16="http://schemas.microsoft.com/office/drawing/2014/main" id="{92E5AF0B-88DD-4F2B-BC46-8D9CABEF71EB}"/>
                </a:ext>
              </a:extLst>
            </p:cNvPr>
            <p:cNvCxnSpPr/>
            <p:nvPr/>
          </p:nvCxnSpPr>
          <p:spPr>
            <a:xfrm>
              <a:off x="3619500" y="3076575"/>
              <a:ext cx="285750" cy="952500"/>
            </a:xfrm>
            <a:prstGeom prst="straightConnector1">
              <a:avLst/>
            </a:prstGeom>
            <a:noFill/>
            <a:ln w="6350" cap="flat" cmpd="sng" algn="ctr">
              <a:solidFill>
                <a:schemeClr val="accent1">
                  <a:lumMod val="75000"/>
                </a:schemeClr>
              </a:solidFill>
              <a:prstDash val="solid"/>
              <a:miter lim="800000"/>
              <a:tailEnd type="triangle"/>
            </a:ln>
            <a:effectLst/>
          </p:spPr>
        </p:cxnSp>
        <p:cxnSp>
          <p:nvCxnSpPr>
            <p:cNvPr id="51" name="Straight Arrow Connector 50">
              <a:extLst>
                <a:ext uri="{FF2B5EF4-FFF2-40B4-BE49-F238E27FC236}">
                  <a16:creationId xmlns:a16="http://schemas.microsoft.com/office/drawing/2014/main" id="{6234521B-4C30-44A4-9753-A486B201B895}"/>
                </a:ext>
              </a:extLst>
            </p:cNvPr>
            <p:cNvCxnSpPr/>
            <p:nvPr/>
          </p:nvCxnSpPr>
          <p:spPr>
            <a:xfrm>
              <a:off x="2486025" y="3105150"/>
              <a:ext cx="304749" cy="857250"/>
            </a:xfrm>
            <a:prstGeom prst="straightConnector1">
              <a:avLst/>
            </a:prstGeom>
            <a:noFill/>
            <a:ln w="6350" cap="flat" cmpd="sng" algn="ctr">
              <a:solidFill>
                <a:schemeClr val="accent1">
                  <a:lumMod val="75000"/>
                </a:schemeClr>
              </a:solidFill>
              <a:prstDash val="solid"/>
              <a:miter lim="800000"/>
              <a:tailEnd type="triangle"/>
            </a:ln>
            <a:effectLst/>
          </p:spPr>
        </p:cxnSp>
        <p:cxnSp>
          <p:nvCxnSpPr>
            <p:cNvPr id="52" name="Straight Arrow Connector 51">
              <a:extLst>
                <a:ext uri="{FF2B5EF4-FFF2-40B4-BE49-F238E27FC236}">
                  <a16:creationId xmlns:a16="http://schemas.microsoft.com/office/drawing/2014/main" id="{B5C75D3A-772B-475C-8619-F610A535DD6C}"/>
                </a:ext>
              </a:extLst>
            </p:cNvPr>
            <p:cNvCxnSpPr/>
            <p:nvPr/>
          </p:nvCxnSpPr>
          <p:spPr>
            <a:xfrm>
              <a:off x="4810125" y="3086100"/>
              <a:ext cx="323850" cy="895350"/>
            </a:xfrm>
            <a:prstGeom prst="straightConnector1">
              <a:avLst/>
            </a:prstGeom>
            <a:noFill/>
            <a:ln w="6350" cap="flat" cmpd="sng" algn="ctr">
              <a:solidFill>
                <a:schemeClr val="accent1">
                  <a:lumMod val="75000"/>
                </a:schemeClr>
              </a:solidFill>
              <a:prstDash val="solid"/>
              <a:miter lim="800000"/>
              <a:tailEnd type="triangle"/>
            </a:ln>
            <a:effectLst/>
          </p:spPr>
        </p:cxnSp>
        <p:sp>
          <p:nvSpPr>
            <p:cNvPr id="53" name="Text Box 2">
              <a:extLst>
                <a:ext uri="{FF2B5EF4-FFF2-40B4-BE49-F238E27FC236}">
                  <a16:creationId xmlns:a16="http://schemas.microsoft.com/office/drawing/2014/main" id="{3717B5E2-CD18-4C01-9352-64AA138E2AD2}"/>
                </a:ext>
              </a:extLst>
            </p:cNvPr>
            <p:cNvSpPr txBox="1">
              <a:spLocks noChangeArrowheads="1"/>
            </p:cNvSpPr>
            <p:nvPr/>
          </p:nvSpPr>
          <p:spPr bwMode="auto">
            <a:xfrm>
              <a:off x="1247775" y="3790950"/>
              <a:ext cx="1112201" cy="1038225"/>
            </a:xfrm>
            <a:prstGeom prst="rect">
              <a:avLst/>
            </a:prstGeom>
            <a:solidFill>
              <a:schemeClr val="accent4">
                <a:lumMod val="20000"/>
                <a:lumOff val="8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ENROLLMENT  MANAGEMENT,STUDENT SERVICES &amp; SECURITY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a:extLst>
                <a:ext uri="{FF2B5EF4-FFF2-40B4-BE49-F238E27FC236}">
                  <a16:creationId xmlns:a16="http://schemas.microsoft.com/office/drawing/2014/main" id="{3B0435A8-B96B-403E-9C87-7DAFF2FE1C35}"/>
                </a:ext>
              </a:extLst>
            </p:cNvPr>
            <p:cNvSpPr txBox="1">
              <a:spLocks noChangeArrowheads="1"/>
            </p:cNvSpPr>
            <p:nvPr/>
          </p:nvSpPr>
          <p:spPr bwMode="auto">
            <a:xfrm>
              <a:off x="7134225" y="4057650"/>
              <a:ext cx="1114829" cy="504825"/>
            </a:xfrm>
            <a:prstGeom prst="rect">
              <a:avLst/>
            </a:prstGeom>
            <a:solidFill>
              <a:schemeClr val="accent4">
                <a:lumMod val="20000"/>
                <a:lumOff val="8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FACILITIES &amp; MAINTENANCE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a:extLst>
                <a:ext uri="{FF2B5EF4-FFF2-40B4-BE49-F238E27FC236}">
                  <a16:creationId xmlns:a16="http://schemas.microsoft.com/office/drawing/2014/main" id="{0C0F9BDB-A63D-47AA-B5B4-48F72CBFB892}"/>
                </a:ext>
              </a:extLst>
            </p:cNvPr>
            <p:cNvSpPr txBox="1">
              <a:spLocks noChangeArrowheads="1"/>
            </p:cNvSpPr>
            <p:nvPr/>
          </p:nvSpPr>
          <p:spPr bwMode="auto">
            <a:xfrm>
              <a:off x="4724400" y="4000500"/>
              <a:ext cx="1247565" cy="523875"/>
            </a:xfrm>
            <a:prstGeom prst="rect">
              <a:avLst/>
            </a:prstGeom>
            <a:solidFill>
              <a:schemeClr val="accent4">
                <a:lumMod val="20000"/>
                <a:lumOff val="8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INFORMATION TECHNOLOGY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6" name="Straight Arrow Connector 55">
              <a:extLst>
                <a:ext uri="{FF2B5EF4-FFF2-40B4-BE49-F238E27FC236}">
                  <a16:creationId xmlns:a16="http://schemas.microsoft.com/office/drawing/2014/main" id="{C296160D-B99E-430A-9D4B-0300B55A3FED}"/>
                </a:ext>
              </a:extLst>
            </p:cNvPr>
            <p:cNvCxnSpPr/>
            <p:nvPr/>
          </p:nvCxnSpPr>
          <p:spPr>
            <a:xfrm>
              <a:off x="6210300" y="3076575"/>
              <a:ext cx="323850" cy="914400"/>
            </a:xfrm>
            <a:prstGeom prst="straightConnector1">
              <a:avLst/>
            </a:prstGeom>
            <a:noFill/>
            <a:ln w="6350" cap="flat" cmpd="sng" algn="ctr">
              <a:solidFill>
                <a:srgbClr val="4472C4">
                  <a:lumMod val="75000"/>
                </a:srgbClr>
              </a:solidFill>
              <a:prstDash val="solid"/>
              <a:miter lim="800000"/>
              <a:tailEnd type="triangle"/>
            </a:ln>
            <a:effectLst/>
          </p:spPr>
        </p:cxnSp>
        <p:sp>
          <p:nvSpPr>
            <p:cNvPr id="57" name="Text Box 2">
              <a:extLst>
                <a:ext uri="{FF2B5EF4-FFF2-40B4-BE49-F238E27FC236}">
                  <a16:creationId xmlns:a16="http://schemas.microsoft.com/office/drawing/2014/main" id="{F9F5909D-0228-4BEC-9935-7E7E6C8079F5}"/>
                </a:ext>
              </a:extLst>
            </p:cNvPr>
            <p:cNvSpPr txBox="1">
              <a:spLocks noChangeArrowheads="1"/>
            </p:cNvSpPr>
            <p:nvPr/>
          </p:nvSpPr>
          <p:spPr bwMode="auto">
            <a:xfrm>
              <a:off x="6038850" y="4000500"/>
              <a:ext cx="1028527" cy="617537"/>
            </a:xfrm>
            <a:prstGeom prst="rect">
              <a:avLst/>
            </a:prstGeom>
            <a:solidFill>
              <a:srgbClr val="FFC000">
                <a:lumMod val="20000"/>
                <a:lumOff val="80000"/>
              </a:srgbClr>
            </a:solidFill>
            <a:ln w="9525">
              <a:solidFill>
                <a:srgbClr val="4472C4">
                  <a:lumMod val="75000"/>
                </a:srgb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RESEARCH &amp; COMMUNITY OUTREACH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a:extLst>
                <a:ext uri="{FF2B5EF4-FFF2-40B4-BE49-F238E27FC236}">
                  <a16:creationId xmlns:a16="http://schemas.microsoft.com/office/drawing/2014/main" id="{EB7498E8-6FAD-412C-8418-69D9E7098F6D}"/>
                </a:ext>
              </a:extLst>
            </p:cNvPr>
            <p:cNvSpPr txBox="1">
              <a:spLocks noChangeArrowheads="1"/>
            </p:cNvSpPr>
            <p:nvPr/>
          </p:nvSpPr>
          <p:spPr bwMode="auto">
            <a:xfrm>
              <a:off x="3543300" y="4019550"/>
              <a:ext cx="1133475" cy="476250"/>
            </a:xfrm>
            <a:prstGeom prst="rect">
              <a:avLst/>
            </a:prstGeom>
            <a:solidFill>
              <a:schemeClr val="accent4">
                <a:lumMod val="20000"/>
                <a:lumOff val="8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FINANCIAL MANAGEMENT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a:extLst>
                <a:ext uri="{FF2B5EF4-FFF2-40B4-BE49-F238E27FC236}">
                  <a16:creationId xmlns:a16="http://schemas.microsoft.com/office/drawing/2014/main" id="{922A3E3B-9362-43A5-AAD4-011B74F30FE5}"/>
                </a:ext>
              </a:extLst>
            </p:cNvPr>
            <p:cNvSpPr txBox="1">
              <a:spLocks noChangeArrowheads="1"/>
            </p:cNvSpPr>
            <p:nvPr/>
          </p:nvSpPr>
          <p:spPr bwMode="auto">
            <a:xfrm>
              <a:off x="2466975" y="3971925"/>
              <a:ext cx="1028527" cy="533400"/>
            </a:xfrm>
            <a:prstGeom prst="rect">
              <a:avLst/>
            </a:prstGeom>
            <a:solidFill>
              <a:schemeClr val="accent4">
                <a:lumMod val="20000"/>
                <a:lumOff val="8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HUMAN RESOURCES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a:extLst>
                <a:ext uri="{FF2B5EF4-FFF2-40B4-BE49-F238E27FC236}">
                  <a16:creationId xmlns:a16="http://schemas.microsoft.com/office/drawing/2014/main" id="{2E0E22D0-5AB7-4A67-B345-EA71178CE1AA}"/>
                </a:ext>
              </a:extLst>
            </p:cNvPr>
            <p:cNvSpPr txBox="1">
              <a:spLocks noChangeArrowheads="1"/>
            </p:cNvSpPr>
            <p:nvPr/>
          </p:nvSpPr>
          <p:spPr bwMode="auto">
            <a:xfrm>
              <a:off x="0" y="3933825"/>
              <a:ext cx="1200049" cy="628650"/>
            </a:xfrm>
            <a:prstGeom prst="rect">
              <a:avLst/>
            </a:prstGeom>
            <a:solidFill>
              <a:schemeClr val="accent4">
                <a:lumMod val="20000"/>
                <a:lumOff val="8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BOARD GOVERNANCE PLAN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 Box 2">
              <a:extLst>
                <a:ext uri="{FF2B5EF4-FFF2-40B4-BE49-F238E27FC236}">
                  <a16:creationId xmlns:a16="http://schemas.microsoft.com/office/drawing/2014/main" id="{8B5EFD5E-7264-4054-A39D-EA4D060F0EBC}"/>
                </a:ext>
              </a:extLst>
            </p:cNvPr>
            <p:cNvSpPr txBox="1">
              <a:spLocks noChangeArrowheads="1"/>
            </p:cNvSpPr>
            <p:nvPr/>
          </p:nvSpPr>
          <p:spPr bwMode="auto">
            <a:xfrm>
              <a:off x="3238500" y="5162550"/>
              <a:ext cx="1723734" cy="523875"/>
            </a:xfrm>
            <a:prstGeom prst="rect">
              <a:avLst/>
            </a:prstGeom>
            <a:solidFill>
              <a:schemeClr val="accent3">
                <a:lumMod val="60000"/>
                <a:lumOff val="4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KEY PERFORMANCE INDICATORS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2BC2ED79-3799-4BAF-8F3E-668B92ED5F1F}"/>
              </a:ext>
            </a:extLst>
          </p:cNvPr>
          <p:cNvSpPr txBox="1"/>
          <p:nvPr/>
        </p:nvSpPr>
        <p:spPr>
          <a:xfrm>
            <a:off x="326466" y="519953"/>
            <a:ext cx="3873749" cy="707886"/>
          </a:xfrm>
          <a:prstGeom prst="rect">
            <a:avLst/>
          </a:prstGeom>
          <a:noFill/>
        </p:spPr>
        <p:txBody>
          <a:bodyPr wrap="square" rtlCol="0">
            <a:spAutoFit/>
          </a:bodyPr>
          <a:lstStyle/>
          <a:p>
            <a:pPr algn="ctr"/>
            <a:r>
              <a:rPr lang="en-US" sz="2000" dirty="0">
                <a:latin typeface="Berlin Sans FB" panose="020E0602020502020306" pitchFamily="34" charset="0"/>
              </a:rPr>
              <a:t>COM-FSM INTERGRATED PLANNING FRAMEWORK</a:t>
            </a:r>
          </a:p>
        </p:txBody>
      </p:sp>
    </p:spTree>
    <p:extLst>
      <p:ext uri="{BB962C8B-B14F-4D97-AF65-F5344CB8AC3E}">
        <p14:creationId xmlns:p14="http://schemas.microsoft.com/office/powerpoint/2010/main" val="118718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96" name="Google Shape;96;p2"/>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97" name="Google Shape;97;p2"/>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98" name="Google Shape;98;p2"/>
          <p:cNvPicPr preferRelativeResize="0"/>
          <p:nvPr/>
        </p:nvPicPr>
        <p:blipFill rotWithShape="1">
          <a:blip r:embed="rId3">
            <a:alphaModFix amt="24000"/>
          </a:blip>
          <a:srcRect/>
          <a:stretch/>
        </p:blipFill>
        <p:spPr>
          <a:xfrm>
            <a:off x="-52999" y="197354"/>
            <a:ext cx="12192000" cy="6858000"/>
          </a:xfrm>
          <a:prstGeom prst="rect">
            <a:avLst/>
          </a:prstGeom>
          <a:noFill/>
          <a:ln>
            <a:noFill/>
          </a:ln>
        </p:spPr>
      </p:pic>
      <p:sp>
        <p:nvSpPr>
          <p:cNvPr id="99" name="Google Shape;99;p2"/>
          <p:cNvSpPr/>
          <p:nvPr/>
        </p:nvSpPr>
        <p:spPr>
          <a:xfrm>
            <a:off x="10553700" y="127000"/>
            <a:ext cx="1453030" cy="14605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2" descr="COMFSMLOGO(Gif)Tiny2.png"/>
          <p:cNvPicPr preferRelativeResize="0"/>
          <p:nvPr/>
        </p:nvPicPr>
        <p:blipFill rotWithShape="1">
          <a:blip r:embed="rId4">
            <a:alphaModFix/>
          </a:blip>
          <a:srcRect/>
          <a:stretch/>
        </p:blipFill>
        <p:spPr>
          <a:xfrm>
            <a:off x="10570134" y="156134"/>
            <a:ext cx="1418666" cy="1418666"/>
          </a:xfrm>
          <a:prstGeom prst="rect">
            <a:avLst/>
          </a:prstGeom>
          <a:noFill/>
          <a:ln>
            <a:noFill/>
          </a:ln>
        </p:spPr>
      </p:pic>
      <p:sp>
        <p:nvSpPr>
          <p:cNvPr id="101" name="Google Shape;101;p2"/>
          <p:cNvSpPr txBox="1"/>
          <p:nvPr/>
        </p:nvSpPr>
        <p:spPr>
          <a:xfrm>
            <a:off x="680178" y="286765"/>
            <a:ext cx="8200885" cy="857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Rounded"/>
              <a:buNone/>
            </a:pPr>
            <a:endParaRPr dirty="0"/>
          </a:p>
        </p:txBody>
      </p:sp>
      <p:sp>
        <p:nvSpPr>
          <p:cNvPr id="12" name="Google Shape;97;p2"/>
          <p:cNvSpPr txBox="1">
            <a:spLocks noGrp="1"/>
          </p:cNvSpPr>
          <p:nvPr>
            <p:ph type="title"/>
          </p:nvPr>
        </p:nvSpPr>
        <p:spPr>
          <a:xfrm>
            <a:off x="843741" y="420543"/>
            <a:ext cx="8564801" cy="7673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800" b="1" dirty="0"/>
              <a:t>Respect &amp; Trust</a:t>
            </a:r>
            <a:endParaRPr sz="4800" b="1" dirty="0"/>
          </a:p>
        </p:txBody>
      </p:sp>
      <p:sp>
        <p:nvSpPr>
          <p:cNvPr id="13" name="Google Shape;98;p2"/>
          <p:cNvSpPr txBox="1">
            <a:spLocks noGrp="1"/>
          </p:cNvSpPr>
          <p:nvPr>
            <p:ph type="body" idx="1"/>
          </p:nvPr>
        </p:nvSpPr>
        <p:spPr>
          <a:xfrm>
            <a:off x="322995" y="1523514"/>
            <a:ext cx="10708256" cy="420568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endParaRPr lang="en-US" sz="3500" dirty="0">
              <a:latin typeface="Berlin Sans FB" panose="020E0602020502020306" pitchFamily="34" charset="0"/>
            </a:endParaRPr>
          </a:p>
          <a:p>
            <a:pPr marL="0" lvl="0" indent="0" algn="l" rtl="0">
              <a:lnSpc>
                <a:spcPct val="90000"/>
              </a:lnSpc>
              <a:spcBef>
                <a:spcPts val="0"/>
              </a:spcBef>
              <a:spcAft>
                <a:spcPts val="0"/>
              </a:spcAft>
              <a:buClr>
                <a:schemeClr val="dk1"/>
              </a:buClr>
              <a:buSzPts val="2800"/>
              <a:buNone/>
            </a:pPr>
            <a:endParaRPr lang="en-US" sz="5900" b="1" dirty="0">
              <a:latin typeface="Berlin Sans FB" panose="020E0602020502020306" pitchFamily="34" charset="0"/>
            </a:endParaRPr>
          </a:p>
        </p:txBody>
      </p:sp>
      <p:sp>
        <p:nvSpPr>
          <p:cNvPr id="3" name="Rectangle 2"/>
          <p:cNvSpPr/>
          <p:nvPr/>
        </p:nvSpPr>
        <p:spPr>
          <a:xfrm>
            <a:off x="680178" y="1923082"/>
            <a:ext cx="10428915" cy="2554545"/>
          </a:xfrm>
          <a:prstGeom prst="rect">
            <a:avLst/>
          </a:prstGeom>
        </p:spPr>
        <p:txBody>
          <a:bodyPr wrap="square">
            <a:spAutoFit/>
          </a:bodyPr>
          <a:lstStyle/>
          <a:p>
            <a:r>
              <a:rPr lang="en-US" sz="3200" dirty="0">
                <a:solidFill>
                  <a:srgbClr val="040C28"/>
                </a:solidFill>
                <a:latin typeface="Berlin Sans FB" panose="020E0602020502020306" pitchFamily="34" charset="0"/>
              </a:rPr>
              <a:t>Mutual respect is a fundamental part of team building because it fosters productivity, trust, and loyalty</a:t>
            </a:r>
            <a:r>
              <a:rPr lang="en-US" sz="3200" dirty="0">
                <a:solidFill>
                  <a:srgbClr val="202124"/>
                </a:solidFill>
                <a:latin typeface="Berlin Sans FB" panose="020E0602020502020306" pitchFamily="34" charset="0"/>
              </a:rPr>
              <a:t>. When they are treated with respect, each member of the team feels that they and their contributions are valued. The best way to earn respect is to give it. (Hire Road)</a:t>
            </a:r>
            <a:endParaRPr lang="" sz="3200" dirty="0">
              <a:latin typeface="Berlin Sans FB" panose="020E0602020502020306" pitchFamily="34" charset="0"/>
            </a:endParaRPr>
          </a:p>
        </p:txBody>
      </p:sp>
    </p:spTree>
    <p:extLst>
      <p:ext uri="{BB962C8B-B14F-4D97-AF65-F5344CB8AC3E}">
        <p14:creationId xmlns:p14="http://schemas.microsoft.com/office/powerpoint/2010/main" val="343561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1" name="Google Shape;155;p9"/>
          <p:cNvSpPr txBox="1">
            <a:spLocks noGrp="1"/>
          </p:cNvSpPr>
          <p:nvPr>
            <p:ph type="title"/>
          </p:nvPr>
        </p:nvSpPr>
        <p:spPr>
          <a:xfrm>
            <a:off x="486778" y="127000"/>
            <a:ext cx="3021193" cy="7841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Berlin Sans FB Demi" panose="020E0802020502020306" pitchFamily="34" charset="0"/>
              </a:rPr>
              <a:t>References</a:t>
            </a:r>
            <a:endParaRPr dirty="0">
              <a:latin typeface="Berlin Sans FB Demi" panose="020E0802020502020306" pitchFamily="34" charset="0"/>
            </a:endParaRPr>
          </a:p>
        </p:txBody>
      </p:sp>
      <p:sp>
        <p:nvSpPr>
          <p:cNvPr id="12" name="Google Shape;155;p9"/>
          <p:cNvSpPr txBox="1">
            <a:spLocks/>
          </p:cNvSpPr>
          <p:nvPr/>
        </p:nvSpPr>
        <p:spPr>
          <a:xfrm>
            <a:off x="581108" y="1213658"/>
            <a:ext cx="10037940" cy="78416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2000" dirty="0" err="1">
                <a:latin typeface="+mn-lt"/>
              </a:rPr>
              <a:t>Chuuk</a:t>
            </a:r>
            <a:r>
              <a:rPr lang="en-US" sz="2000" dirty="0">
                <a:latin typeface="+mn-lt"/>
              </a:rPr>
              <a:t> Micronesia. </a:t>
            </a:r>
            <a:r>
              <a:rPr lang="en-US" sz="2000" i="1" dirty="0">
                <a:latin typeface="+mn-lt"/>
              </a:rPr>
              <a:t>Society for Historical Investigation and Preservation</a:t>
            </a:r>
            <a:r>
              <a:rPr lang="en-US" sz="2000" dirty="0">
                <a:latin typeface="+mn-lt"/>
              </a:rPr>
              <a:t>. April 12, 2005. </a:t>
            </a:r>
            <a:r>
              <a:rPr lang="en-US" sz="2000" dirty="0">
                <a:latin typeface="+mn-lt"/>
                <a:hlinkClick r:id="rId5"/>
              </a:rPr>
              <a:t>http://chuukmicronesia.blogspot.com/2005/04/canoe-culture.html</a:t>
            </a:r>
            <a:r>
              <a:rPr lang="en-US" sz="2000" dirty="0">
                <a:latin typeface="+mn-lt"/>
              </a:rPr>
              <a:t>   </a:t>
            </a:r>
          </a:p>
        </p:txBody>
      </p:sp>
      <p:sp>
        <p:nvSpPr>
          <p:cNvPr id="2" name="Rectangle 1"/>
          <p:cNvSpPr/>
          <p:nvPr/>
        </p:nvSpPr>
        <p:spPr>
          <a:xfrm>
            <a:off x="581108" y="2300316"/>
            <a:ext cx="9786850" cy="1015663"/>
          </a:xfrm>
          <a:prstGeom prst="rect">
            <a:avLst/>
          </a:prstGeom>
        </p:spPr>
        <p:txBody>
          <a:bodyPr wrap="square">
            <a:spAutoFit/>
          </a:bodyPr>
          <a:lstStyle/>
          <a:p>
            <a:r>
              <a:rPr lang="en-US" sz="2000" dirty="0"/>
              <a:t>Hire Road. 2023. </a:t>
            </a:r>
            <a:r>
              <a:rPr lang="en-US" sz="2000" dirty="0">
                <a:hlinkClick r:id="rId6"/>
              </a:rPr>
              <a:t>https://hireroad.com/resources/thriving-teams-7-elements-for-success#:~:text=Mutual%20respect%20is%20a%20fundamental,respect%20is%20to%20give%20it</a:t>
            </a:r>
            <a:r>
              <a:rPr lang="en-US" sz="2000" dirty="0"/>
              <a:t>. </a:t>
            </a:r>
            <a:endParaRPr lang="" sz="2000" dirty="0"/>
          </a:p>
        </p:txBody>
      </p:sp>
    </p:spTree>
    <p:extLst>
      <p:ext uri="{BB962C8B-B14F-4D97-AF65-F5344CB8AC3E}">
        <p14:creationId xmlns:p14="http://schemas.microsoft.com/office/powerpoint/2010/main" val="311352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96" name="Google Shape;96;p2"/>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97" name="Google Shape;97;p2"/>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98" name="Google Shape;98;p2"/>
          <p:cNvPicPr preferRelativeResize="0"/>
          <p:nvPr/>
        </p:nvPicPr>
        <p:blipFill rotWithShape="1">
          <a:blip r:embed="rId3">
            <a:alphaModFix amt="24000"/>
          </a:blip>
          <a:srcRect/>
          <a:stretch/>
        </p:blipFill>
        <p:spPr>
          <a:xfrm>
            <a:off x="0" y="6737"/>
            <a:ext cx="12192000" cy="6858000"/>
          </a:xfrm>
          <a:prstGeom prst="rect">
            <a:avLst/>
          </a:prstGeom>
          <a:noFill/>
          <a:ln>
            <a:noFill/>
          </a:ln>
        </p:spPr>
      </p:pic>
      <p:sp>
        <p:nvSpPr>
          <p:cNvPr id="99" name="Google Shape;99;p2"/>
          <p:cNvSpPr/>
          <p:nvPr/>
        </p:nvSpPr>
        <p:spPr>
          <a:xfrm>
            <a:off x="10553700" y="127000"/>
            <a:ext cx="1453030" cy="14605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2" descr="COMFSMLOGO(Gif)Tiny2.png"/>
          <p:cNvPicPr preferRelativeResize="0"/>
          <p:nvPr/>
        </p:nvPicPr>
        <p:blipFill rotWithShape="1">
          <a:blip r:embed="rId4">
            <a:alphaModFix/>
          </a:blip>
          <a:srcRect/>
          <a:stretch/>
        </p:blipFill>
        <p:spPr>
          <a:xfrm>
            <a:off x="10570134" y="156134"/>
            <a:ext cx="1418666" cy="1418666"/>
          </a:xfrm>
          <a:prstGeom prst="rect">
            <a:avLst/>
          </a:prstGeom>
          <a:noFill/>
          <a:ln>
            <a:noFill/>
          </a:ln>
        </p:spPr>
      </p:pic>
      <p:sp>
        <p:nvSpPr>
          <p:cNvPr id="101" name="Google Shape;101;p2"/>
          <p:cNvSpPr txBox="1"/>
          <p:nvPr/>
        </p:nvSpPr>
        <p:spPr>
          <a:xfrm>
            <a:off x="680178" y="286765"/>
            <a:ext cx="8200885" cy="857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Rounded"/>
              <a:buNone/>
            </a:pPr>
            <a:endParaRPr dirty="0"/>
          </a:p>
        </p:txBody>
      </p:sp>
      <p:sp>
        <p:nvSpPr>
          <p:cNvPr id="12" name="Google Shape;97;p2"/>
          <p:cNvSpPr txBox="1">
            <a:spLocks noGrp="1"/>
          </p:cNvSpPr>
          <p:nvPr>
            <p:ph type="title"/>
          </p:nvPr>
        </p:nvSpPr>
        <p:spPr>
          <a:xfrm>
            <a:off x="843741" y="420543"/>
            <a:ext cx="8564801" cy="7673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800" b="1" dirty="0"/>
              <a:t>Our roles at COM-FSM</a:t>
            </a:r>
            <a:endParaRPr sz="4800" b="1" dirty="0"/>
          </a:p>
        </p:txBody>
      </p:sp>
      <p:sp>
        <p:nvSpPr>
          <p:cNvPr id="13" name="Google Shape;98;p2"/>
          <p:cNvSpPr txBox="1">
            <a:spLocks noGrp="1"/>
          </p:cNvSpPr>
          <p:nvPr>
            <p:ph type="body" idx="1"/>
          </p:nvPr>
        </p:nvSpPr>
        <p:spPr>
          <a:xfrm>
            <a:off x="322995" y="1523514"/>
            <a:ext cx="10708256" cy="4205680"/>
          </a:xfrm>
          <a:prstGeom prst="rect">
            <a:avLst/>
          </a:prstGeom>
          <a:noFill/>
          <a:ln>
            <a:noFill/>
          </a:ln>
        </p:spPr>
        <p:txBody>
          <a:bodyPr spcFirstLastPara="1" wrap="square" lIns="91425" tIns="45700" rIns="91425" bIns="45700" anchor="t" anchorCtr="0">
            <a:normAutofit fontScale="47500" lnSpcReduction="20000"/>
          </a:bodyPr>
          <a:lstStyle/>
          <a:p>
            <a:pPr marL="228600" lvl="0" indent="-228600" algn="l" rtl="0">
              <a:lnSpc>
                <a:spcPct val="90000"/>
              </a:lnSpc>
              <a:spcBef>
                <a:spcPts val="0"/>
              </a:spcBef>
              <a:spcAft>
                <a:spcPts val="0"/>
              </a:spcAft>
              <a:buClr>
                <a:schemeClr val="dk1"/>
              </a:buClr>
              <a:buSzPts val="2800"/>
              <a:buChar char="•"/>
            </a:pPr>
            <a:endParaRPr lang="en-US" sz="3500" dirty="0">
              <a:latin typeface="Berlin Sans FB" panose="020E0602020502020306" pitchFamily="34" charset="0"/>
            </a:endParaRPr>
          </a:p>
          <a:p>
            <a:pPr marL="0" lvl="0" indent="0" algn="l" rtl="0">
              <a:lnSpc>
                <a:spcPct val="90000"/>
              </a:lnSpc>
              <a:spcBef>
                <a:spcPts val="0"/>
              </a:spcBef>
              <a:spcAft>
                <a:spcPts val="0"/>
              </a:spcAft>
              <a:buClr>
                <a:schemeClr val="dk1"/>
              </a:buClr>
              <a:buSzPts val="2800"/>
              <a:buNone/>
            </a:pPr>
            <a:endParaRPr lang="en-US" sz="5900" b="1" dirty="0">
              <a:latin typeface="Berlin Sans FB" panose="020E0602020502020306" pitchFamily="34" charset="0"/>
            </a:endParaRPr>
          </a:p>
          <a:p>
            <a:pPr marL="0" lvl="0" indent="0">
              <a:spcBef>
                <a:spcPts val="0"/>
              </a:spcBef>
              <a:buSzPts val="2800"/>
              <a:buNone/>
            </a:pPr>
            <a:r>
              <a:rPr lang="en-US" sz="5900" b="1" dirty="0"/>
              <a:t>The canoe culture is the focal point of the </a:t>
            </a:r>
            <a:r>
              <a:rPr lang="en-US" sz="5900" b="1" dirty="0" err="1"/>
              <a:t>Chuukese</a:t>
            </a:r>
            <a:r>
              <a:rPr lang="en-US" sz="5900" b="1" dirty="0"/>
              <a:t> Cultural Studies Program, for the canoe culture has the basic ingredients of the community, the one we’ve moved away from.</a:t>
            </a:r>
            <a:br>
              <a:rPr lang="en-US" sz="5900" b="1" dirty="0"/>
            </a:br>
            <a:br>
              <a:rPr lang="en-US" sz="5900" b="1" dirty="0"/>
            </a:br>
            <a:r>
              <a:rPr lang="en-US" sz="5900" b="1" dirty="0"/>
              <a:t>It surrounds the issues of respect - respecting everyone, and everything around you - elders, people you live with, the environment and our traditional practices. Respect for one another has been lost… but on the canoe you must respect the navigator…</a:t>
            </a:r>
            <a:br>
              <a:rPr lang="en-US" sz="5900" b="1" dirty="0"/>
            </a:br>
            <a:br>
              <a:rPr lang="en-US" sz="5900" b="1" dirty="0"/>
            </a:br>
            <a:r>
              <a:rPr lang="en-US" sz="5900" b="1" dirty="0"/>
              <a:t>It’s all about knowing your role in the community, your relationship to one another and respecting those things.</a:t>
            </a:r>
            <a:endParaRPr sz="5900" b="1" dirty="0"/>
          </a:p>
        </p:txBody>
      </p:sp>
      <p:sp>
        <p:nvSpPr>
          <p:cNvPr id="2" name="Rectangle 1"/>
          <p:cNvSpPr/>
          <p:nvPr/>
        </p:nvSpPr>
        <p:spPr>
          <a:xfrm>
            <a:off x="680178" y="6278133"/>
            <a:ext cx="9789859" cy="461665"/>
          </a:xfrm>
          <a:prstGeom prst="rect">
            <a:avLst/>
          </a:prstGeom>
        </p:spPr>
        <p:txBody>
          <a:bodyPr wrap="none">
            <a:spAutoFit/>
          </a:bodyPr>
          <a:lstStyle/>
          <a:p>
            <a:r>
              <a:rPr lang="en-US" sz="2400" b="1" dirty="0">
                <a:hlinkClick r:id="rId5"/>
              </a:rPr>
              <a:t>http://chuukmicronesia.blogspot.com/2005/04/canoe-culture.html</a:t>
            </a:r>
            <a:r>
              <a:rPr lang="en-US" sz="2400" b="1" dirty="0"/>
              <a:t> </a:t>
            </a:r>
            <a:endParaRPr lang=""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9" name="Google Shape;109;p3"/>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10" name="Google Shape;110;p3"/>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pic>
        <p:nvPicPr>
          <p:cNvPr id="112" name="Google Shape;112;p3"/>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13" name="Google Shape;113;p3"/>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4" name="Google Shape;114;p3"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3" name="Google Shape;107;p3"/>
          <p:cNvSpPr txBox="1">
            <a:spLocks noGrp="1"/>
          </p:cNvSpPr>
          <p:nvPr>
            <p:ph type="title"/>
          </p:nvPr>
        </p:nvSpPr>
        <p:spPr>
          <a:xfrm>
            <a:off x="487392" y="330620"/>
            <a:ext cx="8880894" cy="992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Berlin Sans FB Demi" panose="020E0802020502020306" pitchFamily="34" charset="0"/>
              </a:rPr>
              <a:t>What does RESPECT mean to you?</a:t>
            </a:r>
            <a:endParaRPr dirty="0">
              <a:latin typeface="Berlin Sans FB Demi" panose="020E0802020502020306" pitchFamily="34" charset="0"/>
            </a:endParaRPr>
          </a:p>
        </p:txBody>
      </p:sp>
      <p:sp>
        <p:nvSpPr>
          <p:cNvPr id="14" name="Google Shape;108;p3"/>
          <p:cNvSpPr txBox="1">
            <a:spLocks noGrp="1"/>
          </p:cNvSpPr>
          <p:nvPr>
            <p:ph type="body" idx="1"/>
          </p:nvPr>
        </p:nvSpPr>
        <p:spPr>
          <a:xfrm>
            <a:off x="994596" y="1515451"/>
            <a:ext cx="9468355" cy="5022574"/>
          </a:xfrm>
          <a:prstGeom prst="rect">
            <a:avLst/>
          </a:prstGeom>
          <a:noFill/>
          <a:ln>
            <a:noFill/>
          </a:ln>
        </p:spPr>
        <p:txBody>
          <a:bodyPr spcFirstLastPara="1" wrap="square" lIns="91425" tIns="45700" rIns="91425" bIns="45700" anchor="t" anchorCtr="0">
            <a:normAutofit/>
          </a:bodyPr>
          <a:lstStyle/>
          <a:p>
            <a:pPr marL="635000" indent="-457200">
              <a:buSzPts val="2800"/>
              <a:buFont typeface="Arial" panose="020B0604020202020204" pitchFamily="34" charset="0"/>
              <a:buChar char="•"/>
            </a:pPr>
            <a:endParaRPr lang="en-US" dirty="0"/>
          </a:p>
          <a:p>
            <a:pPr marL="177800" lvl="0" indent="0" algn="l" rtl="0">
              <a:lnSpc>
                <a:spcPct val="90000"/>
              </a:lnSpc>
              <a:spcBef>
                <a:spcPts val="1000"/>
              </a:spcBef>
              <a:spcAft>
                <a:spcPts val="0"/>
              </a:spcAft>
              <a:buClr>
                <a:schemeClr val="dk1"/>
              </a:buClr>
              <a:buSzPts val="2800"/>
              <a:buNone/>
            </a:pPr>
            <a:endParaRPr dirty="0"/>
          </a:p>
        </p:txBody>
      </p:sp>
      <p:sp>
        <p:nvSpPr>
          <p:cNvPr id="9" name="Google Shape;98;p2"/>
          <p:cNvSpPr txBox="1">
            <a:spLocks/>
          </p:cNvSpPr>
          <p:nvPr/>
        </p:nvSpPr>
        <p:spPr>
          <a:xfrm>
            <a:off x="60960" y="2289784"/>
            <a:ext cx="11903826" cy="33537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800"/>
              <a:buFont typeface="Wingdings" panose="05000000000000000000" pitchFamily="2" charset="2"/>
              <a:buChar char="Ø"/>
            </a:pPr>
            <a:r>
              <a:rPr lang="en-US" sz="3500" dirty="0">
                <a:latin typeface="Berlin Sans FB" panose="020E0602020502020306" pitchFamily="34" charset="0"/>
              </a:rPr>
              <a:t>List 3 things you expect from a colleague to show you respect.</a:t>
            </a:r>
          </a:p>
          <a:p>
            <a:pPr indent="-457200">
              <a:spcBef>
                <a:spcPts val="0"/>
              </a:spcBef>
              <a:buSzPts val="2800"/>
              <a:buFont typeface="Wingdings" panose="05000000000000000000" pitchFamily="2" charset="2"/>
              <a:buChar char="Ø"/>
            </a:pPr>
            <a:r>
              <a:rPr lang="en-US" sz="3500" dirty="0">
                <a:latin typeface="Berlin Sans FB" panose="020E0602020502020306" pitchFamily="34" charset="0"/>
              </a:rPr>
              <a:t>List 3 things you regard as disrespectful behavior from a colleague. </a:t>
            </a:r>
          </a:p>
          <a:p>
            <a:pPr indent="-457200">
              <a:spcBef>
                <a:spcPts val="0"/>
              </a:spcBef>
              <a:buSzPts val="2800"/>
              <a:buFont typeface="Wingdings" panose="05000000000000000000" pitchFamily="2" charset="2"/>
              <a:buChar char="Ø"/>
            </a:pPr>
            <a:r>
              <a:rPr lang="en-US" sz="3500" dirty="0">
                <a:latin typeface="Berlin Sans FB" panose="020E0602020502020306" pitchFamily="34" charset="0"/>
              </a:rPr>
              <a:t>How do you deal with disrespectful behavior?</a:t>
            </a:r>
          </a:p>
          <a:p>
            <a:pPr indent="-457200">
              <a:spcBef>
                <a:spcPts val="0"/>
              </a:spcBef>
              <a:buSzPts val="2800"/>
              <a:buFont typeface="Wingdings" panose="05000000000000000000" pitchFamily="2" charset="2"/>
              <a:buChar char="Ø"/>
            </a:pPr>
            <a:r>
              <a:rPr lang="en-US" sz="3500" dirty="0">
                <a:latin typeface="Berlin Sans FB" panose="020E0602020502020306" pitchFamily="34" charset="0"/>
              </a:rPr>
              <a:t>How do you think you can improve in this area?</a:t>
            </a:r>
          </a:p>
          <a:p>
            <a:pPr marL="857250" indent="-857250">
              <a:spcBef>
                <a:spcPts val="0"/>
              </a:spcBef>
              <a:buSzPts val="2800"/>
              <a:buFont typeface="Wingdings" panose="05000000000000000000" pitchFamily="2" charset="2"/>
              <a:buChar char="Ø"/>
            </a:pPr>
            <a:endParaRPr lang="en-US" sz="5900" b="1" dirty="0">
              <a:latin typeface="Berlin Sans FB" panose="020E0602020502020306" pitchFamily="34" charset="0"/>
            </a:endParaRPr>
          </a:p>
          <a:p>
            <a:pPr marL="857250" indent="-857250">
              <a:spcBef>
                <a:spcPts val="0"/>
              </a:spcBef>
              <a:buSzPts val="2800"/>
              <a:buFont typeface="Wingdings" panose="05000000000000000000" pitchFamily="2" charset="2"/>
              <a:buChar char="Ø"/>
            </a:pPr>
            <a:endParaRPr lang="en-US" sz="59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3"/>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10" name="Google Shape;110;p3"/>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pic>
        <p:nvPicPr>
          <p:cNvPr id="112" name="Google Shape;112;p3"/>
          <p:cNvPicPr preferRelativeResize="0"/>
          <p:nvPr/>
        </p:nvPicPr>
        <p:blipFill rotWithShape="1">
          <a:blip r:embed="rId3">
            <a:alphaModFix amt="24000"/>
          </a:blip>
          <a:srcRect/>
          <a:stretch/>
        </p:blipFill>
        <p:spPr>
          <a:xfrm>
            <a:off x="0" y="-21087"/>
            <a:ext cx="12192000" cy="6858000"/>
          </a:xfrm>
          <a:prstGeom prst="rect">
            <a:avLst/>
          </a:prstGeom>
          <a:noFill/>
          <a:ln>
            <a:noFill/>
          </a:ln>
        </p:spPr>
      </p:pic>
      <p:sp>
        <p:nvSpPr>
          <p:cNvPr id="113" name="Google Shape;113;p3"/>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4" name="Google Shape;114;p3"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3" name="Google Shape;107;p3"/>
          <p:cNvSpPr txBox="1">
            <a:spLocks noGrp="1"/>
          </p:cNvSpPr>
          <p:nvPr>
            <p:ph type="title"/>
          </p:nvPr>
        </p:nvSpPr>
        <p:spPr>
          <a:xfrm>
            <a:off x="458637" y="165100"/>
            <a:ext cx="3043687" cy="992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Berlin Sans FB Demi" panose="020E0802020502020306" pitchFamily="34" charset="0"/>
              </a:rPr>
              <a:t>Scenario 1</a:t>
            </a:r>
            <a:endParaRPr dirty="0">
              <a:latin typeface="Berlin Sans FB Demi" panose="020E0802020502020306" pitchFamily="34" charset="0"/>
            </a:endParaRPr>
          </a:p>
        </p:txBody>
      </p:sp>
      <p:sp>
        <p:nvSpPr>
          <p:cNvPr id="14" name="Google Shape;108;p3"/>
          <p:cNvSpPr txBox="1">
            <a:spLocks noGrp="1"/>
          </p:cNvSpPr>
          <p:nvPr>
            <p:ph type="body" idx="1"/>
          </p:nvPr>
        </p:nvSpPr>
        <p:spPr>
          <a:xfrm>
            <a:off x="994596" y="1515451"/>
            <a:ext cx="9468355" cy="5022574"/>
          </a:xfrm>
          <a:prstGeom prst="rect">
            <a:avLst/>
          </a:prstGeom>
          <a:noFill/>
          <a:ln>
            <a:noFill/>
          </a:ln>
        </p:spPr>
        <p:txBody>
          <a:bodyPr spcFirstLastPara="1" wrap="square" lIns="91425" tIns="45700" rIns="91425" bIns="45700" anchor="t" anchorCtr="0">
            <a:normAutofit/>
          </a:bodyPr>
          <a:lstStyle/>
          <a:p>
            <a:pPr marL="635000" indent="-457200">
              <a:buSzPts val="2800"/>
              <a:buFont typeface="Arial" panose="020B0604020202020204" pitchFamily="34" charset="0"/>
              <a:buChar char="•"/>
            </a:pPr>
            <a:endParaRPr lang="en-US" dirty="0"/>
          </a:p>
          <a:p>
            <a:pPr marL="177800" lvl="0" indent="0" algn="l" rtl="0">
              <a:lnSpc>
                <a:spcPct val="90000"/>
              </a:lnSpc>
              <a:spcBef>
                <a:spcPts val="1000"/>
              </a:spcBef>
              <a:spcAft>
                <a:spcPts val="0"/>
              </a:spcAft>
              <a:buClr>
                <a:schemeClr val="dk1"/>
              </a:buClr>
              <a:buSzPts val="2800"/>
              <a:buNone/>
            </a:pPr>
            <a:endParaRPr dirty="0"/>
          </a:p>
        </p:txBody>
      </p:sp>
      <p:sp>
        <p:nvSpPr>
          <p:cNvPr id="9" name="Google Shape;98;p2"/>
          <p:cNvSpPr txBox="1">
            <a:spLocks/>
          </p:cNvSpPr>
          <p:nvPr/>
        </p:nvSpPr>
        <p:spPr>
          <a:xfrm>
            <a:off x="127463" y="1515451"/>
            <a:ext cx="11883368" cy="4093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57250" indent="-857250">
              <a:spcBef>
                <a:spcPts val="0"/>
              </a:spcBef>
              <a:buSzPts val="2800"/>
              <a:buFont typeface="Wingdings" panose="05000000000000000000" pitchFamily="2" charset="2"/>
              <a:buChar char="Ø"/>
            </a:pPr>
            <a:r>
              <a:rPr lang="en-US" sz="3200" dirty="0">
                <a:latin typeface="Berlin Sans FB" panose="020E0602020502020306" pitchFamily="34" charset="0"/>
              </a:rPr>
              <a:t>You are a crew member on the COM-FSM canoe about to set sail into the lagoon for a fishing journey. Your captain is younger than you and is a newcomer. The weather forecast is not favorable for later that day. The captain wants to push on and make the trip but you know that the conditions can change very quickly as you have lived here all your life. </a:t>
            </a:r>
          </a:p>
          <a:p>
            <a:pPr marL="857250" indent="-857250">
              <a:spcBef>
                <a:spcPts val="0"/>
              </a:spcBef>
              <a:buSzPts val="2800"/>
              <a:buFont typeface="Wingdings" panose="05000000000000000000" pitchFamily="2" charset="2"/>
              <a:buChar char="Ø"/>
            </a:pPr>
            <a:r>
              <a:rPr lang="en-US" sz="3200" dirty="0">
                <a:latin typeface="Berlin Sans FB" panose="020E0602020502020306" pitchFamily="34" charset="0"/>
              </a:rPr>
              <a:t>Share HOW you would advise the captain knowing that he is THE authority on the canoe but you have much more experience in the area.    </a:t>
            </a:r>
          </a:p>
        </p:txBody>
      </p:sp>
    </p:spTree>
    <p:extLst>
      <p:ext uri="{BB962C8B-B14F-4D97-AF65-F5344CB8AC3E}">
        <p14:creationId xmlns:p14="http://schemas.microsoft.com/office/powerpoint/2010/main" val="194721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28" name="Google Shape;128;p4"/>
          <p:cNvSpPr txBox="1">
            <a:spLocks noGrp="1"/>
          </p:cNvSpPr>
          <p:nvPr>
            <p:ph type="title"/>
          </p:nvPr>
        </p:nvSpPr>
        <p:spPr>
          <a:xfrm>
            <a:off x="1323391" y="338284"/>
            <a:ext cx="6252273" cy="791871"/>
          </a:xfrm>
          <a:prstGeom prst="rect">
            <a:avLst/>
          </a:prstGeom>
          <a:noFill/>
          <a:ln>
            <a:noFill/>
          </a:ln>
        </p:spPr>
        <p:txBody>
          <a:bodyPr spcFirstLastPara="1" wrap="square" lIns="91425" tIns="45700" rIns="91425" bIns="45700" anchor="ctr" anchorCtr="0">
            <a:normAutofit/>
          </a:bodyPr>
          <a:lstStyle/>
          <a:p>
            <a:pPr lvl="0">
              <a:buSzPts val="2800"/>
            </a:pPr>
            <a:r>
              <a:rPr lang="en-US" dirty="0">
                <a:latin typeface="Berlin Sans FB Demi" panose="020E0802020502020306" pitchFamily="34" charset="0"/>
              </a:rPr>
              <a:t>Exemplifying TRUST</a:t>
            </a:r>
            <a:endParaRPr dirty="0">
              <a:latin typeface="Berlin Sans FB Demi" panose="020E0802020502020306" pitchFamily="34" charset="0"/>
            </a:endParaRPr>
          </a:p>
        </p:txBody>
      </p:sp>
      <p:sp>
        <p:nvSpPr>
          <p:cNvPr id="10" name="Text Placeholder 1"/>
          <p:cNvSpPr>
            <a:spLocks noGrp="1"/>
          </p:cNvSpPr>
          <p:nvPr>
            <p:ph type="body" idx="1"/>
          </p:nvPr>
        </p:nvSpPr>
        <p:spPr>
          <a:xfrm>
            <a:off x="878715" y="1595584"/>
            <a:ext cx="10515600" cy="4196542"/>
          </a:xfrm>
        </p:spPr>
        <p:txBody>
          <a:bodyPr>
            <a:normAutofit lnSpcReduction="10000"/>
          </a:bodyPr>
          <a:lstStyle/>
          <a:p>
            <a:pPr>
              <a:buFont typeface="Wingdings" panose="05000000000000000000" pitchFamily="2" charset="2"/>
              <a:buChar char="Ø"/>
            </a:pPr>
            <a:r>
              <a:rPr lang="" sz="3200" dirty="0">
                <a:latin typeface="Berlin Sans FB" panose="020E0602020502020306" pitchFamily="34" charset="0"/>
              </a:rPr>
              <a:t>Define trust in your work space.</a:t>
            </a:r>
          </a:p>
          <a:p>
            <a:pPr>
              <a:buFont typeface="Wingdings" panose="05000000000000000000" pitchFamily="2" charset="2"/>
              <a:buChar char="Ø"/>
            </a:pPr>
            <a:r>
              <a:rPr lang="" sz="3200" dirty="0">
                <a:latin typeface="Berlin Sans FB" panose="020E0602020502020306" pitchFamily="34" charset="0"/>
              </a:rPr>
              <a:t>Give one example from your current portfolio to demonstrate your definition.</a:t>
            </a:r>
          </a:p>
          <a:p>
            <a:pPr>
              <a:buFont typeface="Wingdings" panose="05000000000000000000" pitchFamily="2" charset="2"/>
              <a:buChar char="Ø"/>
            </a:pPr>
            <a:r>
              <a:rPr lang="" sz="3200" dirty="0">
                <a:latin typeface="Berlin Sans FB" panose="020E0602020502020306" pitchFamily="34" charset="0"/>
              </a:rPr>
              <a:t>How do you promote trust in your work space?</a:t>
            </a:r>
          </a:p>
          <a:p>
            <a:pPr>
              <a:buFont typeface="Wingdings" panose="05000000000000000000" pitchFamily="2" charset="2"/>
              <a:buChar char="Ø"/>
            </a:pPr>
            <a:r>
              <a:rPr lang="" sz="3200" dirty="0">
                <a:latin typeface="Berlin Sans FB" panose="020E0602020502020306" pitchFamily="34" charset="0"/>
              </a:rPr>
              <a:t>Give one example from your current portfolio.</a:t>
            </a:r>
          </a:p>
          <a:p>
            <a:pPr>
              <a:buFont typeface="Wingdings" panose="05000000000000000000" pitchFamily="2" charset="2"/>
              <a:buChar char="Ø"/>
            </a:pPr>
            <a:r>
              <a:rPr lang="" sz="3200" dirty="0">
                <a:latin typeface="Berlin Sans FB" panose="020E0602020502020306" pitchFamily="34" charset="0"/>
              </a:rPr>
              <a:t>How successful are you? Rate yourself from 1-10 with 10, equal to ‘exceeding expectations’.</a:t>
            </a:r>
          </a:p>
          <a:p>
            <a:pPr>
              <a:buFont typeface="Wingdings" panose="05000000000000000000" pitchFamily="2" charset="2"/>
              <a:buChar char="Ø"/>
            </a:pPr>
            <a:r>
              <a:rPr lang="" sz="3200" dirty="0">
                <a:latin typeface="Berlin Sans FB" panose="020E0602020502020306" pitchFamily="34" charset="0"/>
              </a:rPr>
              <a:t>What would you do differently?</a:t>
            </a:r>
          </a:p>
          <a:p>
            <a:pPr>
              <a:buFont typeface="Wingdings" panose="05000000000000000000" pitchFamily="2" charset="2"/>
              <a:buChar char="Ø"/>
            </a:pPr>
            <a:endParaRPr lang="" sz="3200" dirty="0">
              <a:latin typeface="Berlin Sans FB" panose="020E0602020502020306" pitchFamily="34" charset="0"/>
            </a:endParaRPr>
          </a:p>
          <a:p>
            <a:pPr>
              <a:buFont typeface="Wingdings" panose="05000000000000000000" pitchFamily="2" charset="2"/>
              <a:buChar char="Ø"/>
            </a:pPr>
            <a:endParaRPr lang="" sz="3200" dirty="0">
              <a:latin typeface="Berlin Sans FB" panose="020E0602020502020306" pitchFamily="34" charset="0"/>
            </a:endParaRPr>
          </a:p>
          <a:p>
            <a:pPr>
              <a:buFont typeface="Wingdings" panose="05000000000000000000" pitchFamily="2" charset="2"/>
              <a:buChar char="Ø"/>
            </a:pPr>
            <a:endParaRPr lang="" sz="3200" dirty="0">
              <a:latin typeface="Berlin Sans FB" panose="020E0602020502020306" pitchFamily="34" charset="0"/>
            </a:endParaRPr>
          </a:p>
          <a:p>
            <a:pPr>
              <a:buFont typeface="Wingdings" panose="05000000000000000000" pitchFamily="2" charset="2"/>
              <a:buChar char="Ø"/>
            </a:pPr>
            <a:endParaRPr lang="" sz="3200" dirty="0">
              <a:latin typeface="Berlin Sans FB" panose="020E0602020502020306"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66503" y="-18198"/>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1" name="Google Shape;107;p3"/>
          <p:cNvSpPr txBox="1">
            <a:spLocks noGrp="1"/>
          </p:cNvSpPr>
          <p:nvPr>
            <p:ph type="title"/>
          </p:nvPr>
        </p:nvSpPr>
        <p:spPr>
          <a:xfrm>
            <a:off x="683029" y="219850"/>
            <a:ext cx="3085291" cy="776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Berlin Sans FB Demi" panose="020E0802020502020306" pitchFamily="34" charset="0"/>
              </a:rPr>
              <a:t>Scenario 2</a:t>
            </a:r>
            <a:endParaRPr dirty="0">
              <a:latin typeface="Berlin Sans FB Demi" panose="020E0802020502020306" pitchFamily="34" charset="0"/>
            </a:endParaRPr>
          </a:p>
        </p:txBody>
      </p:sp>
      <p:sp>
        <p:nvSpPr>
          <p:cNvPr id="13" name="Google Shape;98;p2">
            <a:extLst>
              <a:ext uri="{FF2B5EF4-FFF2-40B4-BE49-F238E27FC236}">
                <a16:creationId xmlns:a16="http://schemas.microsoft.com/office/drawing/2014/main" id="{800C1D93-88F8-19C6-9760-653B961D830B}"/>
              </a:ext>
            </a:extLst>
          </p:cNvPr>
          <p:cNvSpPr txBox="1">
            <a:spLocks/>
          </p:cNvSpPr>
          <p:nvPr/>
        </p:nvSpPr>
        <p:spPr>
          <a:xfrm>
            <a:off x="818302" y="1257589"/>
            <a:ext cx="9755274" cy="529955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fontAlgn="base">
              <a:spcBef>
                <a:spcPts val="0"/>
              </a:spcBef>
              <a:spcAft>
                <a:spcPts val="0"/>
              </a:spcAft>
              <a:buFont typeface="Wingdings" panose="05000000000000000000" pitchFamily="2" charset="2"/>
              <a:buChar char="Ø"/>
            </a:pPr>
            <a:endParaRPr lang="en-US" sz="2600" b="1" i="0" u="none" strike="noStrike" dirty="0">
              <a:solidFill>
                <a:srgbClr val="000000"/>
              </a:solidFill>
              <a:effectLst/>
              <a:latin typeface="Arial" panose="020B0604020202020204" pitchFamily="34" charset="0"/>
            </a:endParaRPr>
          </a:p>
        </p:txBody>
      </p:sp>
      <p:sp>
        <p:nvSpPr>
          <p:cNvPr id="10" name="Google Shape;98;p2"/>
          <p:cNvSpPr txBox="1">
            <a:spLocks/>
          </p:cNvSpPr>
          <p:nvPr/>
        </p:nvSpPr>
        <p:spPr>
          <a:xfrm>
            <a:off x="0" y="1670627"/>
            <a:ext cx="11883368" cy="409323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57250" indent="-857250">
              <a:spcBef>
                <a:spcPts val="0"/>
              </a:spcBef>
              <a:buSzPts val="2800"/>
              <a:buFont typeface="Wingdings" panose="05000000000000000000" pitchFamily="2" charset="2"/>
              <a:buChar char="Ø"/>
            </a:pPr>
            <a:r>
              <a:rPr lang="en-US" sz="3200" dirty="0">
                <a:latin typeface="Berlin Sans FB" panose="020E0602020502020306" pitchFamily="34" charset="0"/>
              </a:rPr>
              <a:t>Despite your advice not to take the fishing trip, the captain decides to set sail. He asks you to assist him given your knowledge and experience of the area.</a:t>
            </a:r>
          </a:p>
          <a:p>
            <a:pPr marL="857250" indent="-857250">
              <a:spcBef>
                <a:spcPts val="0"/>
              </a:spcBef>
              <a:buSzPts val="2800"/>
              <a:buFont typeface="Wingdings" panose="05000000000000000000" pitchFamily="2" charset="2"/>
              <a:buChar char="Ø"/>
            </a:pPr>
            <a:r>
              <a:rPr lang="en-US" sz="3200" dirty="0">
                <a:latin typeface="Berlin Sans FB" panose="020E0602020502020306" pitchFamily="34" charset="0"/>
              </a:rPr>
              <a:t>In order to ensure that the Captain can rely on your total commitment and cooperation, how would you respond?</a:t>
            </a:r>
          </a:p>
          <a:p>
            <a:pPr marL="857250" indent="-857250">
              <a:spcBef>
                <a:spcPts val="0"/>
              </a:spcBef>
              <a:buSzPts val="2800"/>
              <a:buFont typeface="Wingdings" panose="05000000000000000000" pitchFamily="2" charset="2"/>
              <a:buChar char="Ø"/>
            </a:pPr>
            <a:r>
              <a:rPr lang="en-US" sz="3200" dirty="0">
                <a:latin typeface="Berlin Sans FB" panose="020E0602020502020306" pitchFamily="34" charset="0"/>
              </a:rPr>
              <a:t>Share your strategy, communication and actions based on exemplifying your trustworthiness.</a:t>
            </a:r>
          </a:p>
          <a:p>
            <a:pPr marL="857250" indent="-857250">
              <a:spcBef>
                <a:spcPts val="0"/>
              </a:spcBef>
              <a:buSzPts val="2800"/>
              <a:buFont typeface="Wingdings" panose="05000000000000000000" pitchFamily="2" charset="2"/>
              <a:buChar char="Ø"/>
            </a:pPr>
            <a:r>
              <a:rPr lang="en-US" sz="3200" dirty="0">
                <a:latin typeface="Berlin Sans FB" panose="020E0602020502020306" pitchFamily="34" charset="0"/>
              </a:rPr>
              <a:t>Name one or two challenges that you  would need to overcome so that you can contribute meaningfully, effectively and to engender the Captain’s trust in you.</a:t>
            </a:r>
          </a:p>
          <a:p>
            <a:pPr marL="857250" indent="-857250">
              <a:spcBef>
                <a:spcPts val="0"/>
              </a:spcBef>
              <a:buSzPts val="2800"/>
              <a:buFont typeface="Wingdings" panose="05000000000000000000" pitchFamily="2" charset="2"/>
              <a:buChar char="Ø"/>
            </a:pPr>
            <a:endParaRPr lang="en-US" sz="3200" dirty="0">
              <a:latin typeface="Berlin Sans FB" panose="020E0602020502020306" pitchFamily="34" charset="0"/>
            </a:endParaRPr>
          </a:p>
        </p:txBody>
      </p:sp>
    </p:spTree>
    <p:extLst>
      <p:ext uri="{BB962C8B-B14F-4D97-AF65-F5344CB8AC3E}">
        <p14:creationId xmlns:p14="http://schemas.microsoft.com/office/powerpoint/2010/main" val="276568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3768320" y="4026738"/>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3" name="Google Shape;123;p4"/>
          <p:cNvSpPr txBox="1"/>
          <p:nvPr/>
        </p:nvSpPr>
        <p:spPr>
          <a:xfrm>
            <a:off x="5031932" y="4126105"/>
            <a:ext cx="5686869" cy="85718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a:solidFill>
                <a:schemeClr val="dk1"/>
              </a:solidFill>
              <a:latin typeface="Arial"/>
              <a:ea typeface="Arial"/>
              <a:cs typeface="Arial"/>
              <a:sym typeface="Arial"/>
            </a:endParaRPr>
          </a:p>
        </p:txBody>
      </p:sp>
      <p:sp>
        <p:nvSpPr>
          <p:cNvPr id="124" name="Google Shape;124;p4"/>
          <p:cNvSpPr txBox="1"/>
          <p:nvPr/>
        </p:nvSpPr>
        <p:spPr>
          <a:xfrm>
            <a:off x="5792922" y="2831262"/>
            <a:ext cx="5686869" cy="372587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br>
              <a:rPr lang="en-US" sz="2800">
                <a:solidFill>
                  <a:schemeClr val="dk1"/>
                </a:solidFill>
                <a:latin typeface="Calibri"/>
                <a:ea typeface="Calibri"/>
                <a:cs typeface="Calibri"/>
                <a:sym typeface="Calibri"/>
              </a:rPr>
            </a:br>
            <a:br>
              <a:rPr lang="en-US"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5" name="Google Shape;125;p4"/>
          <p:cNvPicPr preferRelativeResize="0"/>
          <p:nvPr/>
        </p:nvPicPr>
        <p:blipFill rotWithShape="1">
          <a:blip r:embed="rId3">
            <a:alphaModFix amt="24000"/>
          </a:blip>
          <a:srcRect/>
          <a:stretch/>
        </p:blipFill>
        <p:spPr>
          <a:xfrm>
            <a:off x="0" y="0"/>
            <a:ext cx="12192000" cy="6858000"/>
          </a:xfrm>
          <a:prstGeom prst="rect">
            <a:avLst/>
          </a:prstGeom>
          <a:noFill/>
          <a:ln>
            <a:noFill/>
          </a:ln>
        </p:spPr>
      </p:pic>
      <p:sp>
        <p:nvSpPr>
          <p:cNvPr id="126" name="Google Shape;126;p4"/>
          <p:cNvSpPr/>
          <p:nvPr/>
        </p:nvSpPr>
        <p:spPr>
          <a:xfrm>
            <a:off x="10756900" y="127000"/>
            <a:ext cx="1124519" cy="11303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descr="COMFSMLOGO(Gif)Tiny2.png"/>
          <p:cNvPicPr preferRelativeResize="0"/>
          <p:nvPr/>
        </p:nvPicPr>
        <p:blipFill rotWithShape="1">
          <a:blip r:embed="rId4">
            <a:alphaModFix/>
          </a:blip>
          <a:srcRect/>
          <a:stretch/>
        </p:blipFill>
        <p:spPr>
          <a:xfrm>
            <a:off x="10786034" y="165100"/>
            <a:ext cx="1079500" cy="1079500"/>
          </a:xfrm>
          <a:prstGeom prst="rect">
            <a:avLst/>
          </a:prstGeom>
          <a:noFill/>
          <a:ln>
            <a:noFill/>
          </a:ln>
        </p:spPr>
      </p:pic>
      <p:sp>
        <p:nvSpPr>
          <p:cNvPr id="12" name="Google Shape;107;p3"/>
          <p:cNvSpPr txBox="1">
            <a:spLocks noGrp="1"/>
          </p:cNvSpPr>
          <p:nvPr>
            <p:ph type="title"/>
          </p:nvPr>
        </p:nvSpPr>
        <p:spPr>
          <a:xfrm>
            <a:off x="838200" y="239050"/>
            <a:ext cx="4060767" cy="7072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Berlin Sans FB Demi" panose="020E0802020502020306" pitchFamily="34" charset="0"/>
              </a:rPr>
              <a:t>SMART Goals</a:t>
            </a:r>
            <a:endParaRPr dirty="0">
              <a:latin typeface="Berlin Sans FB Demi" panose="020E0802020502020306" pitchFamily="34" charset="0"/>
            </a:endParaRPr>
          </a:p>
        </p:txBody>
      </p:sp>
      <p:pic>
        <p:nvPicPr>
          <p:cNvPr id="10" name="Picture 4" descr="https://www.playworks.ph/img/upload/smart-puzzle-2.jpg">
            <a:extLst>
              <a:ext uri="{FF2B5EF4-FFF2-40B4-BE49-F238E27FC236}">
                <a16:creationId xmlns:a16="http://schemas.microsoft.com/office/drawing/2014/main" id="{D7D8821B-2189-4BD4-84DB-4E527673FA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55" y="1110107"/>
            <a:ext cx="5334886" cy="53348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91CC2C2-0D92-4442-80C6-5DF995C22DA9}"/>
              </a:ext>
            </a:extLst>
          </p:cNvPr>
          <p:cNvSpPr/>
          <p:nvPr/>
        </p:nvSpPr>
        <p:spPr>
          <a:xfrm>
            <a:off x="6012264" y="6359641"/>
            <a:ext cx="6179736" cy="276999"/>
          </a:xfrm>
          <a:prstGeom prst="rect">
            <a:avLst/>
          </a:prstGeom>
        </p:spPr>
        <p:txBody>
          <a:bodyPr wrap="square">
            <a:spAutoFit/>
          </a:bodyPr>
          <a:lstStyle/>
          <a:p>
            <a:r>
              <a:rPr lang="en-US" sz="1200" b="1" dirty="0"/>
              <a:t>Source</a:t>
            </a:r>
            <a:r>
              <a:rPr lang="en-US" sz="1200" dirty="0"/>
              <a:t>: </a:t>
            </a:r>
            <a:r>
              <a:rPr lang="en-US" sz="1200" dirty="0">
                <a:hlinkClick r:id="rId6"/>
              </a:rPr>
              <a:t>https://www.playworks.ph/blog/2668168-setting-goals-for-2016-the-smart-way</a:t>
            </a:r>
            <a:r>
              <a:rPr lang="en-US" sz="1000" dirty="0">
                <a:hlinkClick r:id="rId6"/>
              </a:rPr>
              <a:t>/</a:t>
            </a:r>
            <a:r>
              <a:rPr lang="en-US" sz="1000" dirty="0"/>
              <a:t> </a:t>
            </a:r>
          </a:p>
        </p:txBody>
      </p:sp>
      <p:sp>
        <p:nvSpPr>
          <p:cNvPr id="14" name="TextBox 13">
            <a:extLst>
              <a:ext uri="{FF2B5EF4-FFF2-40B4-BE49-F238E27FC236}">
                <a16:creationId xmlns:a16="http://schemas.microsoft.com/office/drawing/2014/main" id="{8E7C1820-51D6-4538-B2EA-39709D1DC89B}"/>
              </a:ext>
            </a:extLst>
          </p:cNvPr>
          <p:cNvSpPr txBox="1"/>
          <p:nvPr/>
        </p:nvSpPr>
        <p:spPr>
          <a:xfrm>
            <a:off x="6506396" y="1597172"/>
            <a:ext cx="4634144" cy="3539430"/>
          </a:xfrm>
          <a:prstGeom prst="rect">
            <a:avLst/>
          </a:prstGeom>
          <a:noFill/>
        </p:spPr>
        <p:txBody>
          <a:bodyPr wrap="square" rtlCol="0">
            <a:spAutoFit/>
          </a:bodyPr>
          <a:lstStyle/>
          <a:p>
            <a:r>
              <a:rPr lang="en-US" sz="3200" b="1" u="sng" dirty="0">
                <a:latin typeface="Berlin Sans FB" panose="020E0602020502020306" pitchFamily="34" charset="0"/>
              </a:rPr>
              <a:t>IEMP goals</a:t>
            </a:r>
          </a:p>
          <a:p>
            <a:pPr marL="285750" indent="-285750">
              <a:buFont typeface="Arial" panose="020B0604020202020204" pitchFamily="34" charset="0"/>
              <a:buChar char="•"/>
            </a:pPr>
            <a:r>
              <a:rPr lang="en-US" sz="3200" dirty="0">
                <a:latin typeface="Berlin Sans FB" panose="020E0602020502020306" pitchFamily="34" charset="0"/>
              </a:rPr>
              <a:t>Support student success </a:t>
            </a:r>
          </a:p>
          <a:p>
            <a:pPr marL="285750" indent="-285750">
              <a:buFont typeface="Arial" panose="020B0604020202020204" pitchFamily="34" charset="0"/>
              <a:buChar char="•"/>
            </a:pPr>
            <a:r>
              <a:rPr lang="en-US" sz="3200" dirty="0">
                <a:latin typeface="Berlin Sans FB" panose="020E0602020502020306" pitchFamily="34" charset="0"/>
              </a:rPr>
              <a:t>Meet workforce needs</a:t>
            </a:r>
          </a:p>
          <a:p>
            <a:pPr marL="285750" indent="-285750">
              <a:buFont typeface="Arial" panose="020B0604020202020204" pitchFamily="34" charset="0"/>
              <a:buChar char="•"/>
            </a:pPr>
            <a:r>
              <a:rPr lang="en-US" sz="3200" dirty="0">
                <a:latin typeface="Berlin Sans FB" panose="020E0602020502020306" pitchFamily="34" charset="0"/>
              </a:rPr>
              <a:t>Enhance employment opportunities </a:t>
            </a:r>
          </a:p>
          <a:p>
            <a:pPr marL="285750" indent="-285750">
              <a:buFont typeface="Arial" panose="020B0604020202020204" pitchFamily="34" charset="0"/>
              <a:buChar char="•"/>
            </a:pPr>
            <a:r>
              <a:rPr lang="en-US" sz="3200" dirty="0">
                <a:latin typeface="Berlin Sans FB" panose="020E0602020502020306" pitchFamily="34" charset="0"/>
              </a:rPr>
              <a:t>Build capacity </a:t>
            </a:r>
          </a:p>
          <a:p>
            <a:pPr marL="285750" indent="-285750">
              <a:buFont typeface="Arial" panose="020B0604020202020204" pitchFamily="34" charset="0"/>
              <a:buChar char="•"/>
            </a:pPr>
            <a:r>
              <a:rPr lang="en-US" sz="3200" dirty="0">
                <a:latin typeface="Berlin Sans FB" panose="020E0602020502020306" pitchFamily="34" charset="0"/>
              </a:rPr>
              <a:t>Maintain accreditation.</a:t>
            </a:r>
          </a:p>
        </p:txBody>
      </p:sp>
    </p:spTree>
    <p:extLst>
      <p:ext uri="{BB962C8B-B14F-4D97-AF65-F5344CB8AC3E}">
        <p14:creationId xmlns:p14="http://schemas.microsoft.com/office/powerpoint/2010/main" val="6706042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1881</Words>
  <Application>Microsoft Office PowerPoint</Application>
  <PresentationFormat>Widescreen</PresentationFormat>
  <Paragraphs>195</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 Rounded</vt:lpstr>
      <vt:lpstr>Berlin Sans FB</vt:lpstr>
      <vt:lpstr>Calibri</vt:lpstr>
      <vt:lpstr>Arial</vt:lpstr>
      <vt:lpstr>Berlin Sans FB Demi</vt:lpstr>
      <vt:lpstr>Times New Roman</vt:lpstr>
      <vt:lpstr>Arial Black</vt:lpstr>
      <vt:lpstr>Book Antiqua</vt:lpstr>
      <vt:lpstr>Wingdings</vt:lpstr>
      <vt:lpstr>Office Theme</vt:lpstr>
      <vt:lpstr>College of Micronesia-FSM</vt:lpstr>
      <vt:lpstr>COM – FSM MISSION STATEMENT</vt:lpstr>
      <vt:lpstr>Respect &amp; Trust</vt:lpstr>
      <vt:lpstr>Our roles at COM-FSM</vt:lpstr>
      <vt:lpstr>What does RESPECT mean to you?</vt:lpstr>
      <vt:lpstr>Scenario 1</vt:lpstr>
      <vt:lpstr>Exemplifying TRUST</vt:lpstr>
      <vt:lpstr>Scenario 2</vt:lpstr>
      <vt:lpstr>SMART Goals</vt:lpstr>
      <vt:lpstr>Steps to achieve the 5 IEMP goals</vt:lpstr>
      <vt:lpstr>PowerPoint Presentation</vt:lpstr>
      <vt:lpstr>PowerPoint Presentation</vt:lpstr>
      <vt:lpstr>Why are goals important?</vt:lpstr>
      <vt:lpstr>Types of goals</vt:lpstr>
      <vt:lpstr>Specific</vt:lpstr>
      <vt:lpstr>Measurable</vt:lpstr>
      <vt:lpstr>Achievable</vt:lpstr>
      <vt:lpstr>Relevant</vt:lpstr>
      <vt:lpstr>Time-bound</vt:lpstr>
      <vt:lpstr>Breakout session 1:  Identifying departmental goals   20 minutes  </vt:lpstr>
      <vt:lpstr>What is a SWOT Analysis?</vt:lpstr>
      <vt:lpstr>SWOT stands for…</vt:lpstr>
      <vt:lpstr>Strengths</vt:lpstr>
      <vt:lpstr>Weaknesses</vt:lpstr>
      <vt:lpstr>Opportunities</vt:lpstr>
      <vt:lpstr>Threats</vt:lpstr>
      <vt:lpstr>Breakout session 2: SWOT ANALYSING OUR SLT         20 mins</vt:lpstr>
      <vt:lpstr>Themes &amp; Components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Micronesia-FSM</dc:title>
  <dc:creator>Dr. Theresa</dc:creator>
  <cp:lastModifiedBy>Theresa</cp:lastModifiedBy>
  <cp:revision>75</cp:revision>
  <dcterms:created xsi:type="dcterms:W3CDTF">2023-03-19T22:00:09Z</dcterms:created>
  <dcterms:modified xsi:type="dcterms:W3CDTF">2023-05-28T15:13:20Z</dcterms:modified>
</cp:coreProperties>
</file>